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68" r:id="rId3"/>
    <p:sldId id="269" r:id="rId4"/>
    <p:sldId id="270" r:id="rId5"/>
    <p:sldId id="275" r:id="rId6"/>
    <p:sldId id="274" r:id="rId7"/>
    <p:sldId id="273" r:id="rId8"/>
    <p:sldId id="272" r:id="rId9"/>
    <p:sldId id="276" r:id="rId10"/>
    <p:sldId id="277" r:id="rId11"/>
    <p:sldId id="279" r:id="rId12"/>
    <p:sldId id="271" r:id="rId13"/>
    <p:sldId id="283" r:id="rId14"/>
    <p:sldId id="281" r:id="rId15"/>
    <p:sldId id="278" r:id="rId16"/>
    <p:sldId id="258" r:id="rId17"/>
    <p:sldId id="260" r:id="rId18"/>
    <p:sldId id="261" r:id="rId19"/>
    <p:sldId id="262" r:id="rId20"/>
    <p:sldId id="263" r:id="rId21"/>
    <p:sldId id="264" r:id="rId22"/>
    <p:sldId id="280" r:id="rId23"/>
    <p:sldId id="265" r:id="rId24"/>
    <p:sldId id="267" r:id="rId25"/>
    <p:sldId id="282"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AC010-2631-47AE-B8DE-EE20EA8A2525}" type="datetimeFigureOut">
              <a:rPr lang="en-US" smtClean="0"/>
              <a:t>11/22/2012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A9CC8-A6A0-455E-8127-4F6CDCF09B82}" type="slidenum">
              <a:rPr lang="en-US" smtClean="0"/>
              <a:t>‹#›</a:t>
            </a:fld>
            <a:endParaRPr lang="en-US"/>
          </a:p>
        </p:txBody>
      </p:sp>
    </p:spTree>
    <p:extLst>
      <p:ext uri="{BB962C8B-B14F-4D97-AF65-F5344CB8AC3E}">
        <p14:creationId xmlns:p14="http://schemas.microsoft.com/office/powerpoint/2010/main" val="253010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A9CC8-A6A0-455E-8127-4F6CDCF09B82}" type="slidenum">
              <a:rPr lang="en-US" smtClean="0"/>
              <a:t>16</a:t>
            </a:fld>
            <a:endParaRPr lang="en-US"/>
          </a:p>
        </p:txBody>
      </p:sp>
    </p:spTree>
    <p:extLst>
      <p:ext uri="{BB962C8B-B14F-4D97-AF65-F5344CB8AC3E}">
        <p14:creationId xmlns:p14="http://schemas.microsoft.com/office/powerpoint/2010/main" val="240496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A9CC8-A6A0-455E-8127-4F6CDCF09B82}" type="slidenum">
              <a:rPr lang="en-US" smtClean="0"/>
              <a:t>26</a:t>
            </a:fld>
            <a:endParaRPr lang="en-US"/>
          </a:p>
        </p:txBody>
      </p:sp>
    </p:spTree>
    <p:extLst>
      <p:ext uri="{BB962C8B-B14F-4D97-AF65-F5344CB8AC3E}">
        <p14:creationId xmlns:p14="http://schemas.microsoft.com/office/powerpoint/2010/main" val="390438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11" name="Slide Number Placeholder 10"/>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40B9ED8-920E-4FC3-88A6-4190ADB18FE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E5FFD2-25BD-40DB-95E0-7300886A608B}" type="datetimeFigureOut">
              <a:rPr lang="en-AU" smtClean="0"/>
              <a:pPr/>
              <a:t>22/11/2012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40B9ED8-920E-4FC3-88A6-4190ADB18FE1}" type="slidenum">
              <a:rPr lang="en-AU" smtClean="0"/>
              <a:pPr/>
              <a:t>‹#›</a:t>
            </a:fld>
            <a:endParaRPr lang="en-AU"/>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E5FFD2-25BD-40DB-95E0-7300886A608B}" type="datetimeFigureOut">
              <a:rPr lang="en-AU" smtClean="0"/>
              <a:pPr/>
              <a:t>22/11/2012</a:t>
            </a:fld>
            <a:endParaRPr lang="en-AU"/>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AU"/>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40B9ED8-920E-4FC3-88A6-4190ADB18FE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t>In the comfort zone</a:t>
            </a:r>
          </a:p>
        </p:txBody>
      </p:sp>
      <p:sp>
        <p:nvSpPr>
          <p:cNvPr id="3" name="Subtitle 2"/>
          <p:cNvSpPr>
            <a:spLocks noGrp="1"/>
          </p:cNvSpPr>
          <p:nvPr>
            <p:ph type="subTitle" idx="1"/>
          </p:nvPr>
        </p:nvSpPr>
        <p:spPr/>
        <p:txBody>
          <a:bodyPr/>
          <a:lstStyle/>
          <a:p>
            <a:r>
              <a:rPr lang="en-AU" dirty="0" smtClean="0"/>
              <a:t>Working in remote Australia</a:t>
            </a:r>
          </a:p>
          <a:p>
            <a:r>
              <a:rPr lang="en-AU" dirty="0" smtClean="0"/>
              <a:t>Sasha Houthuysen and Dameyon Bonson </a:t>
            </a:r>
          </a:p>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Program up and running - Cooking</a:t>
            </a:r>
            <a:endParaRPr lang="en-AU" dirty="0"/>
          </a:p>
        </p:txBody>
      </p:sp>
      <p:pic>
        <p:nvPicPr>
          <p:cNvPr id="2050" name="Picture 2" descr="C:\Users\sasha\Desktop\pics\PHaMs bush trip\P5250802.JPG"/>
          <p:cNvPicPr>
            <a:picLocks noGrp="1" noChangeAspect="1" noChangeArrowheads="1"/>
          </p:cNvPicPr>
          <p:nvPr>
            <p:ph idx="1"/>
          </p:nvPr>
        </p:nvPicPr>
        <p:blipFill>
          <a:blip r:embed="rId2" cstate="print"/>
          <a:srcRect/>
          <a:stretch>
            <a:fillRect/>
          </a:stretch>
        </p:blipFill>
        <p:spPr bwMode="auto">
          <a:xfrm>
            <a:off x="611560" y="548680"/>
            <a:ext cx="3769023" cy="2826767"/>
          </a:xfrm>
          <a:prstGeom prst="rect">
            <a:avLst/>
          </a:prstGeom>
          <a:noFill/>
        </p:spPr>
      </p:pic>
      <p:pic>
        <p:nvPicPr>
          <p:cNvPr id="2051" name="Picture 3" descr="C:\Users\sasha\Desktop\pics\PHaMs bush trip\P7211111.JPG"/>
          <p:cNvPicPr>
            <a:picLocks noChangeAspect="1" noChangeArrowheads="1"/>
          </p:cNvPicPr>
          <p:nvPr/>
        </p:nvPicPr>
        <p:blipFill>
          <a:blip r:embed="rId3" cstate="print"/>
          <a:srcRect/>
          <a:stretch>
            <a:fillRect/>
          </a:stretch>
        </p:blipFill>
        <p:spPr bwMode="auto">
          <a:xfrm>
            <a:off x="4572000" y="2420888"/>
            <a:ext cx="3923928" cy="294294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000" dirty="0" smtClean="0"/>
              <a:t>Program up and running - Gathering </a:t>
            </a:r>
            <a:endParaRPr lang="en-AU" sz="3000" dirty="0"/>
          </a:p>
        </p:txBody>
      </p:sp>
      <p:pic>
        <p:nvPicPr>
          <p:cNvPr id="4099" name="Picture 3" descr="C:\Users\sasha\Desktop\pics\PHaMs bush trip\New folder\IMG_6963.JPG"/>
          <p:cNvPicPr>
            <a:picLocks noChangeAspect="1" noChangeArrowheads="1"/>
          </p:cNvPicPr>
          <p:nvPr/>
        </p:nvPicPr>
        <p:blipFill>
          <a:blip r:embed="rId2" cstate="print"/>
          <a:srcRect r="5270"/>
          <a:stretch>
            <a:fillRect/>
          </a:stretch>
        </p:blipFill>
        <p:spPr bwMode="auto">
          <a:xfrm>
            <a:off x="3131840" y="332656"/>
            <a:ext cx="3816424" cy="3009104"/>
          </a:xfrm>
          <a:prstGeom prst="rect">
            <a:avLst/>
          </a:prstGeom>
          <a:noFill/>
        </p:spPr>
      </p:pic>
      <p:pic>
        <p:nvPicPr>
          <p:cNvPr id="4100" name="Picture 4" descr="C:\Users\sasha\Desktop\pics\PHaMs bush trip\New folder\IMG_6982.JPG"/>
          <p:cNvPicPr>
            <a:picLocks noChangeAspect="1" noChangeArrowheads="1"/>
          </p:cNvPicPr>
          <p:nvPr/>
        </p:nvPicPr>
        <p:blipFill>
          <a:blip r:embed="rId3" cstate="print"/>
          <a:srcRect l="20218"/>
          <a:stretch>
            <a:fillRect/>
          </a:stretch>
        </p:blipFill>
        <p:spPr bwMode="auto">
          <a:xfrm>
            <a:off x="251520" y="188640"/>
            <a:ext cx="2660389" cy="4464496"/>
          </a:xfrm>
          <a:prstGeom prst="rect">
            <a:avLst/>
          </a:prstGeom>
          <a:noFill/>
        </p:spPr>
      </p:pic>
      <p:pic>
        <p:nvPicPr>
          <p:cNvPr id="4098" name="Picture 2" descr="C:\Users\sasha\Desktop\pics\PHaMs bush trip\New folder\IMG_6959.JPG"/>
          <p:cNvPicPr>
            <a:picLocks noGrp="1" noChangeAspect="1" noChangeArrowheads="1"/>
          </p:cNvPicPr>
          <p:nvPr>
            <p:ph idx="1"/>
          </p:nvPr>
        </p:nvPicPr>
        <p:blipFill>
          <a:blip r:embed="rId4" cstate="print"/>
          <a:srcRect l="8839" t="17752"/>
          <a:stretch>
            <a:fillRect/>
          </a:stretch>
        </p:blipFill>
        <p:spPr bwMode="auto">
          <a:xfrm>
            <a:off x="6012160" y="3429000"/>
            <a:ext cx="2964168" cy="1997523"/>
          </a:xfrm>
          <a:prstGeom prst="rect">
            <a:avLst/>
          </a:prstGeom>
          <a:noFill/>
        </p:spPr>
      </p:pic>
      <p:pic>
        <p:nvPicPr>
          <p:cNvPr id="4101" name="Picture 5" descr="C:\Users\sasha\Desktop\pics\PHaMs bush trip\New folder\IMG_6994.JPG"/>
          <p:cNvPicPr>
            <a:picLocks noChangeAspect="1" noChangeArrowheads="1"/>
          </p:cNvPicPr>
          <p:nvPr/>
        </p:nvPicPr>
        <p:blipFill>
          <a:blip r:embed="rId5" cstate="print"/>
          <a:srcRect l="9902" t="13258" r="16820" b="23105"/>
          <a:stretch>
            <a:fillRect/>
          </a:stretch>
        </p:blipFill>
        <p:spPr bwMode="auto">
          <a:xfrm>
            <a:off x="3131840" y="3501008"/>
            <a:ext cx="2664296" cy="17281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Existing resources</a:t>
            </a:r>
            <a:endParaRPr lang="en-AU" dirty="0"/>
          </a:p>
        </p:txBody>
      </p:sp>
      <p:sp>
        <p:nvSpPr>
          <p:cNvPr id="3" name="Content Placeholder 2"/>
          <p:cNvSpPr>
            <a:spLocks noGrp="1"/>
          </p:cNvSpPr>
          <p:nvPr>
            <p:ph idx="1"/>
          </p:nvPr>
        </p:nvSpPr>
        <p:spPr/>
        <p:txBody>
          <a:bodyPr/>
          <a:lstStyle/>
          <a:p>
            <a:r>
              <a:rPr lang="en-US" dirty="0" smtClean="0"/>
              <a:t>Using established and thriving programs to assist you in service delivery</a:t>
            </a:r>
          </a:p>
          <a:p>
            <a:pPr>
              <a:buNone/>
            </a:pPr>
            <a:endParaRPr lang="en-US" dirty="0" smtClean="0"/>
          </a:p>
          <a:p>
            <a:r>
              <a:rPr lang="en-US" dirty="0" smtClean="0"/>
              <a:t>Tapping into other agencies for information sharing</a:t>
            </a: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Boundaries</a:t>
            </a:r>
            <a:endParaRPr lang="en-US" dirty="0"/>
          </a:p>
        </p:txBody>
      </p:sp>
      <p:sp>
        <p:nvSpPr>
          <p:cNvPr id="3" name="Content Placeholder 2"/>
          <p:cNvSpPr>
            <a:spLocks noGrp="1"/>
          </p:cNvSpPr>
          <p:nvPr>
            <p:ph idx="1"/>
          </p:nvPr>
        </p:nvSpPr>
        <p:spPr/>
        <p:txBody>
          <a:bodyPr/>
          <a:lstStyle/>
          <a:p>
            <a:r>
              <a:rPr lang="en-US" dirty="0" smtClean="0"/>
              <a:t>Workers role is not to ‘fix’</a:t>
            </a:r>
          </a:p>
          <a:p>
            <a:pPr marL="0" indent="0">
              <a:buNone/>
            </a:pPr>
            <a:endParaRPr lang="en-US" dirty="0" smtClean="0"/>
          </a:p>
          <a:p>
            <a:r>
              <a:rPr lang="en-US" dirty="0" smtClean="0"/>
              <a:t>Social work is more than just helping</a:t>
            </a:r>
          </a:p>
          <a:p>
            <a:pPr marL="0" indent="0">
              <a:buNone/>
            </a:pPr>
            <a:endParaRPr lang="en-US" dirty="0" smtClean="0"/>
          </a:p>
          <a:p>
            <a:r>
              <a:rPr lang="en-US" dirty="0" smtClean="0"/>
              <a:t> Would it be done in an urban setting?? If not why do it in a remote…</a:t>
            </a:r>
            <a:endParaRPr lang="en-US" dirty="0"/>
          </a:p>
        </p:txBody>
      </p:sp>
    </p:spTree>
    <p:extLst>
      <p:ext uri="{BB962C8B-B14F-4D97-AF65-F5344CB8AC3E}">
        <p14:creationId xmlns:p14="http://schemas.microsoft.com/office/powerpoint/2010/main" val="366403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600" dirty="0" smtClean="0"/>
              <a:t>Relationships	</a:t>
            </a:r>
          </a:p>
          <a:p>
            <a:pPr marL="0" indent="0">
              <a:buNone/>
            </a:pPr>
            <a:endParaRPr lang="en-US" sz="2600" dirty="0" smtClean="0"/>
          </a:p>
          <a:p>
            <a:r>
              <a:rPr lang="en-US" sz="2600" dirty="0" smtClean="0"/>
              <a:t>Empowerment</a:t>
            </a:r>
          </a:p>
          <a:p>
            <a:pPr marL="0" indent="0">
              <a:buNone/>
            </a:pPr>
            <a:endParaRPr lang="en-US" sz="2600" dirty="0" smtClean="0"/>
          </a:p>
          <a:p>
            <a:r>
              <a:rPr lang="en-US" sz="2600" dirty="0" smtClean="0"/>
              <a:t>Community Development</a:t>
            </a:r>
          </a:p>
          <a:p>
            <a:pPr marL="0" indent="0">
              <a:buNone/>
            </a:pPr>
            <a:endParaRPr lang="en-US" sz="2600" dirty="0" smtClean="0"/>
          </a:p>
          <a:p>
            <a:r>
              <a:rPr lang="en-US" sz="2600" dirty="0" smtClean="0"/>
              <a:t>Consultation and active implementation</a:t>
            </a:r>
          </a:p>
          <a:p>
            <a:pPr marL="0" indent="0">
              <a:buNone/>
            </a:pPr>
            <a:endParaRPr lang="en-US" sz="2600" dirty="0" smtClean="0"/>
          </a:p>
          <a:p>
            <a:r>
              <a:rPr lang="en-US" sz="2600" dirty="0" smtClean="0"/>
              <a:t>Professional boundaries</a:t>
            </a:r>
            <a:endParaRPr lang="en-US" sz="2600" dirty="0"/>
          </a:p>
        </p:txBody>
      </p:sp>
    </p:spTree>
    <p:extLst>
      <p:ext uri="{BB962C8B-B14F-4D97-AF65-F5344CB8AC3E}">
        <p14:creationId xmlns:p14="http://schemas.microsoft.com/office/powerpoint/2010/main" val="86037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Personal  Experiences </a:t>
            </a:r>
            <a:r>
              <a:rPr lang="en-AU" dirty="0" smtClean="0"/>
              <a:t>- </a:t>
            </a:r>
            <a:r>
              <a:rPr lang="en-AU" dirty="0"/>
              <a:t/>
            </a:r>
            <a:br>
              <a:rPr lang="en-AU" dirty="0"/>
            </a:br>
            <a:r>
              <a:rPr lang="en-AU" dirty="0"/>
              <a:t>Dameyon </a:t>
            </a:r>
            <a:r>
              <a:rPr lang="en-AU" dirty="0" smtClean="0"/>
              <a:t>Bonson 2012</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r>
              <a:rPr lang="en-AU" dirty="0" smtClean="0"/>
              <a:t>Social </a:t>
            </a:r>
            <a:r>
              <a:rPr lang="en-AU" dirty="0"/>
              <a:t>Work </a:t>
            </a:r>
            <a:r>
              <a:rPr lang="en-AU" dirty="0" smtClean="0"/>
              <a:t>Education</a:t>
            </a:r>
          </a:p>
          <a:p>
            <a:endParaRPr lang="en-AU" dirty="0"/>
          </a:p>
          <a:p>
            <a:r>
              <a:rPr lang="en-AU" dirty="0"/>
              <a:t>Indigenous Men SEWB - Strengthening the Warrior within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Social Work Education</a:t>
            </a:r>
            <a:endParaRPr lang="en-AU" dirty="0"/>
          </a:p>
        </p:txBody>
      </p:sp>
      <p:sp>
        <p:nvSpPr>
          <p:cNvPr id="3" name="Content Placeholder 2"/>
          <p:cNvSpPr>
            <a:spLocks noGrp="1"/>
          </p:cNvSpPr>
          <p:nvPr>
            <p:ph idx="1"/>
          </p:nvPr>
        </p:nvSpPr>
        <p:spPr/>
        <p:txBody>
          <a:bodyPr/>
          <a:lstStyle/>
          <a:p>
            <a:endParaRPr lang="en-AU" dirty="0" smtClean="0"/>
          </a:p>
          <a:p>
            <a:r>
              <a:rPr lang="en-AU" dirty="0" smtClean="0"/>
              <a:t>Over a 4 year period there are 48 assessed pieces required </a:t>
            </a:r>
          </a:p>
          <a:p>
            <a:endParaRPr lang="en-AU" dirty="0" smtClean="0"/>
          </a:p>
          <a:p>
            <a:endParaRPr lang="en-AU" dirty="0" smtClean="0"/>
          </a:p>
          <a:p>
            <a:r>
              <a:rPr lang="en-AU" dirty="0" smtClean="0"/>
              <a:t>Only 2 of those pieces required you to apply your social work learning to Indigenous Australians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Social Work Education and Whiteness</a:t>
            </a:r>
            <a:endParaRPr lang="en-AU" dirty="0"/>
          </a:p>
        </p:txBody>
      </p:sp>
      <p:sp>
        <p:nvSpPr>
          <p:cNvPr id="3" name="Content Placeholder 2"/>
          <p:cNvSpPr>
            <a:spLocks noGrp="1"/>
          </p:cNvSpPr>
          <p:nvPr>
            <p:ph idx="1"/>
          </p:nvPr>
        </p:nvSpPr>
        <p:spPr/>
        <p:txBody>
          <a:bodyPr/>
          <a:lstStyle/>
          <a:p>
            <a:endParaRPr lang="en-AU" dirty="0" smtClean="0"/>
          </a:p>
          <a:p>
            <a:r>
              <a:rPr lang="en-AU" dirty="0" smtClean="0"/>
              <a:t>Social work teaches you how to be an monoculture/</a:t>
            </a:r>
            <a:r>
              <a:rPr lang="en-AU" dirty="0" err="1" smtClean="0"/>
              <a:t>caucasian</a:t>
            </a:r>
            <a:r>
              <a:rPr lang="en-AU" dirty="0" smtClean="0"/>
              <a:t> practitioner. </a:t>
            </a:r>
          </a:p>
          <a:p>
            <a:endParaRPr lang="en-AU" dirty="0" smtClean="0"/>
          </a:p>
          <a:p>
            <a:endParaRPr lang="en-AU" dirty="0" smtClean="0"/>
          </a:p>
          <a:p>
            <a:r>
              <a:rPr lang="en-AU" dirty="0" smtClean="0"/>
              <a:t>Social work teaches white Australians how to look after its own and ‘help’ others </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Lila Watson </a:t>
            </a:r>
            <a:endParaRPr lang="en-AU" dirty="0"/>
          </a:p>
        </p:txBody>
      </p:sp>
      <p:sp>
        <p:nvSpPr>
          <p:cNvPr id="3" name="Content Placeholder 2"/>
          <p:cNvSpPr>
            <a:spLocks noGrp="1"/>
          </p:cNvSpPr>
          <p:nvPr>
            <p:ph idx="1"/>
          </p:nvPr>
        </p:nvSpPr>
        <p:spPr/>
        <p:txBody>
          <a:bodyPr/>
          <a:lstStyle/>
          <a:p>
            <a:endParaRPr lang="en-AU" dirty="0" smtClean="0"/>
          </a:p>
          <a:p>
            <a:endParaRPr lang="en-AU" dirty="0" smtClean="0"/>
          </a:p>
          <a:p>
            <a:pPr>
              <a:buNone/>
            </a:pPr>
            <a:endParaRPr lang="en-AU" dirty="0" smtClean="0"/>
          </a:p>
          <a:p>
            <a:pPr>
              <a:buNone/>
            </a:pPr>
            <a:r>
              <a:rPr lang="en-AU" dirty="0" smtClean="0"/>
              <a:t>	If you have come here to help me, you are wasting your time. </a:t>
            </a:r>
            <a:r>
              <a:rPr lang="en-AU" b="1" dirty="0" smtClean="0"/>
              <a:t>But if</a:t>
            </a:r>
            <a:r>
              <a:rPr lang="en-AU" dirty="0" smtClean="0"/>
              <a:t> you have come because </a:t>
            </a:r>
            <a:r>
              <a:rPr lang="en-AU" b="1" dirty="0" smtClean="0"/>
              <a:t>your liberation is bound</a:t>
            </a:r>
            <a:br>
              <a:rPr lang="en-AU" b="1" dirty="0" smtClean="0"/>
            </a:br>
            <a:r>
              <a:rPr lang="en-AU" b="1" dirty="0" smtClean="0"/>
              <a:t>up</a:t>
            </a:r>
            <a:r>
              <a:rPr lang="en-AU" dirty="0" smtClean="0"/>
              <a:t> with </a:t>
            </a:r>
            <a:r>
              <a:rPr lang="en-AU" b="1" dirty="0" smtClean="0"/>
              <a:t>mine</a:t>
            </a:r>
            <a:r>
              <a:rPr lang="en-AU" dirty="0" smtClean="0"/>
              <a:t>, then let us work together.</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Indigenous Men SEWB - Strengthening the Warrior within </a:t>
            </a:r>
            <a:endParaRPr lang="en-AU" dirty="0"/>
          </a:p>
        </p:txBody>
      </p:sp>
      <p:sp>
        <p:nvSpPr>
          <p:cNvPr id="3" name="Content Placeholder 2"/>
          <p:cNvSpPr>
            <a:spLocks noGrp="1"/>
          </p:cNvSpPr>
          <p:nvPr>
            <p:ph idx="1"/>
          </p:nvPr>
        </p:nvSpPr>
        <p:spPr/>
        <p:txBody>
          <a:bodyPr>
            <a:normAutofit fontScale="92500"/>
          </a:bodyPr>
          <a:lstStyle/>
          <a:p>
            <a:r>
              <a:rPr lang="en-AU" dirty="0" smtClean="0"/>
              <a:t>‘Social and emotional wellbeing problems’ have been described by Aboriginal people as ‘a broad range of problems that can result from unresolved grief and loss, trauma and abuse, domestic violence, removal from family, substance misuse, family breakdown, cultural dislocation, racism and discrimination, and social disadvantage’ (Social Health Reference Group,</a:t>
            </a:r>
          </a:p>
          <a:p>
            <a:pPr>
              <a:buNone/>
            </a:pPr>
            <a:r>
              <a:rPr lang="en-AU" dirty="0" smtClean="0"/>
              <a:t> 2004, p.9).</a:t>
            </a: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accent1"/>
                </a:solidFill>
              </a:rPr>
              <a:t>Warburton (</a:t>
            </a:r>
            <a:r>
              <a:rPr lang="en-AU" dirty="0" err="1" smtClean="0">
                <a:solidFill>
                  <a:schemeClr val="accent1"/>
                </a:solidFill>
              </a:rPr>
              <a:t>Milyirrtjarra</a:t>
            </a:r>
            <a:r>
              <a:rPr lang="en-AU" dirty="0" smtClean="0">
                <a:solidFill>
                  <a:schemeClr val="accent1"/>
                </a:solidFill>
              </a:rPr>
              <a:t>)</a:t>
            </a:r>
            <a:br>
              <a:rPr lang="en-AU" dirty="0" smtClean="0">
                <a:solidFill>
                  <a:schemeClr val="accent1"/>
                </a:solidFill>
              </a:rPr>
            </a:br>
            <a:endParaRPr lang="en-AU" dirty="0">
              <a:solidFill>
                <a:schemeClr val="accent1"/>
              </a:solidFill>
            </a:endParaRPr>
          </a:p>
        </p:txBody>
      </p:sp>
      <p:sp>
        <p:nvSpPr>
          <p:cNvPr id="3" name="Content Placeholder 2"/>
          <p:cNvSpPr>
            <a:spLocks noGrp="1"/>
          </p:cNvSpPr>
          <p:nvPr>
            <p:ph idx="1"/>
          </p:nvPr>
        </p:nvSpPr>
        <p:spPr/>
        <p:txBody>
          <a:bodyPr>
            <a:normAutofit/>
          </a:bodyPr>
          <a:lstStyle/>
          <a:p>
            <a:pPr>
              <a:spcBef>
                <a:spcPts val="500"/>
              </a:spcBef>
              <a:spcAft>
                <a:spcPts val="500"/>
              </a:spcAft>
              <a:buFontTx/>
              <a:buChar char="•"/>
            </a:pPr>
            <a:r>
              <a:rPr lang="en-AU" sz="2600" dirty="0" smtClean="0"/>
              <a:t>Located in the Ngaanyatjarra Lands, Gibson Desert, Western Australia.</a:t>
            </a:r>
          </a:p>
          <a:p>
            <a:pPr>
              <a:spcBef>
                <a:spcPts val="500"/>
              </a:spcBef>
              <a:spcAft>
                <a:spcPts val="500"/>
              </a:spcAft>
              <a:buNone/>
            </a:pPr>
            <a:endParaRPr lang="en-AU" sz="2600" dirty="0" smtClean="0"/>
          </a:p>
          <a:p>
            <a:pPr>
              <a:spcBef>
                <a:spcPts val="500"/>
              </a:spcBef>
              <a:spcAft>
                <a:spcPts val="500"/>
              </a:spcAft>
              <a:buFontTx/>
              <a:buChar char="•"/>
            </a:pPr>
            <a:r>
              <a:rPr lang="en-AU" sz="2600" dirty="0" smtClean="0"/>
              <a:t>1,050kms south west of Alice Springs and 750kms north east of Kalgoorlie, on the Great Central Road (Outback Way). </a:t>
            </a:r>
          </a:p>
          <a:p>
            <a:endParaRPr lang="en-AU"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Indigenous Men SEWB - Strengthening the Warrior within </a:t>
            </a:r>
            <a:endParaRPr lang="en-AU" dirty="0"/>
          </a:p>
        </p:txBody>
      </p:sp>
      <p:sp>
        <p:nvSpPr>
          <p:cNvPr id="3" name="Content Placeholder 2"/>
          <p:cNvSpPr>
            <a:spLocks noGrp="1"/>
          </p:cNvSpPr>
          <p:nvPr>
            <p:ph idx="1"/>
          </p:nvPr>
        </p:nvSpPr>
        <p:spPr>
          <a:xfrm>
            <a:off x="467544" y="548680"/>
            <a:ext cx="8183880" cy="4187952"/>
          </a:xfrm>
        </p:spPr>
        <p:txBody>
          <a:bodyPr>
            <a:normAutofit fontScale="92500" lnSpcReduction="10000"/>
          </a:bodyPr>
          <a:lstStyle/>
          <a:p>
            <a:pPr>
              <a:lnSpc>
                <a:spcPct val="150000"/>
              </a:lnSpc>
            </a:pPr>
            <a:r>
              <a:rPr lang="en-AU" dirty="0" smtClean="0"/>
              <a:t>Despite what the literature says, Indigenous men want to take greater responsibility themselves. To improve their status in their own health and play their rightful role as leaders, fathers, uncles, husbands and grandfathers; yet rarely are they provided the space to do so (Bonson 2012). </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Indigenous Men SEWB - Strengthening the Warrior within </a:t>
            </a:r>
            <a:endParaRPr lang="en-AU" dirty="0"/>
          </a:p>
        </p:txBody>
      </p:sp>
      <p:sp>
        <p:nvSpPr>
          <p:cNvPr id="3" name="Content Placeholder 2"/>
          <p:cNvSpPr>
            <a:spLocks noGrp="1"/>
          </p:cNvSpPr>
          <p:nvPr>
            <p:ph idx="1"/>
          </p:nvPr>
        </p:nvSpPr>
        <p:spPr>
          <a:xfrm>
            <a:off x="467544" y="548680"/>
            <a:ext cx="8183880" cy="4187952"/>
          </a:xfrm>
        </p:spPr>
        <p:txBody>
          <a:bodyPr>
            <a:normAutofit fontScale="92500"/>
          </a:bodyPr>
          <a:lstStyle/>
          <a:p>
            <a:pPr>
              <a:lnSpc>
                <a:spcPct val="150000"/>
              </a:lnSpc>
            </a:pPr>
            <a:r>
              <a:rPr lang="en-AU" dirty="0" smtClean="0"/>
              <a:t>The Strengthening the Warrior within program is being developed to work towards alleviating the mitigating factors of suicide for  Indigenous men; their social and emotional well being and </a:t>
            </a:r>
            <a:r>
              <a:rPr lang="en-AU" dirty="0" err="1" smtClean="0"/>
              <a:t>understaning</a:t>
            </a:r>
            <a:r>
              <a:rPr lang="en-AU" dirty="0" smtClean="0"/>
              <a:t> violent behaviours in their community. </a:t>
            </a: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Indigenous Men SEWB - Strengthening the Warrior within </a:t>
            </a:r>
            <a:endParaRPr lang="en-US" dirty="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r>
              <a:rPr lang="en-AU" dirty="0" smtClean="0"/>
              <a:t>Indigenous </a:t>
            </a:r>
            <a:r>
              <a:rPr lang="en-AU" dirty="0"/>
              <a:t>men are resourceful despite arbitrary restriction. (Bonson 2012). </a:t>
            </a:r>
          </a:p>
          <a:p>
            <a:endParaRPr lang="en-US" dirty="0"/>
          </a:p>
        </p:txBody>
      </p:sp>
    </p:spTree>
    <p:extLst>
      <p:ext uri="{BB962C8B-B14F-4D97-AF65-F5344CB8AC3E}">
        <p14:creationId xmlns:p14="http://schemas.microsoft.com/office/powerpoint/2010/main" val="3358033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Indigenous Men SEWB - Strengthening the Warrior within </a:t>
            </a:r>
            <a:endParaRPr lang="en-AU"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AU" dirty="0" smtClean="0"/>
              <a:t>Colonisation - The experience of being colonised involves loss—of culture, language, land, resources, political autonomy, religious freedom and, often, personal autonomy. These losses may have a direct relationship to the poor health, social and economic status of Aboriginal people. (</a:t>
            </a:r>
            <a:r>
              <a:rPr lang="en-AU" dirty="0" err="1" smtClean="0"/>
              <a:t>Archibold</a:t>
            </a:r>
            <a:r>
              <a:rPr lang="en-AU" dirty="0" smtClean="0"/>
              <a:t> 2006)</a:t>
            </a:r>
          </a:p>
          <a:p>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Indigenous Men SEWB - Strengthening the Warrior within </a:t>
            </a:r>
            <a:endParaRPr lang="en-AU"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AU" dirty="0" smtClean="0"/>
              <a:t>Decolonisation - The experience of being decolonised involves living with unobstructed access to your culture, language, land, resources. To political autonomy, religious freedom and personal autonomy. This reconnection has a direct relationship to the positive social and emotional wellbeing of Indigenous men in the Kimberley. (Bonson 2012)</a:t>
            </a:r>
          </a:p>
          <a:p>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Oppressive language - Toni </a:t>
            </a:r>
            <a:r>
              <a:rPr lang="en-US" dirty="0"/>
              <a:t>Morrison </a:t>
            </a:r>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‘Oppressive language does more than represent violence; it is violence; does more than represents the limits knowledge it limits knowledge.’</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428786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653136"/>
            <a:ext cx="8183880" cy="1051560"/>
          </a:xfrm>
        </p:spPr>
        <p:txBody>
          <a:bodyPr/>
          <a:lstStyle/>
          <a:p>
            <a:r>
              <a:rPr lang="en-AU" dirty="0" smtClean="0"/>
              <a:t>Recommendations</a:t>
            </a:r>
            <a:endParaRPr lang="en-AU" dirty="0"/>
          </a:p>
        </p:txBody>
      </p:sp>
      <p:sp>
        <p:nvSpPr>
          <p:cNvPr id="3" name="Content Placeholder 2"/>
          <p:cNvSpPr>
            <a:spLocks noGrp="1"/>
          </p:cNvSpPr>
          <p:nvPr>
            <p:ph idx="1"/>
          </p:nvPr>
        </p:nvSpPr>
        <p:spPr/>
        <p:txBody>
          <a:bodyPr/>
          <a:lstStyle/>
          <a:p>
            <a:r>
              <a:rPr lang="en-AU" b="1" dirty="0"/>
              <a:t>Our voices : Aboriginal and Torres Strait Islander social work </a:t>
            </a:r>
            <a:r>
              <a:rPr lang="en-AU" dirty="0"/>
              <a:t>(2013) Bindi Bennett, Sue Green, Stephanie Gilbert, Dawn </a:t>
            </a:r>
            <a:r>
              <a:rPr lang="en-AU" dirty="0" err="1"/>
              <a:t>Bessarab</a:t>
            </a:r>
            <a:r>
              <a:rPr lang="en-AU" dirty="0"/>
              <a:t> South Yarra, Vic. : Palgrave </a:t>
            </a:r>
            <a:r>
              <a:rPr lang="en-AU" dirty="0" smtClean="0"/>
              <a:t>Macmillan</a:t>
            </a:r>
          </a:p>
          <a:p>
            <a:endParaRPr lang="en-AU" dirty="0"/>
          </a:p>
          <a:p>
            <a:r>
              <a:rPr lang="en-AU" dirty="0" smtClean="0"/>
              <a:t>Twitter follow @</a:t>
            </a:r>
            <a:r>
              <a:rPr lang="en-AU" dirty="0" err="1" smtClean="0"/>
              <a:t>IndigenousX</a:t>
            </a:r>
            <a:r>
              <a:rPr lang="en-AU" dirty="0" smtClean="0"/>
              <a:t> and the #</a:t>
            </a:r>
            <a:r>
              <a:rPr lang="en-AU" dirty="0" err="1" smtClean="0"/>
              <a:t>IndigenousX</a:t>
            </a:r>
            <a:r>
              <a:rPr lang="en-AU" dirty="0" smtClean="0"/>
              <a:t> </a:t>
            </a:r>
            <a:r>
              <a:rPr lang="en-AU" dirty="0" err="1" smtClean="0"/>
              <a:t>hashtag</a:t>
            </a:r>
            <a:r>
              <a:rPr lang="en-AU" dirty="0" smtClean="0"/>
              <a:t> </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4869160"/>
            <a:ext cx="4474840" cy="1165880"/>
          </a:xfrm>
        </p:spPr>
        <p:txBody>
          <a:bodyPr/>
          <a:lstStyle/>
          <a:p>
            <a:endParaRPr lang="en-AU" dirty="0"/>
          </a:p>
        </p:txBody>
      </p:sp>
      <p:pic>
        <p:nvPicPr>
          <p:cNvPr id="1026" name="Picture 2" descr="C:\Users\sasha\Desktop\pics\roadie and warburton\IMG_4567.JPG"/>
          <p:cNvPicPr>
            <a:picLocks noGrp="1" noChangeAspect="1" noChangeArrowheads="1"/>
          </p:cNvPicPr>
          <p:nvPr>
            <p:ph idx="1"/>
          </p:nvPr>
        </p:nvPicPr>
        <p:blipFill>
          <a:blip r:embed="rId2" cstate="print"/>
          <a:srcRect/>
          <a:stretch>
            <a:fillRect/>
          </a:stretch>
        </p:blipFill>
        <p:spPr bwMode="auto">
          <a:xfrm>
            <a:off x="2555776" y="1772816"/>
            <a:ext cx="6138807" cy="4585159"/>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539552" y="548680"/>
            <a:ext cx="4032448" cy="33230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Benefits of no pre </a:t>
            </a:r>
            <a:r>
              <a:rPr lang="en-AU" dirty="0" err="1" smtClean="0"/>
              <a:t>concieved</a:t>
            </a:r>
            <a:r>
              <a:rPr lang="en-AU" dirty="0" smtClean="0"/>
              <a:t> ideas</a:t>
            </a:r>
            <a:endParaRPr lang="en-AU" dirty="0"/>
          </a:p>
        </p:txBody>
      </p:sp>
      <p:sp>
        <p:nvSpPr>
          <p:cNvPr id="3" name="Content Placeholder 2"/>
          <p:cNvSpPr>
            <a:spLocks noGrp="1"/>
          </p:cNvSpPr>
          <p:nvPr>
            <p:ph idx="1"/>
          </p:nvPr>
        </p:nvSpPr>
        <p:spPr/>
        <p:txBody>
          <a:bodyPr>
            <a:normAutofit fontScale="92500" lnSpcReduction="20000"/>
          </a:bodyPr>
          <a:lstStyle/>
          <a:p>
            <a:r>
              <a:rPr lang="en-US" dirty="0" smtClean="0"/>
              <a:t>We all know the Aboriginal stats….</a:t>
            </a:r>
          </a:p>
          <a:p>
            <a:r>
              <a:rPr lang="en-US" dirty="0" smtClean="0"/>
              <a:t>Over crowding</a:t>
            </a:r>
          </a:p>
          <a:p>
            <a:r>
              <a:rPr lang="en-US" dirty="0" smtClean="0"/>
              <a:t>Poor health rates</a:t>
            </a:r>
          </a:p>
          <a:p>
            <a:r>
              <a:rPr lang="en-US" dirty="0" smtClean="0"/>
              <a:t>Lower life expectancy</a:t>
            </a:r>
          </a:p>
          <a:p>
            <a:r>
              <a:rPr lang="en-US" dirty="0" smtClean="0"/>
              <a:t>Low employment rates</a:t>
            </a:r>
          </a:p>
          <a:p>
            <a:r>
              <a:rPr lang="en-US" dirty="0" smtClean="0"/>
              <a:t>High incarceration rates etc…</a:t>
            </a:r>
          </a:p>
          <a:p>
            <a:pPr>
              <a:buNone/>
            </a:pPr>
            <a:endParaRPr lang="en-US" dirty="0" smtClean="0"/>
          </a:p>
          <a:p>
            <a:r>
              <a:rPr lang="en-US" dirty="0" smtClean="0"/>
              <a:t>These can overpower the work sometimes and can create to big a goal to fix</a:t>
            </a:r>
          </a:p>
          <a:p>
            <a:pPr>
              <a:buNone/>
            </a:pPr>
            <a:r>
              <a:rPr lang="en-US" dirty="0" smtClean="0"/>
              <a:t> </a:t>
            </a:r>
          </a:p>
          <a:p>
            <a:r>
              <a:rPr lang="en-US" dirty="0" smtClean="0"/>
              <a:t>Small community minded steps…  </a:t>
            </a:r>
          </a:p>
          <a:p>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Empowerment</a:t>
            </a:r>
            <a:endParaRPr lang="en-AU" dirty="0"/>
          </a:p>
        </p:txBody>
      </p:sp>
      <p:sp>
        <p:nvSpPr>
          <p:cNvPr id="3" name="Content Placeholder 2"/>
          <p:cNvSpPr>
            <a:spLocks noGrp="1"/>
          </p:cNvSpPr>
          <p:nvPr>
            <p:ph idx="1"/>
          </p:nvPr>
        </p:nvSpPr>
        <p:spPr/>
        <p:txBody>
          <a:bodyPr>
            <a:normAutofit/>
          </a:bodyPr>
          <a:lstStyle/>
          <a:p>
            <a:r>
              <a:rPr lang="en-AU" sz="2600" dirty="0" smtClean="0"/>
              <a:t>Empowerment model is about increasing, emphasising, developing and nurturing strengths and positive attributes. </a:t>
            </a:r>
          </a:p>
          <a:p>
            <a:r>
              <a:rPr lang="en-AU" sz="2600" dirty="0" smtClean="0"/>
              <a:t>Aims at enhancing individuals, groups, families and communities power and control over their destinies. </a:t>
            </a:r>
          </a:p>
          <a:p>
            <a:r>
              <a:rPr lang="en-AU" sz="2600" dirty="0" smtClean="0"/>
              <a:t>The strengths perspective also sits hand in hand with this model.</a:t>
            </a:r>
            <a:endParaRPr lang="en-AU"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Community Development</a:t>
            </a:r>
            <a:endParaRPr lang="en-AU" dirty="0"/>
          </a:p>
        </p:txBody>
      </p:sp>
      <p:sp>
        <p:nvSpPr>
          <p:cNvPr id="3" name="Content Placeholder 2"/>
          <p:cNvSpPr>
            <a:spLocks noGrp="1"/>
          </p:cNvSpPr>
          <p:nvPr>
            <p:ph idx="1"/>
          </p:nvPr>
        </p:nvSpPr>
        <p:spPr/>
        <p:txBody>
          <a:bodyPr>
            <a:normAutofit/>
          </a:bodyPr>
          <a:lstStyle/>
          <a:p>
            <a:pPr marL="342900" indent="-342900" eaLnBrk="0" hangingPunct="0">
              <a:spcBef>
                <a:spcPct val="20000"/>
              </a:spcBef>
              <a:buFontTx/>
              <a:buChar char="•"/>
              <a:defRPr/>
            </a:pPr>
            <a:r>
              <a:rPr lang="en-AU" sz="2600" kern="0" dirty="0" smtClean="0"/>
              <a:t>Community Development focuses on the principle that within any community there is a wealth of knowledge and experience that can be channelled into collective action to achieve the communities' desired goals.</a:t>
            </a:r>
          </a:p>
          <a:p>
            <a:pPr marL="342900" indent="-342900" eaLnBrk="0" hangingPunct="0">
              <a:spcBef>
                <a:spcPct val="20000"/>
              </a:spcBef>
              <a:buFontTx/>
              <a:buChar char="•"/>
              <a:defRPr/>
            </a:pPr>
            <a:r>
              <a:rPr lang="en-AU" sz="2600" kern="0" dirty="0" smtClean="0"/>
              <a:t>Working ‘with’ a community, not ‘on’ a community </a:t>
            </a:r>
          </a:p>
          <a:p>
            <a:pPr marL="342900" indent="-342900" eaLnBrk="0" hangingPunct="0">
              <a:spcBef>
                <a:spcPct val="20000"/>
              </a:spcBef>
              <a:buFontTx/>
              <a:buChar char="•"/>
              <a:defRPr/>
            </a:pPr>
            <a:r>
              <a:rPr lang="en-AU" sz="2600" kern="0" dirty="0" smtClean="0"/>
              <a:t>Basically the community are the experts in solving their issues… </a:t>
            </a:r>
          </a:p>
          <a:p>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it looked like in Warburton</a:t>
            </a:r>
            <a:endParaRPr lang="en-AU" dirty="0"/>
          </a:p>
        </p:txBody>
      </p:sp>
      <p:sp>
        <p:nvSpPr>
          <p:cNvPr id="3" name="Content Placeholder 2"/>
          <p:cNvSpPr>
            <a:spLocks noGrp="1"/>
          </p:cNvSpPr>
          <p:nvPr>
            <p:ph idx="1"/>
          </p:nvPr>
        </p:nvSpPr>
        <p:spPr/>
        <p:txBody>
          <a:bodyPr/>
          <a:lstStyle/>
          <a:p>
            <a:r>
              <a:rPr lang="en-AU" dirty="0" smtClean="0"/>
              <a:t>Working </a:t>
            </a:r>
            <a:r>
              <a:rPr lang="en-AU" dirty="0" err="1" smtClean="0"/>
              <a:t>Malpara</a:t>
            </a:r>
            <a:r>
              <a:rPr lang="en-AU" dirty="0" smtClean="0"/>
              <a:t> ways (</a:t>
            </a:r>
            <a:r>
              <a:rPr lang="en-AU" dirty="0" err="1" smtClean="0"/>
              <a:t>malpa</a:t>
            </a:r>
            <a:r>
              <a:rPr lang="en-AU" dirty="0" smtClean="0"/>
              <a:t> is Ngaanyatjarra for friend)</a:t>
            </a:r>
          </a:p>
          <a:p>
            <a:pPr>
              <a:buNone/>
            </a:pPr>
            <a:endParaRPr lang="en-AU" dirty="0" smtClean="0"/>
          </a:p>
          <a:p>
            <a:r>
              <a:rPr lang="en-AU" dirty="0" smtClean="0"/>
              <a:t>Consultations with the right community people</a:t>
            </a:r>
          </a:p>
          <a:p>
            <a:r>
              <a:rPr lang="en-AU" dirty="0" smtClean="0"/>
              <a:t>Consultations in language</a:t>
            </a:r>
          </a:p>
          <a:p>
            <a:r>
              <a:rPr lang="en-AU" dirty="0" smtClean="0"/>
              <a:t>Consultations out bush</a:t>
            </a:r>
          </a:p>
          <a:p>
            <a:r>
              <a:rPr lang="en-AU" dirty="0" smtClean="0"/>
              <a:t>Implementation in partnership</a:t>
            </a: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Understanding of Mental </a:t>
            </a:r>
            <a:r>
              <a:rPr lang="en-AU" dirty="0" err="1" smtClean="0"/>
              <a:t>Helath</a:t>
            </a:r>
            <a:endParaRPr lang="en-AU" dirty="0"/>
          </a:p>
        </p:txBody>
      </p:sp>
      <p:sp>
        <p:nvSpPr>
          <p:cNvPr id="3" name="Content Placeholder 2"/>
          <p:cNvSpPr>
            <a:spLocks noGrp="1"/>
          </p:cNvSpPr>
          <p:nvPr>
            <p:ph idx="1"/>
          </p:nvPr>
        </p:nvSpPr>
        <p:spPr/>
        <p:txBody>
          <a:bodyPr/>
          <a:lstStyle/>
          <a:p>
            <a:r>
              <a:rPr lang="en-AU" dirty="0" smtClean="0"/>
              <a:t>Traditional, holistic and spiritual sense of mental health. </a:t>
            </a:r>
          </a:p>
          <a:p>
            <a:r>
              <a:rPr lang="en-AU" dirty="0" smtClean="0"/>
              <a:t>Defining sickness or sadness as mental health issues.</a:t>
            </a:r>
          </a:p>
          <a:p>
            <a:r>
              <a:rPr lang="en-AU" dirty="0" smtClean="0"/>
              <a:t>Establishment of an early intervention program that focuses on activities to promote positive health and wellbeing.</a:t>
            </a:r>
          </a:p>
          <a:p>
            <a:r>
              <a:rPr lang="en-AU" dirty="0" smtClean="0"/>
              <a:t>Respite from everyday life</a:t>
            </a:r>
            <a:endParaRPr lang="en-US" dirty="0" smtClean="0"/>
          </a:p>
          <a:p>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up and running - Arts</a:t>
            </a:r>
            <a:endParaRPr lang="en-AU" dirty="0"/>
          </a:p>
        </p:txBody>
      </p:sp>
      <p:pic>
        <p:nvPicPr>
          <p:cNvPr id="3074" name="Picture 2" descr="C:\Users\sasha\Desktop\pics\PHaMs bush trip\New folder\IMG_7164.JPG"/>
          <p:cNvPicPr>
            <a:picLocks noGrp="1" noChangeAspect="1" noChangeArrowheads="1"/>
          </p:cNvPicPr>
          <p:nvPr>
            <p:ph idx="1"/>
          </p:nvPr>
        </p:nvPicPr>
        <p:blipFill>
          <a:blip r:embed="rId2" cstate="print"/>
          <a:srcRect t="15926"/>
          <a:stretch>
            <a:fillRect/>
          </a:stretch>
        </p:blipFill>
        <p:spPr bwMode="auto">
          <a:xfrm>
            <a:off x="467544" y="548680"/>
            <a:ext cx="4842663" cy="3040987"/>
          </a:xfrm>
          <a:prstGeom prst="rect">
            <a:avLst/>
          </a:prstGeom>
          <a:noFill/>
        </p:spPr>
      </p:pic>
      <p:pic>
        <p:nvPicPr>
          <p:cNvPr id="3075" name="Picture 3" descr="C:\Users\sasha\Desktop\pics\PHaMs bush trip\New folder\IMG_7168.JPG"/>
          <p:cNvPicPr>
            <a:picLocks noChangeAspect="1" noChangeArrowheads="1"/>
          </p:cNvPicPr>
          <p:nvPr/>
        </p:nvPicPr>
        <p:blipFill>
          <a:blip r:embed="rId3" cstate="print"/>
          <a:srcRect/>
          <a:stretch>
            <a:fillRect/>
          </a:stretch>
        </p:blipFill>
        <p:spPr bwMode="auto">
          <a:xfrm>
            <a:off x="3419872" y="2420888"/>
            <a:ext cx="4067944" cy="3038403"/>
          </a:xfrm>
          <a:prstGeom prst="rect">
            <a:avLst/>
          </a:prstGeom>
          <a:noFill/>
        </p:spPr>
      </p:pic>
      <p:pic>
        <p:nvPicPr>
          <p:cNvPr id="3076" name="Picture 4" descr="C:\Users\sasha\Desktop\pics\PHaMs bush trip\New folder\IMG_7535.JPG"/>
          <p:cNvPicPr>
            <a:picLocks noChangeAspect="1" noChangeArrowheads="1"/>
          </p:cNvPicPr>
          <p:nvPr/>
        </p:nvPicPr>
        <p:blipFill>
          <a:blip r:embed="rId4" cstate="print"/>
          <a:srcRect b="9568"/>
          <a:stretch>
            <a:fillRect/>
          </a:stretch>
        </p:blipFill>
        <p:spPr bwMode="auto">
          <a:xfrm>
            <a:off x="5940152" y="476672"/>
            <a:ext cx="2699792" cy="182357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234</TotalTime>
  <Words>834</Words>
  <Application>Microsoft Office PowerPoint</Application>
  <PresentationFormat>On-screen Show (4:3)</PresentationFormat>
  <Paragraphs>112</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Aspect</vt:lpstr>
      <vt:lpstr>In the comfort zone</vt:lpstr>
      <vt:lpstr>Warburton (Milyirrtjarra) </vt:lpstr>
      <vt:lpstr>PowerPoint Presentation</vt:lpstr>
      <vt:lpstr>Benefits of no pre concieved ideas</vt:lpstr>
      <vt:lpstr>Empowerment</vt:lpstr>
      <vt:lpstr>Community Development</vt:lpstr>
      <vt:lpstr>What it looked like in Warburton</vt:lpstr>
      <vt:lpstr>Understanding of Mental Helath</vt:lpstr>
      <vt:lpstr>Program up and running - Arts</vt:lpstr>
      <vt:lpstr>Program up and running - Cooking</vt:lpstr>
      <vt:lpstr>Program up and running - Gathering </vt:lpstr>
      <vt:lpstr>Existing resources</vt:lpstr>
      <vt:lpstr>Professional Boundaries</vt:lpstr>
      <vt:lpstr>Summary</vt:lpstr>
      <vt:lpstr>Personal  Experiences -  Dameyon Bonson 2012</vt:lpstr>
      <vt:lpstr>Social Work Education</vt:lpstr>
      <vt:lpstr>Social Work Education and Whiteness</vt:lpstr>
      <vt:lpstr>Lila Watson </vt:lpstr>
      <vt:lpstr>Indigenous Men SEWB - Strengthening the Warrior within </vt:lpstr>
      <vt:lpstr>Indigenous Men SEWB - Strengthening the Warrior within </vt:lpstr>
      <vt:lpstr>Indigenous Men SEWB - Strengthening the Warrior within </vt:lpstr>
      <vt:lpstr>Indigenous Men SEWB - Strengthening the Warrior within </vt:lpstr>
      <vt:lpstr>Indigenous Men SEWB - Strengthening the Warrior within </vt:lpstr>
      <vt:lpstr>Indigenous Men SEWB - Strengthening the Warrior within </vt:lpstr>
      <vt:lpstr>Oppressive language - Toni Morrison </vt:lpstr>
      <vt:lpstr>Recommendations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male, remote social work student</dc:title>
  <dc:creator>dameyonb</dc:creator>
  <cp:lastModifiedBy>BCEC</cp:lastModifiedBy>
  <cp:revision>27</cp:revision>
  <dcterms:created xsi:type="dcterms:W3CDTF">2012-06-22T08:19:31Z</dcterms:created>
  <dcterms:modified xsi:type="dcterms:W3CDTF">2012-11-22T02:41:36Z</dcterms:modified>
</cp:coreProperties>
</file>