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7"/>
  </p:notesMasterIdLst>
  <p:sldIdLst>
    <p:sldId id="271" r:id="rId2"/>
    <p:sldId id="260" r:id="rId3"/>
    <p:sldId id="281" r:id="rId4"/>
    <p:sldId id="283" r:id="rId5"/>
    <p:sldId id="256" r:id="rId6"/>
    <p:sldId id="278" r:id="rId7"/>
    <p:sldId id="279" r:id="rId8"/>
    <p:sldId id="258" r:id="rId9"/>
    <p:sldId id="284" r:id="rId10"/>
    <p:sldId id="285" r:id="rId11"/>
    <p:sldId id="257" r:id="rId12"/>
    <p:sldId id="261" r:id="rId13"/>
    <p:sldId id="270" r:id="rId14"/>
    <p:sldId id="274" r:id="rId15"/>
    <p:sldId id="276" r:id="rId16"/>
    <p:sldId id="263" r:id="rId17"/>
    <p:sldId id="264" r:id="rId18"/>
    <p:sldId id="266" r:id="rId19"/>
    <p:sldId id="267" r:id="rId20"/>
    <p:sldId id="265" r:id="rId21"/>
    <p:sldId id="268" r:id="rId22"/>
    <p:sldId id="273" r:id="rId23"/>
    <p:sldId id="275" r:id="rId24"/>
    <p:sldId id="269" r:id="rId25"/>
    <p:sldId id="280" r:id="rId26"/>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67" autoAdjust="0"/>
  </p:normalViewPr>
  <p:slideViewPr>
    <p:cSldViewPr showGuides="1">
      <p:cViewPr varScale="1">
        <p:scale>
          <a:sx n="92" d="100"/>
          <a:sy n="92" d="100"/>
        </p:scale>
        <p:origin x="-218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A9D44FCD-DFB9-430F-ADA0-D41FCFEEF69F}" type="datetimeFigureOut">
              <a:rPr lang="en-US"/>
              <a:pPr>
                <a:defRPr/>
              </a:pPr>
              <a:t>11/22/2012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A46759EF-B539-454D-97C4-94BD612D1231}" type="slidenum">
              <a:rPr lang="en-US"/>
              <a:pPr>
                <a:defRPr/>
              </a:pPr>
              <a:t>‹#›</a:t>
            </a:fld>
            <a:endParaRPr lang="en-US"/>
          </a:p>
        </p:txBody>
      </p:sp>
    </p:spTree>
    <p:extLst>
      <p:ext uri="{BB962C8B-B14F-4D97-AF65-F5344CB8AC3E}">
        <p14:creationId xmlns:p14="http://schemas.microsoft.com/office/powerpoint/2010/main" val="35453140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5032BE9-3D7E-4C0B-A634-D298573E8E34}" type="slidenum">
              <a:rPr lang="en-US" smtClean="0">
                <a:solidFill>
                  <a:srgbClr val="000000"/>
                </a:solidFill>
                <a:ea typeface="ＭＳ Ｐゴシック" pitchFamily="34" charset="-128"/>
              </a:rPr>
              <a:pPr eaLnBrk="1" hangingPunct="1"/>
              <a:t>4</a:t>
            </a:fld>
            <a:endParaRPr lang="en-US" smtClean="0">
              <a:solidFill>
                <a:srgbClr val="000000"/>
              </a:solidFill>
              <a:ea typeface="ＭＳ Ｐゴシック" pitchFamily="34" charset="-128"/>
            </a:endParaRPr>
          </a:p>
        </p:txBody>
      </p:sp>
      <p:sp>
        <p:nvSpPr>
          <p:cNvPr id="286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Arial"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96E91C5-936E-4C9C-A3C0-FFE5DB5E1A05}" type="slidenum">
              <a:rPr lang="en-US" smtClean="0"/>
              <a:pPr eaLnBrk="1" hangingPunct="1"/>
              <a:t>20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C185532-8945-4035-A48B-76664CB8B797}" type="slidenum">
              <a:rPr lang="en-US" smtClean="0"/>
              <a:pPr eaLnBrk="1" hangingPunct="1"/>
              <a:t>23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Since it was established in 1973, VAHS has grown from a shop front service providing basic treatment to a one-stop-shop providing a wide range of health-care services, health promotion and contributing broadly to wider health related organisations and research</a:t>
            </a:r>
          </a:p>
          <a:p>
            <a:pPr eaLnBrk="1" hangingPunct="1">
              <a:spcBef>
                <a:spcPct val="0"/>
              </a:spcBef>
            </a:pPr>
            <a:endParaRPr 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5670685-EC75-47E1-BF20-35D594281244}" type="slidenum">
              <a:rPr lang="en-US" smtClean="0"/>
              <a:pPr eaLnBrk="1" hangingPunct="1"/>
              <a:t>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8C58E08-64E9-4DE8-AD9E-52715AA2B689}" type="slidenum">
              <a:rPr lang="en-US" smtClean="0">
                <a:solidFill>
                  <a:srgbClr val="000000"/>
                </a:solidFill>
                <a:ea typeface="ＭＳ Ｐゴシック" pitchFamily="34" charset="-128"/>
              </a:rPr>
              <a:pPr eaLnBrk="1" hangingPunct="1"/>
              <a:t>9</a:t>
            </a:fld>
            <a:endParaRPr lang="en-US" smtClean="0">
              <a:solidFill>
                <a:srgbClr val="000000"/>
              </a:solidFill>
              <a:ea typeface="ＭＳ Ｐゴシック" pitchFamily="34" charset="-128"/>
            </a:endParaRPr>
          </a:p>
        </p:txBody>
      </p:sp>
      <p:sp>
        <p:nvSpPr>
          <p:cNvPr id="307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Arial"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8A40994-C969-4C4C-8EEE-F35FDD640DAC}" type="slidenum">
              <a:rPr lang="en-US" smtClean="0">
                <a:solidFill>
                  <a:srgbClr val="000000"/>
                </a:solidFill>
                <a:ea typeface="ＭＳ Ｐゴシック" pitchFamily="34" charset="-128"/>
              </a:rPr>
              <a:pPr eaLnBrk="1" hangingPunct="1"/>
              <a:t>10</a:t>
            </a:fld>
            <a:endParaRPr lang="en-US" smtClean="0">
              <a:solidFill>
                <a:srgbClr val="000000"/>
              </a:solidFill>
              <a:ea typeface="ＭＳ Ｐゴシック" pitchFamily="34" charset="-128"/>
            </a:endParaRPr>
          </a:p>
        </p:txBody>
      </p:sp>
      <p:sp>
        <p:nvSpPr>
          <p:cNvPr id="3174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3070CB-B5B3-4C56-A8E4-27233BFE55BE}" type="slidenum">
              <a:rPr lang="en-US" smtClean="0"/>
              <a:pPr eaLnBrk="1" hangingPunct="1"/>
              <a:t>12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35 thousand aboriginal people living in victoria, according to lastest cencus data</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D962A00-4338-414B-9935-83C2E651C4A1}" type="slidenum">
              <a:rPr lang="en-US" smtClean="0"/>
              <a:pPr eaLnBrk="1" hangingPunct="1"/>
              <a:t>13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80AFE3F-F52D-4C37-B90A-77526B77E105}" type="slidenum">
              <a:rPr lang="en-US" smtClean="0"/>
              <a:pPr eaLnBrk="1" hangingPunct="1"/>
              <a:t>15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BC48122-F018-4501-B980-EF34E5DD4243}" type="slidenum">
              <a:rPr lang="en-US" smtClean="0"/>
              <a:pPr eaLnBrk="1" hangingPunct="1"/>
              <a:t>16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000" b="1" smtClean="0">
                <a:latin typeface="Arial Rounded MT Bold" pitchFamily="34" charset="0"/>
              </a:rPr>
              <a:t>Home and Community Care (HACC)</a:t>
            </a:r>
          </a:p>
          <a:p>
            <a:endParaRPr lang="en-US" smtClean="0"/>
          </a:p>
          <a:p>
            <a:r>
              <a:rPr lang="en-US" smtClean="0"/>
              <a:t>The HACC Program along with the Active Service Model (ASM)  approach is intended to provide support services to meet the needs of individuals so they can remain at home longer rather than going into residential care. </a:t>
            </a:r>
          </a:p>
          <a:p>
            <a:endParaRPr lang="en-US" smtClean="0"/>
          </a:p>
          <a:p>
            <a:r>
              <a:rPr lang="en-US" smtClean="0"/>
              <a:t>VAHS HACC services are for Elders, and adults living with chronic diseases (such as diabetes or arthritis) or have a disability.</a:t>
            </a:r>
          </a:p>
          <a:p>
            <a:r>
              <a:rPr lang="en-US" smtClean="0"/>
              <a:t>There is an assessment process which happens before a HACC   service can be arranged. Community members are encouraged to call the VAHS to make an appointment for an assessment.</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DF856F4-DBA7-4493-8F6D-DBD7E65CAE00}" type="slidenum">
              <a:rPr lang="en-US" smtClean="0"/>
              <a:pPr eaLnBrk="1" hangingPunct="1"/>
              <a:t>17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AU"/>
          </a:p>
        </p:txBody>
      </p:sp>
      <p:sp>
        <p:nvSpPr>
          <p:cNvPr id="5" name="Rectangle 6"/>
          <p:cNvSpPr>
            <a:spLocks noGrp="1" noChangeArrowheads="1"/>
          </p:cNvSpPr>
          <p:nvPr>
            <p:ph type="ftr" sz="quarter" idx="11"/>
          </p:nvPr>
        </p:nvSpPr>
        <p:spPr>
          <a:ln/>
        </p:spPr>
        <p:txBody>
          <a:bodyPr/>
          <a:lstStyle>
            <a:lvl1pPr>
              <a:defRPr/>
            </a:lvl1pPr>
          </a:lstStyle>
          <a:p>
            <a:pPr>
              <a:defRPr/>
            </a:pPr>
            <a:endParaRPr lang="en-AU"/>
          </a:p>
        </p:txBody>
      </p:sp>
      <p:sp>
        <p:nvSpPr>
          <p:cNvPr id="6" name="Rectangle 8"/>
          <p:cNvSpPr>
            <a:spLocks noGrp="1" noChangeArrowheads="1"/>
          </p:cNvSpPr>
          <p:nvPr>
            <p:ph type="sldNum" sz="quarter" idx="12"/>
          </p:nvPr>
        </p:nvSpPr>
        <p:spPr>
          <a:ln/>
        </p:spPr>
        <p:txBody>
          <a:bodyPr/>
          <a:lstStyle>
            <a:lvl1pPr>
              <a:defRPr/>
            </a:lvl1pPr>
          </a:lstStyle>
          <a:p>
            <a:pPr>
              <a:defRPr/>
            </a:pPr>
            <a:fld id="{9B4B8A31-07A4-4A84-9AD6-5E868F3519FA}" type="slidenum">
              <a:rPr lang="en-AU"/>
              <a:pPr>
                <a:defRPr/>
              </a:pPr>
              <a:t>‹#›</a:t>
            </a:fld>
            <a:endParaRPr lang="en-AU"/>
          </a:p>
        </p:txBody>
      </p:sp>
    </p:spTree>
    <p:extLst>
      <p:ext uri="{BB962C8B-B14F-4D97-AF65-F5344CB8AC3E}">
        <p14:creationId xmlns:p14="http://schemas.microsoft.com/office/powerpoint/2010/main" val="285210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AU"/>
          </a:p>
        </p:txBody>
      </p:sp>
      <p:sp>
        <p:nvSpPr>
          <p:cNvPr id="5" name="Rectangle 6"/>
          <p:cNvSpPr>
            <a:spLocks noGrp="1" noChangeArrowheads="1"/>
          </p:cNvSpPr>
          <p:nvPr>
            <p:ph type="ftr" sz="quarter" idx="11"/>
          </p:nvPr>
        </p:nvSpPr>
        <p:spPr>
          <a:ln/>
        </p:spPr>
        <p:txBody>
          <a:bodyPr/>
          <a:lstStyle>
            <a:lvl1pPr>
              <a:defRPr/>
            </a:lvl1pPr>
          </a:lstStyle>
          <a:p>
            <a:pPr>
              <a:defRPr/>
            </a:pPr>
            <a:endParaRPr lang="en-AU"/>
          </a:p>
        </p:txBody>
      </p:sp>
      <p:sp>
        <p:nvSpPr>
          <p:cNvPr id="6" name="Rectangle 8"/>
          <p:cNvSpPr>
            <a:spLocks noGrp="1" noChangeArrowheads="1"/>
          </p:cNvSpPr>
          <p:nvPr>
            <p:ph type="sldNum" sz="quarter" idx="12"/>
          </p:nvPr>
        </p:nvSpPr>
        <p:spPr>
          <a:ln/>
        </p:spPr>
        <p:txBody>
          <a:bodyPr/>
          <a:lstStyle>
            <a:lvl1pPr>
              <a:defRPr/>
            </a:lvl1pPr>
          </a:lstStyle>
          <a:p>
            <a:pPr>
              <a:defRPr/>
            </a:pPr>
            <a:fld id="{8B266E5C-B699-40A2-9619-AF4C11C5EC01}" type="slidenum">
              <a:rPr lang="en-AU"/>
              <a:pPr>
                <a:defRPr/>
              </a:pPr>
              <a:t>‹#›</a:t>
            </a:fld>
            <a:endParaRPr lang="en-AU"/>
          </a:p>
        </p:txBody>
      </p:sp>
    </p:spTree>
    <p:extLst>
      <p:ext uri="{BB962C8B-B14F-4D97-AF65-F5344CB8AC3E}">
        <p14:creationId xmlns:p14="http://schemas.microsoft.com/office/powerpoint/2010/main" val="169311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AU"/>
          </a:p>
        </p:txBody>
      </p:sp>
      <p:sp>
        <p:nvSpPr>
          <p:cNvPr id="5" name="Rectangle 6"/>
          <p:cNvSpPr>
            <a:spLocks noGrp="1" noChangeArrowheads="1"/>
          </p:cNvSpPr>
          <p:nvPr>
            <p:ph type="ftr" sz="quarter" idx="11"/>
          </p:nvPr>
        </p:nvSpPr>
        <p:spPr>
          <a:ln/>
        </p:spPr>
        <p:txBody>
          <a:bodyPr/>
          <a:lstStyle>
            <a:lvl1pPr>
              <a:defRPr/>
            </a:lvl1pPr>
          </a:lstStyle>
          <a:p>
            <a:pPr>
              <a:defRPr/>
            </a:pPr>
            <a:endParaRPr lang="en-AU"/>
          </a:p>
        </p:txBody>
      </p:sp>
      <p:sp>
        <p:nvSpPr>
          <p:cNvPr id="6" name="Rectangle 8"/>
          <p:cNvSpPr>
            <a:spLocks noGrp="1" noChangeArrowheads="1"/>
          </p:cNvSpPr>
          <p:nvPr>
            <p:ph type="sldNum" sz="quarter" idx="12"/>
          </p:nvPr>
        </p:nvSpPr>
        <p:spPr>
          <a:ln/>
        </p:spPr>
        <p:txBody>
          <a:bodyPr/>
          <a:lstStyle>
            <a:lvl1pPr>
              <a:defRPr/>
            </a:lvl1pPr>
          </a:lstStyle>
          <a:p>
            <a:pPr>
              <a:defRPr/>
            </a:pPr>
            <a:fld id="{49B9D7CF-619E-4B57-A952-B312D6C6C4A7}" type="slidenum">
              <a:rPr lang="en-AU"/>
              <a:pPr>
                <a:defRPr/>
              </a:pPr>
              <a:t>‹#›</a:t>
            </a:fld>
            <a:endParaRPr lang="en-AU"/>
          </a:p>
        </p:txBody>
      </p:sp>
    </p:spTree>
    <p:extLst>
      <p:ext uri="{BB962C8B-B14F-4D97-AF65-F5344CB8AC3E}">
        <p14:creationId xmlns:p14="http://schemas.microsoft.com/office/powerpoint/2010/main" val="1827409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AU"/>
          </a:p>
        </p:txBody>
      </p:sp>
      <p:sp>
        <p:nvSpPr>
          <p:cNvPr id="5" name="Rectangle 6"/>
          <p:cNvSpPr>
            <a:spLocks noGrp="1" noChangeArrowheads="1"/>
          </p:cNvSpPr>
          <p:nvPr>
            <p:ph type="ftr" sz="quarter" idx="11"/>
          </p:nvPr>
        </p:nvSpPr>
        <p:spPr>
          <a:ln/>
        </p:spPr>
        <p:txBody>
          <a:bodyPr/>
          <a:lstStyle>
            <a:lvl1pPr>
              <a:defRPr/>
            </a:lvl1pPr>
          </a:lstStyle>
          <a:p>
            <a:pPr>
              <a:defRPr/>
            </a:pPr>
            <a:endParaRPr lang="en-AU"/>
          </a:p>
        </p:txBody>
      </p:sp>
      <p:sp>
        <p:nvSpPr>
          <p:cNvPr id="6" name="Rectangle 8"/>
          <p:cNvSpPr>
            <a:spLocks noGrp="1" noChangeArrowheads="1"/>
          </p:cNvSpPr>
          <p:nvPr>
            <p:ph type="sldNum" sz="quarter" idx="12"/>
          </p:nvPr>
        </p:nvSpPr>
        <p:spPr>
          <a:ln/>
        </p:spPr>
        <p:txBody>
          <a:bodyPr/>
          <a:lstStyle>
            <a:lvl1pPr>
              <a:defRPr/>
            </a:lvl1pPr>
          </a:lstStyle>
          <a:p>
            <a:pPr>
              <a:defRPr/>
            </a:pPr>
            <a:fld id="{50B6CBBF-5F63-42D0-9B1D-CA384146319F}" type="slidenum">
              <a:rPr lang="en-AU"/>
              <a:pPr>
                <a:defRPr/>
              </a:pPr>
              <a:t>‹#›</a:t>
            </a:fld>
            <a:endParaRPr lang="en-AU"/>
          </a:p>
        </p:txBody>
      </p:sp>
    </p:spTree>
    <p:extLst>
      <p:ext uri="{BB962C8B-B14F-4D97-AF65-F5344CB8AC3E}">
        <p14:creationId xmlns:p14="http://schemas.microsoft.com/office/powerpoint/2010/main" val="177029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AU"/>
          </a:p>
        </p:txBody>
      </p:sp>
      <p:sp>
        <p:nvSpPr>
          <p:cNvPr id="5" name="Rectangle 6"/>
          <p:cNvSpPr>
            <a:spLocks noGrp="1" noChangeArrowheads="1"/>
          </p:cNvSpPr>
          <p:nvPr>
            <p:ph type="ftr" sz="quarter" idx="11"/>
          </p:nvPr>
        </p:nvSpPr>
        <p:spPr>
          <a:ln/>
        </p:spPr>
        <p:txBody>
          <a:bodyPr/>
          <a:lstStyle>
            <a:lvl1pPr>
              <a:defRPr/>
            </a:lvl1pPr>
          </a:lstStyle>
          <a:p>
            <a:pPr>
              <a:defRPr/>
            </a:pPr>
            <a:endParaRPr lang="en-AU"/>
          </a:p>
        </p:txBody>
      </p:sp>
      <p:sp>
        <p:nvSpPr>
          <p:cNvPr id="6" name="Rectangle 8"/>
          <p:cNvSpPr>
            <a:spLocks noGrp="1" noChangeArrowheads="1"/>
          </p:cNvSpPr>
          <p:nvPr>
            <p:ph type="sldNum" sz="quarter" idx="12"/>
          </p:nvPr>
        </p:nvSpPr>
        <p:spPr>
          <a:ln/>
        </p:spPr>
        <p:txBody>
          <a:bodyPr/>
          <a:lstStyle>
            <a:lvl1pPr>
              <a:defRPr/>
            </a:lvl1pPr>
          </a:lstStyle>
          <a:p>
            <a:pPr>
              <a:defRPr/>
            </a:pPr>
            <a:fld id="{8BAAD8F5-59BB-468E-AE63-513D8E513B8B}" type="slidenum">
              <a:rPr lang="en-AU"/>
              <a:pPr>
                <a:defRPr/>
              </a:pPr>
              <a:t>‹#›</a:t>
            </a:fld>
            <a:endParaRPr lang="en-AU"/>
          </a:p>
        </p:txBody>
      </p:sp>
    </p:spTree>
    <p:extLst>
      <p:ext uri="{BB962C8B-B14F-4D97-AF65-F5344CB8AC3E}">
        <p14:creationId xmlns:p14="http://schemas.microsoft.com/office/powerpoint/2010/main" val="983769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AU"/>
          </a:p>
        </p:txBody>
      </p:sp>
      <p:sp>
        <p:nvSpPr>
          <p:cNvPr id="6" name="Rectangle 6"/>
          <p:cNvSpPr>
            <a:spLocks noGrp="1" noChangeArrowheads="1"/>
          </p:cNvSpPr>
          <p:nvPr>
            <p:ph type="ftr" sz="quarter" idx="11"/>
          </p:nvPr>
        </p:nvSpPr>
        <p:spPr>
          <a:ln/>
        </p:spPr>
        <p:txBody>
          <a:bodyPr/>
          <a:lstStyle>
            <a:lvl1pPr>
              <a:defRPr/>
            </a:lvl1pPr>
          </a:lstStyle>
          <a:p>
            <a:pPr>
              <a:defRPr/>
            </a:pPr>
            <a:endParaRPr lang="en-AU"/>
          </a:p>
        </p:txBody>
      </p:sp>
      <p:sp>
        <p:nvSpPr>
          <p:cNvPr id="7" name="Rectangle 8"/>
          <p:cNvSpPr>
            <a:spLocks noGrp="1" noChangeArrowheads="1"/>
          </p:cNvSpPr>
          <p:nvPr>
            <p:ph type="sldNum" sz="quarter" idx="12"/>
          </p:nvPr>
        </p:nvSpPr>
        <p:spPr>
          <a:ln/>
        </p:spPr>
        <p:txBody>
          <a:bodyPr/>
          <a:lstStyle>
            <a:lvl1pPr>
              <a:defRPr/>
            </a:lvl1pPr>
          </a:lstStyle>
          <a:p>
            <a:pPr>
              <a:defRPr/>
            </a:pPr>
            <a:fld id="{703F2BCF-8447-41E0-ABA4-2A844A00DD77}" type="slidenum">
              <a:rPr lang="en-AU"/>
              <a:pPr>
                <a:defRPr/>
              </a:pPr>
              <a:t>‹#›</a:t>
            </a:fld>
            <a:endParaRPr lang="en-AU"/>
          </a:p>
        </p:txBody>
      </p:sp>
    </p:spTree>
    <p:extLst>
      <p:ext uri="{BB962C8B-B14F-4D97-AF65-F5344CB8AC3E}">
        <p14:creationId xmlns:p14="http://schemas.microsoft.com/office/powerpoint/2010/main" val="107989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AU"/>
          </a:p>
        </p:txBody>
      </p:sp>
      <p:sp>
        <p:nvSpPr>
          <p:cNvPr id="8" name="Rectangle 6"/>
          <p:cNvSpPr>
            <a:spLocks noGrp="1" noChangeArrowheads="1"/>
          </p:cNvSpPr>
          <p:nvPr>
            <p:ph type="ftr" sz="quarter" idx="11"/>
          </p:nvPr>
        </p:nvSpPr>
        <p:spPr>
          <a:ln/>
        </p:spPr>
        <p:txBody>
          <a:bodyPr/>
          <a:lstStyle>
            <a:lvl1pPr>
              <a:defRPr/>
            </a:lvl1pPr>
          </a:lstStyle>
          <a:p>
            <a:pPr>
              <a:defRPr/>
            </a:pPr>
            <a:endParaRPr lang="en-AU"/>
          </a:p>
        </p:txBody>
      </p:sp>
      <p:sp>
        <p:nvSpPr>
          <p:cNvPr id="9" name="Rectangle 8"/>
          <p:cNvSpPr>
            <a:spLocks noGrp="1" noChangeArrowheads="1"/>
          </p:cNvSpPr>
          <p:nvPr>
            <p:ph type="sldNum" sz="quarter" idx="12"/>
          </p:nvPr>
        </p:nvSpPr>
        <p:spPr>
          <a:ln/>
        </p:spPr>
        <p:txBody>
          <a:bodyPr/>
          <a:lstStyle>
            <a:lvl1pPr>
              <a:defRPr/>
            </a:lvl1pPr>
          </a:lstStyle>
          <a:p>
            <a:pPr>
              <a:defRPr/>
            </a:pPr>
            <a:fld id="{94989056-737D-45AE-B668-5327AAB648EC}" type="slidenum">
              <a:rPr lang="en-AU"/>
              <a:pPr>
                <a:defRPr/>
              </a:pPr>
              <a:t>‹#›</a:t>
            </a:fld>
            <a:endParaRPr lang="en-AU"/>
          </a:p>
        </p:txBody>
      </p:sp>
    </p:spTree>
    <p:extLst>
      <p:ext uri="{BB962C8B-B14F-4D97-AF65-F5344CB8AC3E}">
        <p14:creationId xmlns:p14="http://schemas.microsoft.com/office/powerpoint/2010/main" val="88405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AU"/>
          </a:p>
        </p:txBody>
      </p:sp>
      <p:sp>
        <p:nvSpPr>
          <p:cNvPr id="4" name="Rectangle 6"/>
          <p:cNvSpPr>
            <a:spLocks noGrp="1" noChangeArrowheads="1"/>
          </p:cNvSpPr>
          <p:nvPr>
            <p:ph type="ftr" sz="quarter" idx="11"/>
          </p:nvPr>
        </p:nvSpPr>
        <p:spPr>
          <a:ln/>
        </p:spPr>
        <p:txBody>
          <a:bodyPr/>
          <a:lstStyle>
            <a:lvl1pPr>
              <a:defRPr/>
            </a:lvl1pPr>
          </a:lstStyle>
          <a:p>
            <a:pPr>
              <a:defRPr/>
            </a:pPr>
            <a:endParaRPr lang="en-AU"/>
          </a:p>
        </p:txBody>
      </p:sp>
      <p:sp>
        <p:nvSpPr>
          <p:cNvPr id="5" name="Rectangle 8"/>
          <p:cNvSpPr>
            <a:spLocks noGrp="1" noChangeArrowheads="1"/>
          </p:cNvSpPr>
          <p:nvPr>
            <p:ph type="sldNum" sz="quarter" idx="12"/>
          </p:nvPr>
        </p:nvSpPr>
        <p:spPr>
          <a:ln/>
        </p:spPr>
        <p:txBody>
          <a:bodyPr/>
          <a:lstStyle>
            <a:lvl1pPr>
              <a:defRPr/>
            </a:lvl1pPr>
          </a:lstStyle>
          <a:p>
            <a:pPr>
              <a:defRPr/>
            </a:pPr>
            <a:fld id="{6BED8B68-ED91-46D2-9DB6-CEF67EA021E5}" type="slidenum">
              <a:rPr lang="en-AU"/>
              <a:pPr>
                <a:defRPr/>
              </a:pPr>
              <a:t>‹#›</a:t>
            </a:fld>
            <a:endParaRPr lang="en-AU"/>
          </a:p>
        </p:txBody>
      </p:sp>
    </p:spTree>
    <p:extLst>
      <p:ext uri="{BB962C8B-B14F-4D97-AF65-F5344CB8AC3E}">
        <p14:creationId xmlns:p14="http://schemas.microsoft.com/office/powerpoint/2010/main" val="2959505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AU"/>
          </a:p>
        </p:txBody>
      </p:sp>
      <p:sp>
        <p:nvSpPr>
          <p:cNvPr id="3" name="Rectangle 6"/>
          <p:cNvSpPr>
            <a:spLocks noGrp="1" noChangeArrowheads="1"/>
          </p:cNvSpPr>
          <p:nvPr>
            <p:ph type="ftr" sz="quarter" idx="11"/>
          </p:nvPr>
        </p:nvSpPr>
        <p:spPr>
          <a:ln/>
        </p:spPr>
        <p:txBody>
          <a:bodyPr/>
          <a:lstStyle>
            <a:lvl1pPr>
              <a:defRPr/>
            </a:lvl1pPr>
          </a:lstStyle>
          <a:p>
            <a:pPr>
              <a:defRPr/>
            </a:pPr>
            <a:endParaRPr lang="en-AU"/>
          </a:p>
        </p:txBody>
      </p:sp>
      <p:sp>
        <p:nvSpPr>
          <p:cNvPr id="4" name="Rectangle 8"/>
          <p:cNvSpPr>
            <a:spLocks noGrp="1" noChangeArrowheads="1"/>
          </p:cNvSpPr>
          <p:nvPr>
            <p:ph type="sldNum" sz="quarter" idx="12"/>
          </p:nvPr>
        </p:nvSpPr>
        <p:spPr>
          <a:ln/>
        </p:spPr>
        <p:txBody>
          <a:bodyPr/>
          <a:lstStyle>
            <a:lvl1pPr>
              <a:defRPr/>
            </a:lvl1pPr>
          </a:lstStyle>
          <a:p>
            <a:pPr>
              <a:defRPr/>
            </a:pPr>
            <a:fld id="{A08792C0-5FCF-4855-B4F8-957DD4B53EBE}" type="slidenum">
              <a:rPr lang="en-AU"/>
              <a:pPr>
                <a:defRPr/>
              </a:pPr>
              <a:t>‹#›</a:t>
            </a:fld>
            <a:endParaRPr lang="en-AU"/>
          </a:p>
        </p:txBody>
      </p:sp>
    </p:spTree>
    <p:extLst>
      <p:ext uri="{BB962C8B-B14F-4D97-AF65-F5344CB8AC3E}">
        <p14:creationId xmlns:p14="http://schemas.microsoft.com/office/powerpoint/2010/main" val="398892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AU"/>
          </a:p>
        </p:txBody>
      </p:sp>
      <p:sp>
        <p:nvSpPr>
          <p:cNvPr id="6" name="Rectangle 6"/>
          <p:cNvSpPr>
            <a:spLocks noGrp="1" noChangeArrowheads="1"/>
          </p:cNvSpPr>
          <p:nvPr>
            <p:ph type="ftr" sz="quarter" idx="11"/>
          </p:nvPr>
        </p:nvSpPr>
        <p:spPr>
          <a:ln/>
        </p:spPr>
        <p:txBody>
          <a:bodyPr/>
          <a:lstStyle>
            <a:lvl1pPr>
              <a:defRPr/>
            </a:lvl1pPr>
          </a:lstStyle>
          <a:p>
            <a:pPr>
              <a:defRPr/>
            </a:pPr>
            <a:endParaRPr lang="en-AU"/>
          </a:p>
        </p:txBody>
      </p:sp>
      <p:sp>
        <p:nvSpPr>
          <p:cNvPr id="7" name="Rectangle 8"/>
          <p:cNvSpPr>
            <a:spLocks noGrp="1" noChangeArrowheads="1"/>
          </p:cNvSpPr>
          <p:nvPr>
            <p:ph type="sldNum" sz="quarter" idx="12"/>
          </p:nvPr>
        </p:nvSpPr>
        <p:spPr>
          <a:ln/>
        </p:spPr>
        <p:txBody>
          <a:bodyPr/>
          <a:lstStyle>
            <a:lvl1pPr>
              <a:defRPr/>
            </a:lvl1pPr>
          </a:lstStyle>
          <a:p>
            <a:pPr>
              <a:defRPr/>
            </a:pPr>
            <a:fld id="{461E481B-63DA-406D-814D-9374FB30912C}" type="slidenum">
              <a:rPr lang="en-AU"/>
              <a:pPr>
                <a:defRPr/>
              </a:pPr>
              <a:t>‹#›</a:t>
            </a:fld>
            <a:endParaRPr lang="en-AU"/>
          </a:p>
        </p:txBody>
      </p:sp>
    </p:spTree>
    <p:extLst>
      <p:ext uri="{BB962C8B-B14F-4D97-AF65-F5344CB8AC3E}">
        <p14:creationId xmlns:p14="http://schemas.microsoft.com/office/powerpoint/2010/main" val="10775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AU"/>
          </a:p>
        </p:txBody>
      </p:sp>
      <p:sp>
        <p:nvSpPr>
          <p:cNvPr id="6" name="Rectangle 6"/>
          <p:cNvSpPr>
            <a:spLocks noGrp="1" noChangeArrowheads="1"/>
          </p:cNvSpPr>
          <p:nvPr>
            <p:ph type="ftr" sz="quarter" idx="11"/>
          </p:nvPr>
        </p:nvSpPr>
        <p:spPr>
          <a:ln/>
        </p:spPr>
        <p:txBody>
          <a:bodyPr/>
          <a:lstStyle>
            <a:lvl1pPr>
              <a:defRPr/>
            </a:lvl1pPr>
          </a:lstStyle>
          <a:p>
            <a:pPr>
              <a:defRPr/>
            </a:pPr>
            <a:endParaRPr lang="en-AU"/>
          </a:p>
        </p:txBody>
      </p:sp>
      <p:sp>
        <p:nvSpPr>
          <p:cNvPr id="7" name="Rectangle 8"/>
          <p:cNvSpPr>
            <a:spLocks noGrp="1" noChangeArrowheads="1"/>
          </p:cNvSpPr>
          <p:nvPr>
            <p:ph type="sldNum" sz="quarter" idx="12"/>
          </p:nvPr>
        </p:nvSpPr>
        <p:spPr>
          <a:ln/>
        </p:spPr>
        <p:txBody>
          <a:bodyPr/>
          <a:lstStyle>
            <a:lvl1pPr>
              <a:defRPr/>
            </a:lvl1pPr>
          </a:lstStyle>
          <a:p>
            <a:pPr>
              <a:defRPr/>
            </a:pPr>
            <a:fld id="{3E839F4F-1A14-45A5-8F30-DAB56EA04EDE}" type="slidenum">
              <a:rPr lang="en-AU"/>
              <a:pPr>
                <a:defRPr/>
              </a:pPr>
              <a:t>‹#›</a:t>
            </a:fld>
            <a:endParaRPr lang="en-AU"/>
          </a:p>
        </p:txBody>
      </p:sp>
    </p:spTree>
    <p:extLst>
      <p:ext uri="{BB962C8B-B14F-4D97-AF65-F5344CB8AC3E}">
        <p14:creationId xmlns:p14="http://schemas.microsoft.com/office/powerpoint/2010/main" val="47599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vahs floo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8" name="Rectangle 4"/>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14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AU"/>
          </a:p>
        </p:txBody>
      </p:sp>
      <p:sp>
        <p:nvSpPr>
          <p:cNvPr id="615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AU"/>
          </a:p>
        </p:txBody>
      </p:sp>
      <p:pic>
        <p:nvPicPr>
          <p:cNvPr id="1031" name="Picture 7" descr="vahs-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4388" y="128588"/>
            <a:ext cx="190976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175D298F-2B8F-48C3-94C3-E82EC5086B95}"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idx="1"/>
          </p:nvPr>
        </p:nvGraphicFramePr>
        <p:xfrm>
          <a:off x="0" y="-171450"/>
          <a:ext cx="9372600" cy="7029450"/>
        </p:xfrm>
        <a:graphic>
          <a:graphicData uri="http://schemas.openxmlformats.org/presentationml/2006/ole">
            <mc:AlternateContent xmlns:mc="http://schemas.openxmlformats.org/markup-compatibility/2006">
              <mc:Choice xmlns:v="urn:schemas-microsoft-com:vml" Requires="v">
                <p:oleObj spid="_x0000_s2053" name="Scanned Photo" r:id="rId3" imgW="4258269" imgH="2809524" progId="">
                  <p:embed/>
                </p:oleObj>
              </mc:Choice>
              <mc:Fallback>
                <p:oleObj name="Scanned Photo" r:id="rId3" imgW="4258269" imgH="280952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
                        <a:ext cx="9372600" cy="702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55" name="Rectangle 3"/>
          <p:cNvSpPr>
            <a:spLocks noGrp="1" noChangeArrowheads="1"/>
          </p:cNvSpPr>
          <p:nvPr>
            <p:ph type="title"/>
          </p:nvPr>
        </p:nvSpPr>
        <p:spPr>
          <a:xfrm>
            <a:off x="457200" y="1219200"/>
            <a:ext cx="8229600" cy="1143000"/>
          </a:xfrm>
        </p:spPr>
        <p:txBody>
          <a:bodyPr/>
          <a:lstStyle/>
          <a:p>
            <a:pPr>
              <a:defRPr/>
            </a:pPr>
            <a:r>
              <a:rPr lang="en-US" sz="4000" dirty="0">
                <a:effectLst>
                  <a:outerShdw blurRad="38100" dist="38100" dir="2700000" algn="tl">
                    <a:srgbClr val="C0C0C0"/>
                  </a:outerShdw>
                </a:effectLst>
                <a:latin typeface="Arial Black" pitchFamily="34" charset="0"/>
              </a:rPr>
              <a:t/>
            </a:r>
            <a:br>
              <a:rPr lang="en-US" sz="4000" dirty="0">
                <a:effectLst>
                  <a:outerShdw blurRad="38100" dist="38100" dir="2700000" algn="tl">
                    <a:srgbClr val="C0C0C0"/>
                  </a:outerShdw>
                </a:effectLst>
                <a:latin typeface="Arial Black" pitchFamily="34" charset="0"/>
              </a:rPr>
            </a:br>
            <a:r>
              <a:rPr lang="en-US" sz="4000" dirty="0">
                <a:effectLst>
                  <a:outerShdw blurRad="38100" dist="38100" dir="2700000" algn="tl">
                    <a:srgbClr val="C0C0C0"/>
                  </a:outerShdw>
                </a:effectLst>
                <a:latin typeface="Arial Black" pitchFamily="34" charset="0"/>
              </a:rPr>
              <a:t/>
            </a:r>
            <a:br>
              <a:rPr lang="en-US" sz="4000" dirty="0">
                <a:effectLst>
                  <a:outerShdw blurRad="38100" dist="38100" dir="2700000" algn="tl">
                    <a:srgbClr val="C0C0C0"/>
                  </a:outerShdw>
                </a:effectLst>
                <a:latin typeface="Arial Black" pitchFamily="34" charset="0"/>
              </a:rPr>
            </a:br>
            <a:r>
              <a:rPr lang="en-US" sz="4000" dirty="0">
                <a:effectLst>
                  <a:outerShdw blurRad="38100" dist="38100" dir="2700000" algn="tl">
                    <a:srgbClr val="C0C0C0"/>
                  </a:outerShdw>
                </a:effectLst>
                <a:latin typeface="Arial Black" pitchFamily="34" charset="0"/>
              </a:rPr>
              <a:t/>
            </a:r>
            <a:br>
              <a:rPr lang="en-US" sz="4000" dirty="0">
                <a:effectLst>
                  <a:outerShdw blurRad="38100" dist="38100" dir="2700000" algn="tl">
                    <a:srgbClr val="C0C0C0"/>
                  </a:outerShdw>
                </a:effectLst>
                <a:latin typeface="Arial Black" pitchFamily="34" charset="0"/>
              </a:rPr>
            </a:br>
            <a:r>
              <a:rPr lang="en-US" sz="4000" dirty="0">
                <a:latin typeface="Arial Black" pitchFamily="34" charset="0"/>
              </a:rPr>
              <a:t/>
            </a:r>
            <a:br>
              <a:rPr lang="en-US" sz="4000" dirty="0">
                <a:latin typeface="Arial Black" pitchFamily="34" charset="0"/>
              </a:rPr>
            </a:br>
            <a:r>
              <a:rPr lang="en-US" sz="4000" dirty="0">
                <a:solidFill>
                  <a:schemeClr val="tx1">
                    <a:lumMod val="85000"/>
                    <a:lumOff val="15000"/>
                  </a:schemeClr>
                </a:solidFill>
                <a:latin typeface="Arial Black" pitchFamily="34" charset="0"/>
              </a:rPr>
              <a:t> </a:t>
            </a:r>
            <a:r>
              <a:rPr lang="en-US" sz="8000" b="1" baseline="2000" dirty="0">
                <a:solidFill>
                  <a:srgbClr val="FFFF00"/>
                </a:solidFill>
                <a:latin typeface="Forte" pitchFamily="66" charset="0"/>
              </a:rPr>
              <a:t>Victorian Aboriginal Health Service (VAHS)</a:t>
            </a:r>
            <a:br>
              <a:rPr lang="en-US" sz="8000" b="1" baseline="2000" dirty="0">
                <a:solidFill>
                  <a:srgbClr val="FFFF00"/>
                </a:solidFill>
                <a:latin typeface="Forte" pitchFamily="66" charset="0"/>
              </a:rPr>
            </a:br>
            <a:r>
              <a:rPr lang="en-US" sz="8000" b="1" baseline="2000" dirty="0">
                <a:solidFill>
                  <a:srgbClr val="FFFF00"/>
                </a:solidFill>
                <a:latin typeface="Forte" pitchFamily="66" charset="0"/>
              </a:rPr>
              <a:t>186 Nicholson st</a:t>
            </a:r>
            <a:br>
              <a:rPr lang="en-US" sz="8000" b="1" baseline="2000" dirty="0">
                <a:solidFill>
                  <a:srgbClr val="FFFF00"/>
                </a:solidFill>
                <a:latin typeface="Forte" pitchFamily="66" charset="0"/>
              </a:rPr>
            </a:br>
            <a:r>
              <a:rPr lang="en-US" sz="8000" b="1" baseline="2000" dirty="0">
                <a:solidFill>
                  <a:srgbClr val="FFFF00"/>
                </a:solidFill>
                <a:latin typeface="Forte" pitchFamily="66" charset="0"/>
              </a:rPr>
              <a:t>Fitzroy</a:t>
            </a:r>
            <a:endParaRPr lang="en-AU" sz="8000" b="1" baseline="2000" dirty="0">
              <a:solidFill>
                <a:srgbClr val="FFFF00"/>
              </a:solidFill>
              <a:latin typeface="Forte" pitchFamily="66" charset="0"/>
            </a:endParaRPr>
          </a:p>
        </p:txBody>
      </p:sp>
      <p:pic>
        <p:nvPicPr>
          <p:cNvPr id="2052" name="Picture 3" descr="vahslogotr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5"/>
          <p:cNvSpPr>
            <a:spLocks noChangeArrowheads="1"/>
          </p:cNvSpPr>
          <p:nvPr/>
        </p:nvSpPr>
        <p:spPr bwMode="auto">
          <a:xfrm>
            <a:off x="-11113" y="0"/>
            <a:ext cx="9155113" cy="4572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b="1">
              <a:solidFill>
                <a:srgbClr val="000000"/>
              </a:solidFill>
            </a:endParaRPr>
          </a:p>
        </p:txBody>
      </p:sp>
      <p:sp>
        <p:nvSpPr>
          <p:cNvPr id="5146" name="Rectangle 26"/>
          <p:cNvSpPr>
            <a:spLocks noChangeArrowheads="1"/>
          </p:cNvSpPr>
          <p:nvPr/>
        </p:nvSpPr>
        <p:spPr bwMode="auto">
          <a:xfrm>
            <a:off x="0" y="0"/>
            <a:ext cx="9155113" cy="685800"/>
          </a:xfrm>
          <a:prstGeom prst="rect">
            <a:avLst/>
          </a:prstGeom>
          <a:solidFill>
            <a:srgbClr val="FF80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en-AU" b="1">
              <a:solidFill>
                <a:srgbClr val="000000"/>
              </a:solidFill>
              <a:ea typeface="ＭＳ Ｐゴシック" charset="0"/>
            </a:endParaRPr>
          </a:p>
        </p:txBody>
      </p:sp>
      <p:sp>
        <p:nvSpPr>
          <p:cNvPr id="5152" name="Rectangle 32"/>
          <p:cNvSpPr>
            <a:spLocks noChangeArrowheads="1"/>
          </p:cNvSpPr>
          <p:nvPr/>
        </p:nvSpPr>
        <p:spPr bwMode="auto">
          <a:xfrm>
            <a:off x="457200" y="2133600"/>
            <a:ext cx="88392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a:solidFill>
                  <a:srgbClr val="000000"/>
                </a:solidFill>
                <a:ea typeface="ＭＳ Ｐゴシック" charset="0"/>
                <a:cs typeface="ＭＳ Ｐゴシック" charset="0"/>
              </a:rPr>
              <a:t/>
            </a:r>
            <a:br>
              <a:rPr lang="en-US" sz="4000">
                <a:solidFill>
                  <a:srgbClr val="000000"/>
                </a:solidFill>
                <a:ea typeface="ＭＳ Ｐゴシック" charset="0"/>
                <a:cs typeface="ＭＳ Ｐゴシック" charset="0"/>
              </a:rPr>
            </a:br>
            <a:endParaRPr lang="en-US" sz="4800">
              <a:solidFill>
                <a:srgbClr val="993300"/>
              </a:solidFill>
              <a:ea typeface="ＭＳ Ｐゴシック" charset="0"/>
              <a:cs typeface="ＭＳ Ｐゴシック" charset="0"/>
            </a:endParaRPr>
          </a:p>
        </p:txBody>
      </p:sp>
      <p:pic>
        <p:nvPicPr>
          <p:cNvPr id="112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79248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609600" y="5410200"/>
            <a:ext cx="7924800" cy="1154113"/>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AU" altLang="en-AU" sz="2300">
                <a:solidFill>
                  <a:srgbClr val="99FF99"/>
                </a:solidFill>
              </a:rPr>
              <a:t>“</a:t>
            </a:r>
            <a:r>
              <a:rPr lang="en-AU" sz="2300">
                <a:solidFill>
                  <a:srgbClr val="99FF99"/>
                </a:solidFill>
              </a:rPr>
              <a:t>a home away from home</a:t>
            </a:r>
            <a:r>
              <a:rPr lang="en-AU" altLang="en-AU" sz="2300">
                <a:solidFill>
                  <a:srgbClr val="99FF99"/>
                </a:solidFill>
              </a:rPr>
              <a:t>’</a:t>
            </a:r>
            <a:r>
              <a:rPr lang="en-AU" sz="2300">
                <a:solidFill>
                  <a:srgbClr val="99FF99"/>
                </a:solidFill>
              </a:rPr>
              <a:t>…people would come down from country areas, and that would be the first place they would go to, as a meeting place</a:t>
            </a:r>
            <a:r>
              <a:rPr lang="en-AU" altLang="en-AU" sz="2300">
                <a:solidFill>
                  <a:srgbClr val="99FF99"/>
                </a:solidFill>
              </a:rPr>
              <a:t>”</a:t>
            </a:r>
            <a:r>
              <a:rPr lang="en-AU" altLang="ja-JP">
                <a:solidFill>
                  <a:srgbClr val="99FF99"/>
                </a:solidFill>
              </a:rPr>
              <a:t>(VAHS community member 2010)</a:t>
            </a:r>
            <a:endParaRPr lang="en-AU">
              <a:solidFill>
                <a:srgbClr val="99FF99"/>
              </a:solidFill>
            </a:endParaRPr>
          </a:p>
        </p:txBody>
      </p:sp>
      <p:sp>
        <p:nvSpPr>
          <p:cNvPr id="11" name="Rectangle 30"/>
          <p:cNvSpPr>
            <a:spLocks noChangeArrowheads="1"/>
          </p:cNvSpPr>
          <p:nvPr/>
        </p:nvSpPr>
        <p:spPr bwMode="auto">
          <a:xfrm>
            <a:off x="228600" y="0"/>
            <a:ext cx="91440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r>
              <a:rPr lang="en-US" sz="4000" b="1" dirty="0">
                <a:solidFill>
                  <a:srgbClr val="FFFFFF"/>
                </a:solidFill>
                <a:ea typeface="ＭＳ Ｐゴシック" charset="0"/>
                <a:cs typeface="ＭＳ Ｐゴシック" charset="0"/>
              </a:rPr>
              <a:t>A Home Away from Home</a:t>
            </a:r>
            <a:r>
              <a:rPr lang="en-US" sz="4000" dirty="0">
                <a:solidFill>
                  <a:srgbClr val="800000"/>
                </a:solidFill>
                <a:ea typeface="ＭＳ Ｐゴシック" charset="0"/>
                <a:cs typeface="ＭＳ Ｐゴシック" charset="0"/>
              </a:rPr>
              <a:t/>
            </a:r>
            <a:br>
              <a:rPr lang="en-US" sz="4000" dirty="0">
                <a:solidFill>
                  <a:srgbClr val="800000"/>
                </a:solidFill>
                <a:ea typeface="ＭＳ Ｐゴシック" charset="0"/>
                <a:cs typeface="ＭＳ Ｐゴシック" charset="0"/>
              </a:rPr>
            </a:br>
            <a:endParaRPr lang="en-US" sz="4000" dirty="0">
              <a:solidFill>
                <a:srgbClr val="000000"/>
              </a:solidFill>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15888"/>
            <a:ext cx="6778625" cy="1081087"/>
          </a:xfrm>
        </p:spPr>
        <p:txBody>
          <a:bodyPr/>
          <a:lstStyle/>
          <a:p>
            <a:pPr eaLnBrk="1" hangingPunct="1"/>
            <a:r>
              <a:rPr lang="en-US" smtClean="0"/>
              <a:t>The Victorian Aboriginal Health Service</a:t>
            </a:r>
          </a:p>
        </p:txBody>
      </p:sp>
      <p:sp>
        <p:nvSpPr>
          <p:cNvPr id="3" name="Content Placeholder 2"/>
          <p:cNvSpPr>
            <a:spLocks noGrp="1"/>
          </p:cNvSpPr>
          <p:nvPr>
            <p:ph idx="1"/>
          </p:nvPr>
        </p:nvSpPr>
        <p:spPr>
          <a:xfrm>
            <a:off x="611188" y="4452938"/>
            <a:ext cx="7859712" cy="2376487"/>
          </a:xfrm>
        </p:spPr>
        <p:txBody>
          <a:bodyPr/>
          <a:lstStyle/>
          <a:p>
            <a:pPr algn="ctr" eaLnBrk="1" hangingPunct="1">
              <a:defRPr/>
            </a:pPr>
            <a:r>
              <a:rPr lang="en-US" sz="1800" b="1" dirty="0">
                <a:effectLst>
                  <a:outerShdw blurRad="38100" dist="38100" dir="2700000" algn="tl">
                    <a:srgbClr val="FFFFFF"/>
                  </a:outerShdw>
                </a:effectLst>
                <a:latin typeface="Tempus Sans ITC" pitchFamily="82" charset="0"/>
              </a:rPr>
              <a:t>Victorian Aboriginal Health Service is a registered Co-operative.  </a:t>
            </a:r>
            <a:endParaRPr lang="en-US" sz="1800" b="1" dirty="0" smtClean="0">
              <a:effectLst>
                <a:outerShdw blurRad="38100" dist="38100" dir="2700000" algn="tl">
                  <a:srgbClr val="FFFFFF"/>
                </a:outerShdw>
              </a:effectLst>
              <a:latin typeface="Tempus Sans ITC" pitchFamily="82" charset="0"/>
            </a:endParaRPr>
          </a:p>
          <a:p>
            <a:pPr marL="0" indent="0" algn="ctr" eaLnBrk="1" hangingPunct="1">
              <a:buFontTx/>
              <a:buNone/>
              <a:defRPr/>
            </a:pPr>
            <a:r>
              <a:rPr lang="en-US" sz="1800" b="1" dirty="0" smtClean="0">
                <a:effectLst>
                  <a:outerShdw blurRad="38100" dist="38100" dir="2700000" algn="tl">
                    <a:srgbClr val="FFFFFF"/>
                  </a:outerShdw>
                </a:effectLst>
                <a:latin typeface="Tempus Sans ITC" pitchFamily="82" charset="0"/>
              </a:rPr>
              <a:t>  </a:t>
            </a:r>
            <a:endParaRPr lang="en-US" sz="1800" b="1" dirty="0">
              <a:effectLst>
                <a:outerShdw blurRad="38100" dist="38100" dir="2700000" algn="tl">
                  <a:srgbClr val="FFFFFF"/>
                </a:outerShdw>
              </a:effectLst>
              <a:latin typeface="Tempus Sans ITC" pitchFamily="82" charset="0"/>
            </a:endParaRPr>
          </a:p>
          <a:p>
            <a:pPr algn="ctr" eaLnBrk="1" hangingPunct="1">
              <a:defRPr/>
            </a:pPr>
            <a:r>
              <a:rPr lang="en-US" sz="1800" b="1" dirty="0">
                <a:latin typeface="Tempus Sans ITC" pitchFamily="82" charset="0"/>
              </a:rPr>
              <a:t>Controlled by a board of seven Aboriginal Directors elected </a:t>
            </a:r>
          </a:p>
          <a:p>
            <a:pPr marL="0" indent="0" algn="ctr" eaLnBrk="1" hangingPunct="1">
              <a:buFontTx/>
              <a:buNone/>
              <a:defRPr/>
            </a:pPr>
            <a:r>
              <a:rPr lang="en-US" sz="1800" b="1" dirty="0">
                <a:latin typeface="Tempus Sans ITC" pitchFamily="82" charset="0"/>
              </a:rPr>
              <a:t>at an Annual General Meeting- By Our Community.</a:t>
            </a:r>
          </a:p>
          <a:p>
            <a:pPr algn="ctr" eaLnBrk="1" hangingPunct="1">
              <a:defRPr/>
            </a:pPr>
            <a:endParaRPr lang="en-US" sz="1800" b="1" dirty="0">
              <a:latin typeface="Tempus Sans ITC" pitchFamily="82" charset="0"/>
            </a:endParaRPr>
          </a:p>
          <a:p>
            <a:pPr algn="ctr" eaLnBrk="1" hangingPunct="1">
              <a:defRPr/>
            </a:pPr>
            <a:r>
              <a:rPr lang="en-US" sz="1800" b="1" dirty="0">
                <a:latin typeface="Tempus Sans ITC" pitchFamily="82" charset="0"/>
              </a:rPr>
              <a:t>Membership is open to Aboriginal people over the age </a:t>
            </a:r>
            <a:r>
              <a:rPr lang="en-US" sz="1800" b="1" dirty="0" smtClean="0">
                <a:latin typeface="Tempus Sans ITC" pitchFamily="82" charset="0"/>
              </a:rPr>
              <a:t>of eighteen </a:t>
            </a:r>
            <a:r>
              <a:rPr lang="en-US" sz="1800" b="1" dirty="0">
                <a:latin typeface="Tempus Sans ITC" pitchFamily="82" charset="0"/>
              </a:rPr>
              <a:t>years.</a:t>
            </a:r>
          </a:p>
          <a:p>
            <a:pPr eaLnBrk="1" hangingPunct="1">
              <a:defRPr/>
            </a:pPr>
            <a:endParaRPr lang="en-US" sz="1400" dirty="0" smtClean="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341438"/>
            <a:ext cx="5994400"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63"/>
          <p:cNvGrpSpPr>
            <a:grpSpLocks/>
          </p:cNvGrpSpPr>
          <p:nvPr/>
        </p:nvGrpSpPr>
        <p:grpSpPr bwMode="auto">
          <a:xfrm>
            <a:off x="347663" y="1116013"/>
            <a:ext cx="8812212" cy="5883275"/>
            <a:chOff x="250825" y="1284225"/>
            <a:chExt cx="8812045" cy="5809567"/>
          </a:xfrm>
        </p:grpSpPr>
        <p:sp>
          <p:nvSpPr>
            <p:cNvPr id="13320" name="Line 3"/>
            <p:cNvSpPr>
              <a:spLocks noChangeShapeType="1"/>
            </p:cNvSpPr>
            <p:nvPr/>
          </p:nvSpPr>
          <p:spPr bwMode="auto">
            <a:xfrm flipV="1">
              <a:off x="5750947" y="1696844"/>
              <a:ext cx="2381945" cy="109947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3321" name="Oval 4"/>
            <p:cNvSpPr>
              <a:spLocks noChangeArrowheads="1"/>
            </p:cNvSpPr>
            <p:nvPr/>
          </p:nvSpPr>
          <p:spPr bwMode="auto">
            <a:xfrm>
              <a:off x="2895600" y="2480034"/>
              <a:ext cx="3044825" cy="1371600"/>
            </a:xfrm>
            <a:prstGeom prst="ellipse">
              <a:avLst/>
            </a:prstGeom>
            <a:solidFill>
              <a:srgbClr val="CC0000"/>
            </a:solidFill>
            <a:ln w="9525">
              <a:solidFill>
                <a:schemeClr val="tx1"/>
              </a:solidFill>
              <a:round/>
              <a:headEnd/>
              <a:tailEnd/>
            </a:ln>
          </p:spPr>
          <p:txBody>
            <a:bodyPr wrap="none" anchor="ctr"/>
            <a:lstStyle/>
            <a:p>
              <a:pPr algn="ctr" defTabSz="457200"/>
              <a:endParaRPr lang="en-US">
                <a:latin typeface="Tahoma" pitchFamily="34" charset="0"/>
                <a:ea typeface="ＭＳ Ｐゴシック" pitchFamily="34" charset="-128"/>
              </a:endParaRPr>
            </a:p>
          </p:txBody>
        </p:sp>
        <p:sp>
          <p:nvSpPr>
            <p:cNvPr id="13322" name="Text Box 5"/>
            <p:cNvSpPr txBox="1">
              <a:spLocks noChangeArrowheads="1"/>
            </p:cNvSpPr>
            <p:nvPr/>
          </p:nvSpPr>
          <p:spPr bwMode="auto">
            <a:xfrm>
              <a:off x="3200400" y="2754544"/>
              <a:ext cx="2590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2400">
                  <a:latin typeface="Tahoma" pitchFamily="34" charset="0"/>
                  <a:ea typeface="ＭＳ Ｐゴシック" pitchFamily="34" charset="-128"/>
                </a:rPr>
                <a:t>VAHS</a:t>
              </a:r>
              <a:br>
                <a:rPr lang="en-AU" sz="2400">
                  <a:latin typeface="Tahoma" pitchFamily="34" charset="0"/>
                  <a:ea typeface="ＭＳ Ｐゴシック" pitchFamily="34" charset="-128"/>
                </a:rPr>
              </a:br>
              <a:r>
                <a:rPr lang="en-AU">
                  <a:latin typeface="Tahoma" pitchFamily="34" charset="0"/>
                  <a:ea typeface="ＭＳ Ｐゴシック" pitchFamily="34" charset="-128"/>
                </a:rPr>
                <a:t>One-stop-shop</a:t>
              </a:r>
              <a:endParaRPr lang="en-AU" sz="2400">
                <a:latin typeface="Tahoma" pitchFamily="34" charset="0"/>
                <a:ea typeface="ＭＳ Ｐゴシック" pitchFamily="34" charset="-128"/>
              </a:endParaRPr>
            </a:p>
          </p:txBody>
        </p:sp>
        <p:grpSp>
          <p:nvGrpSpPr>
            <p:cNvPr id="13323" name="Group 6"/>
            <p:cNvGrpSpPr>
              <a:grpSpLocks/>
            </p:cNvGrpSpPr>
            <p:nvPr/>
          </p:nvGrpSpPr>
          <p:grpSpPr bwMode="auto">
            <a:xfrm>
              <a:off x="424609" y="2287056"/>
              <a:ext cx="1626441" cy="806538"/>
              <a:chOff x="1235" y="2801"/>
              <a:chExt cx="943" cy="372"/>
            </a:xfrm>
          </p:grpSpPr>
          <p:sp>
            <p:nvSpPr>
              <p:cNvPr id="13377" name="Oval 7"/>
              <p:cNvSpPr>
                <a:spLocks noChangeArrowheads="1"/>
              </p:cNvSpPr>
              <p:nvPr/>
            </p:nvSpPr>
            <p:spPr bwMode="auto">
              <a:xfrm>
                <a:off x="1235" y="2801"/>
                <a:ext cx="943" cy="372"/>
              </a:xfrm>
              <a:prstGeom prst="ellipse">
                <a:avLst/>
              </a:prstGeom>
              <a:solidFill>
                <a:srgbClr val="FFFF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78" name="Text Box 8"/>
              <p:cNvSpPr txBox="1">
                <a:spLocks noChangeArrowheads="1"/>
              </p:cNvSpPr>
              <p:nvPr/>
            </p:nvSpPr>
            <p:spPr bwMode="auto">
              <a:xfrm>
                <a:off x="1296" y="2880"/>
                <a:ext cx="81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1400">
                    <a:latin typeface="Tahoma" pitchFamily="34" charset="0"/>
                    <a:ea typeface="ＭＳ Ｐゴシック" pitchFamily="34" charset="-128"/>
                  </a:rPr>
                  <a:t>Hospitals and Specialists</a:t>
                </a:r>
              </a:p>
            </p:txBody>
          </p:sp>
        </p:grpSp>
        <p:grpSp>
          <p:nvGrpSpPr>
            <p:cNvPr id="13324" name="Group 9"/>
            <p:cNvGrpSpPr>
              <a:grpSpLocks/>
            </p:cNvGrpSpPr>
            <p:nvPr/>
          </p:nvGrpSpPr>
          <p:grpSpPr bwMode="auto">
            <a:xfrm>
              <a:off x="6727694" y="1749509"/>
              <a:ext cx="1150937" cy="731837"/>
              <a:chOff x="3842" y="2847"/>
              <a:chExt cx="960" cy="432"/>
            </a:xfrm>
          </p:grpSpPr>
          <p:sp>
            <p:nvSpPr>
              <p:cNvPr id="13375" name="Oval 10"/>
              <p:cNvSpPr>
                <a:spLocks noChangeArrowheads="1"/>
              </p:cNvSpPr>
              <p:nvPr/>
            </p:nvSpPr>
            <p:spPr bwMode="auto">
              <a:xfrm>
                <a:off x="3842" y="2847"/>
                <a:ext cx="960" cy="432"/>
              </a:xfrm>
              <a:prstGeom prst="ellipse">
                <a:avLst/>
              </a:prstGeom>
              <a:solidFill>
                <a:srgbClr val="FFFF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76" name="Text Box 11"/>
              <p:cNvSpPr txBox="1">
                <a:spLocks noChangeArrowheads="1"/>
              </p:cNvSpPr>
              <p:nvPr/>
            </p:nvSpPr>
            <p:spPr bwMode="auto">
              <a:xfrm>
                <a:off x="3895" y="2893"/>
                <a:ext cx="861"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1100" b="1">
                    <a:latin typeface="Tahoma" pitchFamily="34" charset="0"/>
                    <a:ea typeface="ＭＳ Ｐゴシック" pitchFamily="34" charset="-128"/>
                  </a:rPr>
                  <a:t>Community </a:t>
                </a:r>
                <a:r>
                  <a:rPr lang="en-AU" sz="1200" b="1">
                    <a:latin typeface="Tahoma" pitchFamily="34" charset="0"/>
                    <a:ea typeface="ＭＳ Ｐゴシック" pitchFamily="34" charset="-128"/>
                  </a:rPr>
                  <a:t>Health Services</a:t>
                </a:r>
              </a:p>
            </p:txBody>
          </p:sp>
        </p:grpSp>
        <p:grpSp>
          <p:nvGrpSpPr>
            <p:cNvPr id="13325" name="Group 12"/>
            <p:cNvGrpSpPr>
              <a:grpSpLocks/>
            </p:cNvGrpSpPr>
            <p:nvPr/>
          </p:nvGrpSpPr>
          <p:grpSpPr bwMode="auto">
            <a:xfrm>
              <a:off x="7857583" y="1284225"/>
              <a:ext cx="1058314" cy="431800"/>
              <a:chOff x="4843" y="3646"/>
              <a:chExt cx="690" cy="321"/>
            </a:xfrm>
          </p:grpSpPr>
          <p:sp>
            <p:nvSpPr>
              <p:cNvPr id="13373" name="Oval 13"/>
              <p:cNvSpPr>
                <a:spLocks noChangeArrowheads="1"/>
              </p:cNvSpPr>
              <p:nvPr/>
            </p:nvSpPr>
            <p:spPr bwMode="auto">
              <a:xfrm rot="-620161">
                <a:off x="4843" y="3646"/>
                <a:ext cx="633" cy="321"/>
              </a:xfrm>
              <a:prstGeom prst="ellipse">
                <a:avLst/>
              </a:prstGeom>
              <a:solidFill>
                <a:srgbClr val="FFFF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74" name="Text Box 14"/>
              <p:cNvSpPr txBox="1">
                <a:spLocks noChangeArrowheads="1"/>
              </p:cNvSpPr>
              <p:nvPr/>
            </p:nvSpPr>
            <p:spPr bwMode="auto">
              <a:xfrm>
                <a:off x="4843" y="3700"/>
                <a:ext cx="69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200" b="1">
                    <a:latin typeface="Tahoma" pitchFamily="34" charset="0"/>
                    <a:ea typeface="ＭＳ Ｐゴシック" pitchFamily="34" charset="-128"/>
                  </a:rPr>
                  <a:t>Outreach</a:t>
                </a:r>
              </a:p>
            </p:txBody>
          </p:sp>
        </p:grpSp>
        <p:sp>
          <p:nvSpPr>
            <p:cNvPr id="13326" name="Line 15"/>
            <p:cNvSpPr>
              <a:spLocks noChangeShapeType="1"/>
            </p:cNvSpPr>
            <p:nvPr/>
          </p:nvSpPr>
          <p:spPr bwMode="auto">
            <a:xfrm flipV="1">
              <a:off x="2124075" y="2805472"/>
              <a:ext cx="100806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3327" name="Line 16"/>
            <p:cNvSpPr>
              <a:spLocks noChangeShapeType="1"/>
            </p:cNvSpPr>
            <p:nvPr/>
          </p:nvSpPr>
          <p:spPr bwMode="auto">
            <a:xfrm>
              <a:off x="2481170" y="2302234"/>
              <a:ext cx="836705"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328" name="Line 17"/>
            <p:cNvSpPr>
              <a:spLocks noChangeShapeType="1"/>
            </p:cNvSpPr>
            <p:nvPr/>
          </p:nvSpPr>
          <p:spPr bwMode="auto">
            <a:xfrm flipV="1">
              <a:off x="5435599" y="2036652"/>
              <a:ext cx="504825" cy="552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329" name="Line 18"/>
            <p:cNvSpPr>
              <a:spLocks noChangeShapeType="1"/>
            </p:cNvSpPr>
            <p:nvPr/>
          </p:nvSpPr>
          <p:spPr bwMode="auto">
            <a:xfrm>
              <a:off x="3432175" y="2074408"/>
              <a:ext cx="306388" cy="4675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330" name="Line 19"/>
            <p:cNvSpPr>
              <a:spLocks noChangeShapeType="1"/>
            </p:cNvSpPr>
            <p:nvPr/>
          </p:nvSpPr>
          <p:spPr bwMode="auto">
            <a:xfrm flipH="1">
              <a:off x="5940425" y="2974348"/>
              <a:ext cx="719138" cy="47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331" name="Line 20"/>
            <p:cNvSpPr>
              <a:spLocks noChangeShapeType="1"/>
            </p:cNvSpPr>
            <p:nvPr/>
          </p:nvSpPr>
          <p:spPr bwMode="auto">
            <a:xfrm>
              <a:off x="4067175" y="1797409"/>
              <a:ext cx="73025" cy="682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332" name="Line 21"/>
            <p:cNvSpPr>
              <a:spLocks noChangeShapeType="1"/>
            </p:cNvSpPr>
            <p:nvPr/>
          </p:nvSpPr>
          <p:spPr bwMode="auto">
            <a:xfrm flipH="1">
              <a:off x="4892532" y="1935908"/>
              <a:ext cx="405854" cy="545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333" name="Text Box 22"/>
            <p:cNvSpPr txBox="1">
              <a:spLocks noChangeArrowheads="1"/>
            </p:cNvSpPr>
            <p:nvPr/>
          </p:nvSpPr>
          <p:spPr bwMode="auto">
            <a:xfrm>
              <a:off x="1698597" y="2091698"/>
              <a:ext cx="1175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200" b="1">
                  <a:latin typeface="Times New Roman" pitchFamily="18" charset="0"/>
                  <a:ea typeface="ＭＳ Ｐゴシック" pitchFamily="34" charset="-128"/>
                </a:rPr>
                <a:t>Advocacy</a:t>
              </a:r>
            </a:p>
          </p:txBody>
        </p:sp>
        <p:sp>
          <p:nvSpPr>
            <p:cNvPr id="13334" name="Text Box 23"/>
            <p:cNvSpPr txBox="1">
              <a:spLocks noChangeArrowheads="1"/>
            </p:cNvSpPr>
            <p:nvPr/>
          </p:nvSpPr>
          <p:spPr bwMode="auto">
            <a:xfrm>
              <a:off x="2454684" y="1797409"/>
              <a:ext cx="14751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200" b="1">
                  <a:latin typeface="Tahoma" pitchFamily="34" charset="0"/>
                  <a:ea typeface="ＭＳ Ｐゴシック" pitchFamily="34" charset="-128"/>
                </a:rPr>
                <a:t>Service Delivery</a:t>
              </a:r>
            </a:p>
          </p:txBody>
        </p:sp>
        <p:sp>
          <p:nvSpPr>
            <p:cNvPr id="13335" name="Text Box 24"/>
            <p:cNvSpPr txBox="1">
              <a:spLocks noChangeArrowheads="1"/>
            </p:cNvSpPr>
            <p:nvPr/>
          </p:nvSpPr>
          <p:spPr bwMode="auto">
            <a:xfrm>
              <a:off x="3132138" y="1510072"/>
              <a:ext cx="15954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200" b="1">
                  <a:latin typeface="Tahoma" pitchFamily="34" charset="0"/>
                  <a:ea typeface="ＭＳ Ｐゴシック" pitchFamily="34" charset="-128"/>
                </a:rPr>
                <a:t>Case Management</a:t>
              </a:r>
            </a:p>
          </p:txBody>
        </p:sp>
        <p:sp>
          <p:nvSpPr>
            <p:cNvPr id="13336" name="Text Box 25"/>
            <p:cNvSpPr txBox="1">
              <a:spLocks noChangeArrowheads="1"/>
            </p:cNvSpPr>
            <p:nvPr/>
          </p:nvSpPr>
          <p:spPr bwMode="auto">
            <a:xfrm rot="1095208">
              <a:off x="4757974" y="1687145"/>
              <a:ext cx="1292012" cy="27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200" b="1">
                  <a:latin typeface="Tahoma" pitchFamily="34" charset="0"/>
                  <a:ea typeface="ＭＳ Ｐゴシック" pitchFamily="34" charset="-128"/>
                </a:rPr>
                <a:t>Holistic Care</a:t>
              </a:r>
            </a:p>
          </p:txBody>
        </p:sp>
        <p:sp>
          <p:nvSpPr>
            <p:cNvPr id="13337" name="Text Box 26"/>
            <p:cNvSpPr txBox="1">
              <a:spLocks noChangeArrowheads="1"/>
            </p:cNvSpPr>
            <p:nvPr/>
          </p:nvSpPr>
          <p:spPr bwMode="auto">
            <a:xfrm>
              <a:off x="6588125" y="2805472"/>
              <a:ext cx="180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200" b="1">
                  <a:latin typeface="Tahoma" pitchFamily="34" charset="0"/>
                  <a:ea typeface="ＭＳ Ｐゴシック" pitchFamily="34" charset="-128"/>
                </a:rPr>
                <a:t>Care Coordination</a:t>
              </a:r>
            </a:p>
          </p:txBody>
        </p:sp>
        <p:sp>
          <p:nvSpPr>
            <p:cNvPr id="13338" name="Text Box 27"/>
            <p:cNvSpPr txBox="1">
              <a:spLocks noChangeArrowheads="1"/>
            </p:cNvSpPr>
            <p:nvPr/>
          </p:nvSpPr>
          <p:spPr bwMode="auto">
            <a:xfrm rot="2062534">
              <a:off x="5507013" y="1823330"/>
              <a:ext cx="1060857" cy="27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200" b="1">
                  <a:latin typeface="Tahoma" pitchFamily="34" charset="0"/>
                  <a:ea typeface="ＭＳ Ｐゴシック" pitchFamily="34" charset="-128"/>
                </a:rPr>
                <a:t>Transport</a:t>
              </a:r>
            </a:p>
          </p:txBody>
        </p:sp>
        <p:sp>
          <p:nvSpPr>
            <p:cNvPr id="13339" name="Text Box 28"/>
            <p:cNvSpPr txBox="1">
              <a:spLocks noChangeArrowheads="1"/>
            </p:cNvSpPr>
            <p:nvPr/>
          </p:nvSpPr>
          <p:spPr bwMode="auto">
            <a:xfrm>
              <a:off x="265975" y="3111859"/>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000">
                  <a:latin typeface="Tahoma" pitchFamily="34" charset="0"/>
                  <a:ea typeface="ＭＳ Ｐゴシック" pitchFamily="34" charset="-128"/>
                </a:rPr>
                <a:t>Eg: Group booking for clinics </a:t>
              </a:r>
              <a:br>
                <a:rPr lang="en-AU" sz="1000">
                  <a:latin typeface="Tahoma" pitchFamily="34" charset="0"/>
                  <a:ea typeface="ＭＳ Ｐゴシック" pitchFamily="34" charset="-128"/>
                </a:rPr>
              </a:br>
              <a:r>
                <a:rPr lang="en-AU" sz="1000">
                  <a:latin typeface="Tahoma" pitchFamily="34" charset="0"/>
                  <a:ea typeface="ＭＳ Ｐゴシック" pitchFamily="34" charset="-128"/>
                </a:rPr>
                <a:t>Breast screen</a:t>
              </a:r>
            </a:p>
          </p:txBody>
        </p:sp>
        <p:sp>
          <p:nvSpPr>
            <p:cNvPr id="13340" name="Text Box 29"/>
            <p:cNvSpPr txBox="1">
              <a:spLocks noChangeArrowheads="1"/>
            </p:cNvSpPr>
            <p:nvPr/>
          </p:nvSpPr>
          <p:spPr bwMode="auto">
            <a:xfrm>
              <a:off x="2124075" y="2589572"/>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000">
                  <a:latin typeface="Tahoma" pitchFamily="34" charset="0"/>
                  <a:ea typeface="ＭＳ Ｐゴシック" pitchFamily="34" charset="-128"/>
                </a:rPr>
                <a:t>shared care</a:t>
              </a:r>
            </a:p>
          </p:txBody>
        </p:sp>
        <p:sp>
          <p:nvSpPr>
            <p:cNvPr id="13341" name="Text Box 30"/>
            <p:cNvSpPr txBox="1">
              <a:spLocks noChangeArrowheads="1"/>
            </p:cNvSpPr>
            <p:nvPr/>
          </p:nvSpPr>
          <p:spPr bwMode="auto">
            <a:xfrm rot="-1618300">
              <a:off x="5508625" y="2086334"/>
              <a:ext cx="2089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000">
                  <a:latin typeface="Tahoma" pitchFamily="34" charset="0"/>
                  <a:ea typeface="ＭＳ Ｐゴシック" pitchFamily="34" charset="-128"/>
                </a:rPr>
                <a:t> service provided</a:t>
              </a:r>
            </a:p>
          </p:txBody>
        </p:sp>
        <p:sp>
          <p:nvSpPr>
            <p:cNvPr id="13342" name="Text Box 31"/>
            <p:cNvSpPr txBox="1">
              <a:spLocks noChangeArrowheads="1"/>
            </p:cNvSpPr>
            <p:nvPr/>
          </p:nvSpPr>
          <p:spPr bwMode="auto">
            <a:xfrm rot="-1642662">
              <a:off x="5835716" y="2307263"/>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AU" sz="1000">
                  <a:latin typeface="Tahoma" pitchFamily="34" charset="0"/>
                  <a:ea typeface="ＭＳ Ｐゴシック" pitchFamily="34" charset="-128"/>
                </a:rPr>
                <a:t>extension of</a:t>
              </a:r>
              <a:br>
                <a:rPr lang="en-AU" sz="1000">
                  <a:latin typeface="Tahoma" pitchFamily="34" charset="0"/>
                  <a:ea typeface="ＭＳ Ｐゴシック" pitchFamily="34" charset="-128"/>
                </a:rPr>
              </a:br>
              <a:r>
                <a:rPr lang="en-AU" sz="1000">
                  <a:latin typeface="Tahoma" pitchFamily="34" charset="0"/>
                  <a:ea typeface="ＭＳ Ｐゴシック" pitchFamily="34" charset="-128"/>
                </a:rPr>
                <a:t> care plan</a:t>
              </a:r>
            </a:p>
          </p:txBody>
        </p:sp>
        <p:sp>
          <p:nvSpPr>
            <p:cNvPr id="13343" name="Text Box 32"/>
            <p:cNvSpPr txBox="1">
              <a:spLocks noChangeArrowheads="1"/>
            </p:cNvSpPr>
            <p:nvPr/>
          </p:nvSpPr>
          <p:spPr bwMode="auto">
            <a:xfrm>
              <a:off x="1493447" y="5543909"/>
              <a:ext cx="1496172" cy="154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800">
                  <a:latin typeface="Tahoma" pitchFamily="34" charset="0"/>
                  <a:ea typeface="ＭＳ Ｐゴシック" pitchFamily="34" charset="-128"/>
                </a:rPr>
                <a:t>HACC</a:t>
              </a:r>
            </a:p>
            <a:p>
              <a:pPr algn="ctr" eaLnBrk="1" hangingPunct="1">
                <a:spcBef>
                  <a:spcPct val="50000"/>
                </a:spcBef>
                <a:buFontTx/>
                <a:buChar char="•"/>
              </a:pPr>
              <a:r>
                <a:rPr lang="en-AU" sz="800">
                  <a:latin typeface="Tahoma" pitchFamily="34" charset="0"/>
                  <a:ea typeface="ＭＳ Ｐゴシック" pitchFamily="34" charset="-128"/>
                </a:rPr>
                <a:t>ALLIED HEALTH</a:t>
              </a:r>
            </a:p>
            <a:p>
              <a:pPr algn="ctr" eaLnBrk="1" hangingPunct="1">
                <a:spcBef>
                  <a:spcPct val="50000"/>
                </a:spcBef>
                <a:buFontTx/>
                <a:buChar char="•"/>
              </a:pPr>
              <a:r>
                <a:rPr lang="en-AU" sz="800">
                  <a:latin typeface="Tahoma" pitchFamily="34" charset="0"/>
                  <a:ea typeface="ＭＳ Ｐゴシック" pitchFamily="34" charset="-128"/>
                </a:rPr>
                <a:t>INTAKE WORKER</a:t>
              </a:r>
            </a:p>
            <a:p>
              <a:pPr algn="ctr" eaLnBrk="1" hangingPunct="1">
                <a:spcBef>
                  <a:spcPct val="50000"/>
                </a:spcBef>
                <a:buFontTx/>
                <a:buChar char="•"/>
              </a:pPr>
              <a:r>
                <a:rPr lang="en-AU" sz="800">
                  <a:latin typeface="Tahoma" pitchFamily="34" charset="0"/>
                  <a:ea typeface="ＭＳ Ｐゴシック" pitchFamily="34" charset="-128"/>
                </a:rPr>
                <a:t>ACTIVE ELDERS PROGRAMS</a:t>
              </a:r>
            </a:p>
            <a:p>
              <a:pPr algn="ctr" eaLnBrk="1" hangingPunct="1">
                <a:spcBef>
                  <a:spcPct val="50000"/>
                </a:spcBef>
                <a:buFontTx/>
                <a:buChar char="•"/>
              </a:pPr>
              <a:r>
                <a:rPr lang="en-AU" sz="800">
                  <a:latin typeface="Tahoma" pitchFamily="34" charset="0"/>
                  <a:ea typeface="ＭＳ Ｐゴシック" pitchFamily="34" charset="-128"/>
                </a:rPr>
                <a:t>NURSING</a:t>
              </a:r>
            </a:p>
            <a:p>
              <a:pPr algn="ctr" eaLnBrk="1" hangingPunct="1">
                <a:spcBef>
                  <a:spcPct val="50000"/>
                </a:spcBef>
                <a:buFontTx/>
                <a:buChar char="•"/>
              </a:pPr>
              <a:r>
                <a:rPr lang="en-AU" sz="800">
                  <a:latin typeface="Tahoma" pitchFamily="34" charset="0"/>
                  <a:ea typeface="ＭＳ Ｐゴシック" pitchFamily="34" charset="-128"/>
                </a:rPr>
                <a:t>ABORIGINAL HEALTH WORKERS</a:t>
              </a:r>
            </a:p>
            <a:p>
              <a:pPr algn="ctr" eaLnBrk="1" hangingPunct="1">
                <a:spcBef>
                  <a:spcPct val="50000"/>
                </a:spcBef>
                <a:buFontTx/>
                <a:buChar char="•"/>
              </a:pPr>
              <a:endParaRPr lang="en-AU" sz="800">
                <a:latin typeface="Tahoma" pitchFamily="34" charset="0"/>
                <a:ea typeface="ＭＳ Ｐゴシック" pitchFamily="34" charset="-128"/>
              </a:endParaRPr>
            </a:p>
          </p:txBody>
        </p:sp>
        <p:sp>
          <p:nvSpPr>
            <p:cNvPr id="13344" name="Line 33"/>
            <p:cNvSpPr>
              <a:spLocks noChangeShapeType="1"/>
            </p:cNvSpPr>
            <p:nvPr/>
          </p:nvSpPr>
          <p:spPr bwMode="auto">
            <a:xfrm flipH="1">
              <a:off x="1403350" y="3310297"/>
              <a:ext cx="1512888"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3345" name="Text Box 34"/>
            <p:cNvSpPr txBox="1">
              <a:spLocks noChangeArrowheads="1"/>
            </p:cNvSpPr>
            <p:nvPr/>
          </p:nvSpPr>
          <p:spPr bwMode="auto">
            <a:xfrm>
              <a:off x="250825" y="3742097"/>
              <a:ext cx="12954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FontTx/>
                <a:buChar char="•"/>
              </a:pPr>
              <a:r>
                <a:rPr lang="en-AU" sz="800">
                  <a:latin typeface="Tahoma" pitchFamily="34" charset="0"/>
                  <a:ea typeface="ＭＳ Ｐゴシック" pitchFamily="34" charset="-128"/>
                </a:rPr>
                <a:t>MEDICAL</a:t>
              </a:r>
            </a:p>
            <a:p>
              <a:pPr algn="ctr" eaLnBrk="1" hangingPunct="1">
                <a:spcBef>
                  <a:spcPct val="50000"/>
                </a:spcBef>
                <a:buFontTx/>
                <a:buChar char="•"/>
              </a:pPr>
              <a:r>
                <a:rPr lang="en-AU" sz="800">
                  <a:latin typeface="Tahoma" pitchFamily="34" charset="0"/>
                  <a:ea typeface="ＭＳ Ｐゴシック" pitchFamily="34" charset="-128"/>
                </a:rPr>
                <a:t>SPECIALISTS</a:t>
              </a:r>
            </a:p>
            <a:p>
              <a:pPr algn="ctr" eaLnBrk="1" hangingPunct="1">
                <a:spcBef>
                  <a:spcPct val="50000"/>
                </a:spcBef>
                <a:buFontTx/>
                <a:buChar char="•"/>
              </a:pPr>
              <a:r>
                <a:rPr lang="en-AU" sz="800">
                  <a:latin typeface="Tahoma" pitchFamily="34" charset="0"/>
                  <a:ea typeface="ＭＳ Ｐゴシック" pitchFamily="34" charset="-128"/>
                </a:rPr>
                <a:t>TRANSPORT</a:t>
              </a:r>
            </a:p>
            <a:p>
              <a:pPr algn="ctr" eaLnBrk="1" hangingPunct="1">
                <a:spcBef>
                  <a:spcPct val="50000"/>
                </a:spcBef>
                <a:buFontTx/>
                <a:buChar char="•"/>
              </a:pPr>
              <a:r>
                <a:rPr lang="en-AU" sz="800">
                  <a:latin typeface="Tahoma" pitchFamily="34" charset="0"/>
                  <a:ea typeface="ＭＳ Ｐゴシック" pitchFamily="34" charset="-128"/>
                </a:rPr>
                <a:t>REFERRAL</a:t>
              </a:r>
            </a:p>
            <a:p>
              <a:pPr algn="ctr" eaLnBrk="1" hangingPunct="1">
                <a:spcBef>
                  <a:spcPct val="50000"/>
                </a:spcBef>
                <a:buFontTx/>
                <a:buChar char="•"/>
              </a:pPr>
              <a:r>
                <a:rPr lang="en-AU" sz="800">
                  <a:latin typeface="Tahoma" pitchFamily="34" charset="0"/>
                  <a:ea typeface="ＭＳ Ｐゴシック" pitchFamily="34" charset="-128"/>
                </a:rPr>
                <a:t>STD / HIR NURSE</a:t>
              </a:r>
            </a:p>
            <a:p>
              <a:pPr algn="ctr" eaLnBrk="1" hangingPunct="1">
                <a:spcBef>
                  <a:spcPct val="50000"/>
                </a:spcBef>
                <a:buFontTx/>
                <a:buChar char="•"/>
              </a:pPr>
              <a:r>
                <a:rPr lang="en-AU" sz="800">
                  <a:latin typeface="Tahoma" pitchFamily="34" charset="0"/>
                  <a:ea typeface="ＭＳ Ｐゴシック" pitchFamily="34" charset="-128"/>
                </a:rPr>
                <a:t>GP’S</a:t>
              </a:r>
            </a:p>
            <a:p>
              <a:pPr algn="ctr" eaLnBrk="1" hangingPunct="1">
                <a:spcBef>
                  <a:spcPct val="50000"/>
                </a:spcBef>
                <a:buFontTx/>
                <a:buChar char="•"/>
              </a:pPr>
              <a:r>
                <a:rPr lang="en-AU" sz="800">
                  <a:latin typeface="Tahoma" pitchFamily="34" charset="0"/>
                  <a:ea typeface="ＭＳ Ｐゴシック" pitchFamily="34" charset="-128"/>
                </a:rPr>
                <a:t>ABORIGINAL HEALTH WORKERS </a:t>
              </a:r>
            </a:p>
            <a:p>
              <a:pPr algn="ctr" eaLnBrk="1" hangingPunct="1">
                <a:spcBef>
                  <a:spcPct val="50000"/>
                </a:spcBef>
                <a:buFontTx/>
                <a:buChar char="•"/>
              </a:pPr>
              <a:r>
                <a:rPr lang="en-AU" sz="800">
                  <a:latin typeface="Tahoma" pitchFamily="34" charset="0"/>
                  <a:ea typeface="ＭＳ Ｐゴシック" pitchFamily="34" charset="-128"/>
                </a:rPr>
                <a:t>“HEALTHY 4 LIFE” AHW</a:t>
              </a:r>
            </a:p>
            <a:p>
              <a:pPr algn="ctr" eaLnBrk="1" hangingPunct="1">
                <a:spcBef>
                  <a:spcPct val="50000"/>
                </a:spcBef>
                <a:buFontTx/>
                <a:buChar char="•"/>
              </a:pPr>
              <a:r>
                <a:rPr lang="en-AU" sz="800">
                  <a:latin typeface="Tahoma" pitchFamily="34" charset="0"/>
                  <a:ea typeface="ＭＳ Ｐゴシック" pitchFamily="34" charset="-128"/>
                </a:rPr>
                <a:t>PHARMACY</a:t>
              </a:r>
            </a:p>
            <a:p>
              <a:pPr algn="ctr" eaLnBrk="1" hangingPunct="1">
                <a:spcBef>
                  <a:spcPct val="50000"/>
                </a:spcBef>
                <a:buFontTx/>
                <a:buChar char="•"/>
              </a:pPr>
              <a:r>
                <a:rPr lang="en-AU" sz="800">
                  <a:latin typeface="Tahoma" pitchFamily="34" charset="0"/>
                  <a:ea typeface="ＭＳ Ｐゴシック" pitchFamily="34" charset="-128"/>
                </a:rPr>
                <a:t>ALLIED HEALTH </a:t>
              </a:r>
            </a:p>
            <a:p>
              <a:pPr algn="ctr" eaLnBrk="1" hangingPunct="1">
                <a:spcBef>
                  <a:spcPct val="50000"/>
                </a:spcBef>
                <a:buFontTx/>
                <a:buChar char="•"/>
              </a:pPr>
              <a:r>
                <a:rPr lang="en-AU" sz="800">
                  <a:latin typeface="Tahoma" pitchFamily="34" charset="0"/>
                  <a:ea typeface="ＭＳ Ｐゴシック" pitchFamily="34" charset="-128"/>
                </a:rPr>
                <a:t>OPTOMETRY</a:t>
              </a:r>
            </a:p>
            <a:p>
              <a:pPr algn="ctr" eaLnBrk="1" hangingPunct="1">
                <a:spcBef>
                  <a:spcPct val="50000"/>
                </a:spcBef>
                <a:buFontTx/>
                <a:buChar char="•"/>
              </a:pPr>
              <a:r>
                <a:rPr lang="en-AU" sz="800">
                  <a:latin typeface="Tahoma" pitchFamily="34" charset="0"/>
                  <a:ea typeface="ＭＳ Ｐゴシック" pitchFamily="34" charset="-128"/>
                </a:rPr>
                <a:t>DIV. 1 NURSE</a:t>
              </a:r>
            </a:p>
            <a:p>
              <a:pPr algn="ctr" eaLnBrk="1" hangingPunct="1">
                <a:spcBef>
                  <a:spcPct val="50000"/>
                </a:spcBef>
                <a:buFontTx/>
                <a:buChar char="•"/>
              </a:pPr>
              <a:r>
                <a:rPr lang="en-AU" sz="800">
                  <a:latin typeface="Tahoma" pitchFamily="34" charset="0"/>
                  <a:ea typeface="ＭＳ Ｐゴシック" pitchFamily="34" charset="-128"/>
                </a:rPr>
                <a:t>MEDICAL DIRECTOR</a:t>
              </a:r>
            </a:p>
            <a:p>
              <a:pPr algn="ctr" eaLnBrk="1" hangingPunct="1">
                <a:spcBef>
                  <a:spcPct val="50000"/>
                </a:spcBef>
                <a:buFontTx/>
                <a:buChar char="•"/>
              </a:pPr>
              <a:r>
                <a:rPr lang="en-AU" sz="800">
                  <a:latin typeface="Tahoma" pitchFamily="34" charset="0"/>
                  <a:ea typeface="ＭＳ Ｐゴシック" pitchFamily="34" charset="-128"/>
                </a:rPr>
                <a:t>DIABETES EDUCATOR</a:t>
              </a:r>
            </a:p>
          </p:txBody>
        </p:sp>
        <p:sp>
          <p:nvSpPr>
            <p:cNvPr id="13346" name="Line 35"/>
            <p:cNvSpPr>
              <a:spLocks noChangeShapeType="1"/>
            </p:cNvSpPr>
            <p:nvPr/>
          </p:nvSpPr>
          <p:spPr bwMode="auto">
            <a:xfrm>
              <a:off x="5435600" y="3670659"/>
              <a:ext cx="1296988" cy="2087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3347" name="Line 36"/>
            <p:cNvSpPr>
              <a:spLocks noChangeShapeType="1"/>
            </p:cNvSpPr>
            <p:nvPr/>
          </p:nvSpPr>
          <p:spPr bwMode="auto">
            <a:xfrm flipH="1">
              <a:off x="2051049" y="3742097"/>
              <a:ext cx="1512888" cy="1892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grpSp>
          <p:nvGrpSpPr>
            <p:cNvPr id="13348" name="Group 37"/>
            <p:cNvGrpSpPr>
              <a:grpSpLocks/>
            </p:cNvGrpSpPr>
            <p:nvPr/>
          </p:nvGrpSpPr>
          <p:grpSpPr bwMode="auto">
            <a:xfrm>
              <a:off x="1868395" y="4534663"/>
              <a:ext cx="1331509" cy="1079012"/>
              <a:chOff x="3748" y="2848"/>
              <a:chExt cx="1043" cy="432"/>
            </a:xfrm>
          </p:grpSpPr>
          <p:sp>
            <p:nvSpPr>
              <p:cNvPr id="13371" name="Oval 38"/>
              <p:cNvSpPr>
                <a:spLocks noChangeArrowheads="1"/>
              </p:cNvSpPr>
              <p:nvPr/>
            </p:nvSpPr>
            <p:spPr bwMode="auto">
              <a:xfrm>
                <a:off x="3794" y="2848"/>
                <a:ext cx="960" cy="432"/>
              </a:xfrm>
              <a:prstGeom prst="ellipse">
                <a:avLst/>
              </a:prstGeom>
              <a:solidFill>
                <a:srgbClr val="FF66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72" name="Text Box 39"/>
              <p:cNvSpPr txBox="1">
                <a:spLocks noChangeArrowheads="1"/>
              </p:cNvSpPr>
              <p:nvPr/>
            </p:nvSpPr>
            <p:spPr bwMode="auto">
              <a:xfrm>
                <a:off x="3748" y="2871"/>
                <a:ext cx="1043"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1200" b="1">
                    <a:latin typeface="Tahoma" pitchFamily="34" charset="0"/>
                    <a:ea typeface="ＭＳ Ｐゴシック" pitchFamily="34" charset="-128"/>
                  </a:rPr>
                  <a:t>Community Programs</a:t>
                </a:r>
                <a:endParaRPr lang="en-US" sz="1200" b="1" i="1" u="sng">
                  <a:latin typeface="Tahoma" pitchFamily="34" charset="0"/>
                  <a:ea typeface="ＭＳ Ｐゴシック" pitchFamily="34" charset="-128"/>
                </a:endParaRPr>
              </a:p>
              <a:p>
                <a:pPr algn="ctr" eaLnBrk="1" hangingPunct="1">
                  <a:spcBef>
                    <a:spcPct val="50000"/>
                  </a:spcBef>
                </a:pPr>
                <a:r>
                  <a:rPr lang="en-US" sz="900" i="1" u="sng">
                    <a:latin typeface="Tahoma" pitchFamily="34" charset="0"/>
                    <a:ea typeface="ＭＳ Ｐゴシック" pitchFamily="34" charset="-128"/>
                  </a:rPr>
                  <a:t>Manager</a:t>
                </a:r>
              </a:p>
              <a:p>
                <a:pPr algn="ctr" eaLnBrk="1" hangingPunct="1">
                  <a:spcBef>
                    <a:spcPct val="50000"/>
                  </a:spcBef>
                </a:pPr>
                <a:r>
                  <a:rPr lang="en-US" sz="900">
                    <a:latin typeface="Tahoma" pitchFamily="34" charset="0"/>
                    <a:ea typeface="ＭＳ Ｐゴシック" pitchFamily="34" charset="-128"/>
                  </a:rPr>
                  <a:t>Denise McGuinness</a:t>
                </a:r>
              </a:p>
            </p:txBody>
          </p:sp>
        </p:grpSp>
        <p:grpSp>
          <p:nvGrpSpPr>
            <p:cNvPr id="13349" name="Group 40"/>
            <p:cNvGrpSpPr>
              <a:grpSpLocks/>
            </p:cNvGrpSpPr>
            <p:nvPr/>
          </p:nvGrpSpPr>
          <p:grpSpPr bwMode="auto">
            <a:xfrm>
              <a:off x="1854545" y="3237681"/>
              <a:ext cx="1227302" cy="985403"/>
              <a:chOff x="3744" y="2819"/>
              <a:chExt cx="863" cy="355"/>
            </a:xfrm>
          </p:grpSpPr>
          <p:sp>
            <p:nvSpPr>
              <p:cNvPr id="13369" name="Oval 41"/>
              <p:cNvSpPr>
                <a:spLocks noChangeArrowheads="1"/>
              </p:cNvSpPr>
              <p:nvPr/>
            </p:nvSpPr>
            <p:spPr bwMode="auto">
              <a:xfrm>
                <a:off x="3744" y="2819"/>
                <a:ext cx="844" cy="355"/>
              </a:xfrm>
              <a:prstGeom prst="ellipse">
                <a:avLst/>
              </a:prstGeom>
              <a:solidFill>
                <a:srgbClr val="FFFF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70" name="Text Box 42"/>
              <p:cNvSpPr txBox="1">
                <a:spLocks noChangeArrowheads="1"/>
              </p:cNvSpPr>
              <p:nvPr/>
            </p:nvSpPr>
            <p:spPr bwMode="auto">
              <a:xfrm>
                <a:off x="3744" y="2832"/>
                <a:ext cx="863"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1200" b="1">
                    <a:latin typeface="Tahoma" pitchFamily="34" charset="0"/>
                    <a:ea typeface="ＭＳ Ｐゴシック" pitchFamily="34" charset="-128"/>
                  </a:rPr>
                  <a:t>Clinical Programs </a:t>
                </a:r>
                <a:r>
                  <a:rPr lang="en-US" sz="900" i="1" u="sng">
                    <a:latin typeface="Tahoma" pitchFamily="34" charset="0"/>
                    <a:ea typeface="ＭＳ Ｐゴシック" pitchFamily="34" charset="-128"/>
                  </a:rPr>
                  <a:t>Practice Manager</a:t>
                </a:r>
              </a:p>
              <a:p>
                <a:pPr algn="ctr" eaLnBrk="1" hangingPunct="1">
                  <a:spcBef>
                    <a:spcPct val="50000"/>
                  </a:spcBef>
                </a:pPr>
                <a:r>
                  <a:rPr lang="en-US" sz="1000">
                    <a:latin typeface="Tahoma" pitchFamily="34" charset="0"/>
                    <a:ea typeface="ＭＳ Ｐゴシック" pitchFamily="34" charset="-128"/>
                  </a:rPr>
                  <a:t>Andrew Baker </a:t>
                </a:r>
                <a:endParaRPr lang="en-AU" sz="1000">
                  <a:latin typeface="Tahoma" pitchFamily="34" charset="0"/>
                  <a:ea typeface="ＭＳ Ｐゴシック" pitchFamily="34" charset="-128"/>
                </a:endParaRPr>
              </a:p>
            </p:txBody>
          </p:sp>
        </p:grpSp>
        <p:grpSp>
          <p:nvGrpSpPr>
            <p:cNvPr id="13350" name="Group 43"/>
            <p:cNvGrpSpPr>
              <a:grpSpLocks/>
            </p:cNvGrpSpPr>
            <p:nvPr/>
          </p:nvGrpSpPr>
          <p:grpSpPr bwMode="auto">
            <a:xfrm>
              <a:off x="5651500" y="4245334"/>
              <a:ext cx="1223963" cy="1298575"/>
              <a:chOff x="3666" y="2790"/>
              <a:chExt cx="960" cy="432"/>
            </a:xfrm>
          </p:grpSpPr>
          <p:sp>
            <p:nvSpPr>
              <p:cNvPr id="13367" name="Oval 44"/>
              <p:cNvSpPr>
                <a:spLocks noChangeArrowheads="1"/>
              </p:cNvSpPr>
              <p:nvPr/>
            </p:nvSpPr>
            <p:spPr bwMode="auto">
              <a:xfrm>
                <a:off x="3666" y="2790"/>
                <a:ext cx="960" cy="432"/>
              </a:xfrm>
              <a:prstGeom prst="ellipse">
                <a:avLst/>
              </a:prstGeom>
              <a:solidFill>
                <a:srgbClr val="FFFF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68" name="Text Box 45"/>
              <p:cNvSpPr txBox="1">
                <a:spLocks noChangeArrowheads="1"/>
              </p:cNvSpPr>
              <p:nvPr/>
            </p:nvSpPr>
            <p:spPr bwMode="auto">
              <a:xfrm>
                <a:off x="3744" y="2832"/>
                <a:ext cx="86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1200" b="1">
                    <a:latin typeface="Tahoma" pitchFamily="34" charset="0"/>
                    <a:ea typeface="ＭＳ Ｐゴシック" pitchFamily="34" charset="-128"/>
                  </a:rPr>
                  <a:t>Women &amp; Children’s Unit</a:t>
                </a:r>
              </a:p>
              <a:p>
                <a:pPr algn="ctr" eaLnBrk="1" hangingPunct="1">
                  <a:spcBef>
                    <a:spcPct val="50000"/>
                  </a:spcBef>
                </a:pPr>
                <a:r>
                  <a:rPr lang="en-US" sz="1000" i="1" u="sng">
                    <a:latin typeface="Tahoma" pitchFamily="34" charset="0"/>
                    <a:ea typeface="ＭＳ Ｐゴシック" pitchFamily="34" charset="-128"/>
                  </a:rPr>
                  <a:t>Manager</a:t>
                </a:r>
                <a:r>
                  <a:rPr lang="en-US" sz="1000">
                    <a:latin typeface="Tahoma" pitchFamily="34" charset="0"/>
                    <a:ea typeface="ＭＳ Ｐゴシック" pitchFamily="34" charset="-128"/>
                  </a:rPr>
                  <a:t> </a:t>
                </a:r>
              </a:p>
              <a:p>
                <a:pPr algn="ctr" eaLnBrk="1" hangingPunct="1">
                  <a:spcBef>
                    <a:spcPct val="50000"/>
                  </a:spcBef>
                </a:pPr>
                <a:r>
                  <a:rPr lang="en-US" sz="1000">
                    <a:latin typeface="Tahoma" pitchFamily="34" charset="0"/>
                    <a:ea typeface="ＭＳ Ｐゴシック" pitchFamily="34" charset="-128"/>
                  </a:rPr>
                  <a:t>Susan Hedges</a:t>
                </a:r>
                <a:endParaRPr lang="en-AU" sz="1000">
                  <a:latin typeface="Tahoma" pitchFamily="34" charset="0"/>
                  <a:ea typeface="ＭＳ Ｐゴシック" pitchFamily="34" charset="-128"/>
                </a:endParaRPr>
              </a:p>
            </p:txBody>
          </p:sp>
        </p:grpSp>
        <p:sp>
          <p:nvSpPr>
            <p:cNvPr id="13351" name="Text Box 46"/>
            <p:cNvSpPr txBox="1">
              <a:spLocks noChangeArrowheads="1"/>
            </p:cNvSpPr>
            <p:nvPr/>
          </p:nvSpPr>
          <p:spPr bwMode="auto">
            <a:xfrm>
              <a:off x="6659563" y="4818422"/>
              <a:ext cx="1295400" cy="182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FontTx/>
                <a:buChar char="•"/>
              </a:pPr>
              <a:endParaRPr lang="en-AU" sz="1000">
                <a:latin typeface="Times New Roman" pitchFamily="18" charset="0"/>
                <a:ea typeface="ＭＳ Ｐゴシック" pitchFamily="34" charset="-128"/>
              </a:endParaRPr>
            </a:p>
            <a:p>
              <a:pPr algn="ctr" eaLnBrk="1" hangingPunct="1">
                <a:spcBef>
                  <a:spcPct val="50000"/>
                </a:spcBef>
                <a:buFontTx/>
                <a:buChar char="•"/>
              </a:pPr>
              <a:r>
                <a:rPr lang="en-AU" sz="800">
                  <a:latin typeface="Tahoma" pitchFamily="34" charset="0"/>
                  <a:ea typeface="ＭＳ Ｐゴシック" pitchFamily="34" charset="-128"/>
                </a:rPr>
                <a:t>ALTERNATIVE BIRTHING</a:t>
              </a:r>
            </a:p>
            <a:p>
              <a:pPr algn="ctr" eaLnBrk="1" hangingPunct="1">
                <a:spcBef>
                  <a:spcPct val="50000"/>
                </a:spcBef>
                <a:buFontTx/>
                <a:buChar char="•"/>
              </a:pPr>
              <a:r>
                <a:rPr lang="en-AU" sz="800">
                  <a:latin typeface="Tahoma" pitchFamily="34" charset="0"/>
                  <a:ea typeface="ＭＳ Ｐゴシック" pitchFamily="34" charset="-128"/>
                </a:rPr>
                <a:t>“HEALTHY 4 LIFE” AHW</a:t>
              </a:r>
            </a:p>
            <a:p>
              <a:pPr algn="ctr" eaLnBrk="1" hangingPunct="1">
                <a:spcBef>
                  <a:spcPct val="50000"/>
                </a:spcBef>
                <a:buFontTx/>
                <a:buChar char="•"/>
              </a:pPr>
              <a:r>
                <a:rPr lang="en-AU" sz="800">
                  <a:latin typeface="Tahoma" pitchFamily="34" charset="0"/>
                  <a:ea typeface="ＭＳ Ｐゴシック" pitchFamily="34" charset="-128"/>
                </a:rPr>
                <a:t>HEALTH EAR PROGRAM</a:t>
              </a:r>
            </a:p>
            <a:p>
              <a:pPr algn="ctr" eaLnBrk="1" hangingPunct="1">
                <a:spcBef>
                  <a:spcPct val="50000"/>
                </a:spcBef>
                <a:buFontTx/>
                <a:buChar char="•"/>
              </a:pPr>
              <a:r>
                <a:rPr lang="en-AU" sz="800">
                  <a:latin typeface="Tahoma" pitchFamily="34" charset="0"/>
                  <a:ea typeface="ＭＳ Ｐゴシック" pitchFamily="34" charset="-128"/>
                </a:rPr>
                <a:t>WELL WOMAN’S CLINIC</a:t>
              </a:r>
            </a:p>
            <a:p>
              <a:pPr algn="ctr" eaLnBrk="1" hangingPunct="1">
                <a:spcBef>
                  <a:spcPct val="50000"/>
                </a:spcBef>
                <a:buFontTx/>
                <a:buChar char="•"/>
              </a:pPr>
              <a:r>
                <a:rPr lang="en-AU" sz="800">
                  <a:latin typeface="Tahoma" pitchFamily="34" charset="0"/>
                  <a:ea typeface="ＭＳ Ｐゴシック" pitchFamily="34" charset="-128"/>
                </a:rPr>
                <a:t>BOORAI CLASSES</a:t>
              </a:r>
            </a:p>
            <a:p>
              <a:pPr algn="ctr" eaLnBrk="1" hangingPunct="1">
                <a:spcBef>
                  <a:spcPct val="50000"/>
                </a:spcBef>
              </a:pPr>
              <a:endParaRPr lang="en-AU" sz="800">
                <a:latin typeface="Tahoma" pitchFamily="34" charset="0"/>
                <a:ea typeface="ＭＳ Ｐゴシック" pitchFamily="34" charset="-128"/>
              </a:endParaRPr>
            </a:p>
          </p:txBody>
        </p:sp>
        <p:sp>
          <p:nvSpPr>
            <p:cNvPr id="13352" name="Line 47"/>
            <p:cNvSpPr>
              <a:spLocks noChangeShapeType="1"/>
            </p:cNvSpPr>
            <p:nvPr/>
          </p:nvSpPr>
          <p:spPr bwMode="auto">
            <a:xfrm>
              <a:off x="5940425" y="3310297"/>
              <a:ext cx="1727200"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grpSp>
          <p:nvGrpSpPr>
            <p:cNvPr id="13353" name="Group 48"/>
            <p:cNvGrpSpPr>
              <a:grpSpLocks/>
            </p:cNvGrpSpPr>
            <p:nvPr/>
          </p:nvGrpSpPr>
          <p:grpSpPr bwMode="auto">
            <a:xfrm>
              <a:off x="6227763" y="3094397"/>
              <a:ext cx="1295400" cy="1079500"/>
              <a:chOff x="3666" y="2790"/>
              <a:chExt cx="960" cy="432"/>
            </a:xfrm>
          </p:grpSpPr>
          <p:sp>
            <p:nvSpPr>
              <p:cNvPr id="13365" name="Oval 49"/>
              <p:cNvSpPr>
                <a:spLocks noChangeArrowheads="1"/>
              </p:cNvSpPr>
              <p:nvPr/>
            </p:nvSpPr>
            <p:spPr bwMode="auto">
              <a:xfrm>
                <a:off x="3666" y="2790"/>
                <a:ext cx="960" cy="432"/>
              </a:xfrm>
              <a:prstGeom prst="ellipse">
                <a:avLst/>
              </a:prstGeom>
              <a:solidFill>
                <a:srgbClr val="FFFF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66" name="Text Box 50"/>
              <p:cNvSpPr txBox="1">
                <a:spLocks noChangeArrowheads="1"/>
              </p:cNvSpPr>
              <p:nvPr/>
            </p:nvSpPr>
            <p:spPr bwMode="auto">
              <a:xfrm>
                <a:off x="3744" y="2832"/>
                <a:ext cx="86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1200" b="1">
                    <a:latin typeface="Tahoma" pitchFamily="34" charset="0"/>
                    <a:ea typeface="ＭＳ Ｐゴシック" pitchFamily="34" charset="-128"/>
                  </a:rPr>
                  <a:t>Family Counselling</a:t>
                </a:r>
              </a:p>
              <a:p>
                <a:pPr algn="ctr" eaLnBrk="1" hangingPunct="1">
                  <a:spcBef>
                    <a:spcPct val="50000"/>
                  </a:spcBef>
                </a:pPr>
                <a:r>
                  <a:rPr lang="en-US" sz="1000" i="1" u="sng">
                    <a:latin typeface="Tahoma" pitchFamily="34" charset="0"/>
                    <a:ea typeface="ＭＳ Ｐゴシック" pitchFamily="34" charset="-128"/>
                  </a:rPr>
                  <a:t>Manager</a:t>
                </a:r>
              </a:p>
              <a:p>
                <a:pPr algn="ctr" eaLnBrk="1" hangingPunct="1">
                  <a:spcBef>
                    <a:spcPct val="50000"/>
                  </a:spcBef>
                </a:pPr>
                <a:r>
                  <a:rPr lang="en-US" sz="1000">
                    <a:latin typeface="Tahoma" pitchFamily="34" charset="0"/>
                    <a:ea typeface="ＭＳ Ｐゴシック" pitchFamily="34" charset="-128"/>
                  </a:rPr>
                  <a:t>Helen Kennedy </a:t>
                </a:r>
                <a:endParaRPr lang="en-AU" sz="1000">
                  <a:latin typeface="Tahoma" pitchFamily="34" charset="0"/>
                  <a:ea typeface="ＭＳ Ｐゴシック" pitchFamily="34" charset="-128"/>
                </a:endParaRPr>
              </a:p>
            </p:txBody>
          </p:sp>
        </p:grpSp>
        <p:sp>
          <p:nvSpPr>
            <p:cNvPr id="13354" name="Text Box 51"/>
            <p:cNvSpPr txBox="1">
              <a:spLocks noChangeArrowheads="1"/>
            </p:cNvSpPr>
            <p:nvPr/>
          </p:nvSpPr>
          <p:spPr bwMode="auto">
            <a:xfrm>
              <a:off x="7767470" y="3237272"/>
              <a:ext cx="1295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FontTx/>
                <a:buChar char="•"/>
              </a:pPr>
              <a:endParaRPr lang="en-AU" sz="1000">
                <a:latin typeface="Times New Roman" pitchFamily="18" charset="0"/>
                <a:ea typeface="ＭＳ Ｐゴシック" pitchFamily="34" charset="-128"/>
              </a:endParaRPr>
            </a:p>
            <a:p>
              <a:pPr algn="ctr" eaLnBrk="1" hangingPunct="1">
                <a:spcBef>
                  <a:spcPct val="50000"/>
                </a:spcBef>
                <a:buFontTx/>
                <a:buChar char="•"/>
              </a:pPr>
              <a:r>
                <a:rPr lang="en-AU" sz="800">
                  <a:latin typeface="Tahoma" pitchFamily="34" charset="0"/>
                  <a:ea typeface="ＭＳ Ｐゴシック" pitchFamily="34" charset="-128"/>
                </a:rPr>
                <a:t>ADULT MENTAL HEALTH</a:t>
              </a:r>
            </a:p>
            <a:p>
              <a:pPr algn="ctr" eaLnBrk="1" hangingPunct="1">
                <a:spcBef>
                  <a:spcPct val="50000"/>
                </a:spcBef>
                <a:buFontTx/>
                <a:buChar char="•"/>
              </a:pPr>
              <a:r>
                <a:rPr lang="en-AU" sz="800">
                  <a:latin typeface="Tahoma" pitchFamily="34" charset="0"/>
                  <a:ea typeface="ＭＳ Ｐゴシック" pitchFamily="34" charset="-128"/>
                </a:rPr>
                <a:t>ADOLESCENT MENTAL HEALTH</a:t>
              </a:r>
            </a:p>
            <a:p>
              <a:pPr algn="ctr" eaLnBrk="1" hangingPunct="1">
                <a:spcBef>
                  <a:spcPct val="50000"/>
                </a:spcBef>
                <a:buFontTx/>
                <a:buChar char="•"/>
              </a:pPr>
              <a:r>
                <a:rPr lang="en-AU" sz="800">
                  <a:latin typeface="Tahoma" pitchFamily="34" charset="0"/>
                  <a:ea typeface="ＭＳ Ｐゴシック" pitchFamily="34" charset="-128"/>
                </a:rPr>
                <a:t>KOORI KIDS MENTAL HEALTH</a:t>
              </a:r>
            </a:p>
            <a:p>
              <a:pPr algn="ctr" eaLnBrk="1" hangingPunct="1">
                <a:spcBef>
                  <a:spcPct val="50000"/>
                </a:spcBef>
                <a:buFontTx/>
                <a:buChar char="•"/>
              </a:pPr>
              <a:r>
                <a:rPr lang="en-AU" sz="800">
                  <a:latin typeface="Tahoma" pitchFamily="34" charset="0"/>
                  <a:ea typeface="ＭＳ Ｐゴシック" pitchFamily="34" charset="-128"/>
                </a:rPr>
                <a:t>DRUG &amp; ALCOHOL WORKER</a:t>
              </a:r>
            </a:p>
            <a:p>
              <a:pPr algn="ctr" eaLnBrk="1" hangingPunct="1">
                <a:spcBef>
                  <a:spcPct val="50000"/>
                </a:spcBef>
                <a:buFontTx/>
                <a:buChar char="•"/>
              </a:pPr>
              <a:r>
                <a:rPr lang="en-AU" sz="800">
                  <a:latin typeface="Tahoma" pitchFamily="34" charset="0"/>
                  <a:ea typeface="ＭＳ Ｐゴシック" pitchFamily="34" charset="-128"/>
                </a:rPr>
                <a:t>CARER SUPPORT</a:t>
              </a:r>
            </a:p>
            <a:p>
              <a:pPr algn="ctr" eaLnBrk="1" hangingPunct="1">
                <a:spcBef>
                  <a:spcPct val="50000"/>
                </a:spcBef>
                <a:buFontTx/>
                <a:buChar char="•"/>
              </a:pPr>
              <a:r>
                <a:rPr lang="en-AU" sz="800">
                  <a:latin typeface="Tahoma" pitchFamily="34" charset="0"/>
                  <a:ea typeface="ＭＳ Ｐゴシック" pitchFamily="34" charset="-128"/>
                </a:rPr>
                <a:t>SMITH STREET OUTREACH</a:t>
              </a:r>
            </a:p>
            <a:p>
              <a:pPr algn="ctr" eaLnBrk="1" hangingPunct="1">
                <a:spcBef>
                  <a:spcPct val="50000"/>
                </a:spcBef>
                <a:buFontTx/>
                <a:buChar char="•"/>
              </a:pPr>
              <a:r>
                <a:rPr lang="en-AU" sz="800">
                  <a:latin typeface="Tahoma" pitchFamily="34" charset="0"/>
                  <a:ea typeface="ＭＳ Ｐゴシック" pitchFamily="34" charset="-128"/>
                </a:rPr>
                <a:t>FINANCIAL WELLBEING PROGRAM</a:t>
              </a:r>
            </a:p>
            <a:p>
              <a:pPr algn="ctr" eaLnBrk="1" hangingPunct="1">
                <a:spcBef>
                  <a:spcPct val="50000"/>
                </a:spcBef>
              </a:pPr>
              <a:endParaRPr lang="en-AU" sz="1000">
                <a:latin typeface="Tahoma" pitchFamily="34" charset="0"/>
                <a:ea typeface="ＭＳ Ｐゴシック" pitchFamily="34" charset="-128"/>
              </a:endParaRPr>
            </a:p>
            <a:p>
              <a:pPr algn="ctr" eaLnBrk="1" hangingPunct="1">
                <a:spcBef>
                  <a:spcPct val="50000"/>
                </a:spcBef>
                <a:buFontTx/>
                <a:buChar char="•"/>
              </a:pPr>
              <a:endParaRPr lang="en-AU" sz="1000">
                <a:latin typeface="Times New Roman" pitchFamily="18" charset="0"/>
                <a:ea typeface="ＭＳ Ｐゴシック" pitchFamily="34" charset="-128"/>
              </a:endParaRPr>
            </a:p>
          </p:txBody>
        </p:sp>
        <p:sp>
          <p:nvSpPr>
            <p:cNvPr id="13355" name="Line 52"/>
            <p:cNvSpPr>
              <a:spLocks noChangeShapeType="1"/>
            </p:cNvSpPr>
            <p:nvPr/>
          </p:nvSpPr>
          <p:spPr bwMode="auto">
            <a:xfrm flipH="1">
              <a:off x="4787900" y="3813534"/>
              <a:ext cx="215900" cy="187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grpSp>
          <p:nvGrpSpPr>
            <p:cNvPr id="13356" name="Group 53"/>
            <p:cNvGrpSpPr>
              <a:grpSpLocks/>
            </p:cNvGrpSpPr>
            <p:nvPr/>
          </p:nvGrpSpPr>
          <p:grpSpPr bwMode="auto">
            <a:xfrm>
              <a:off x="4429192" y="4029433"/>
              <a:ext cx="1129871" cy="1012729"/>
              <a:chOff x="3530" y="2790"/>
              <a:chExt cx="1076" cy="380"/>
            </a:xfrm>
          </p:grpSpPr>
          <p:sp>
            <p:nvSpPr>
              <p:cNvPr id="13363" name="Oval 54"/>
              <p:cNvSpPr>
                <a:spLocks noChangeArrowheads="1"/>
              </p:cNvSpPr>
              <p:nvPr/>
            </p:nvSpPr>
            <p:spPr bwMode="auto">
              <a:xfrm>
                <a:off x="3593" y="2790"/>
                <a:ext cx="1013" cy="380"/>
              </a:xfrm>
              <a:prstGeom prst="ellipse">
                <a:avLst/>
              </a:prstGeom>
              <a:solidFill>
                <a:srgbClr val="FFFF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64" name="Text Box 55"/>
              <p:cNvSpPr txBox="1">
                <a:spLocks noChangeArrowheads="1"/>
              </p:cNvSpPr>
              <p:nvPr/>
            </p:nvSpPr>
            <p:spPr bwMode="auto">
              <a:xfrm>
                <a:off x="3530" y="2832"/>
                <a:ext cx="1076"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1200" b="1">
                    <a:latin typeface="Tahoma" pitchFamily="34" charset="0"/>
                    <a:ea typeface="ＭＳ Ｐゴシック" pitchFamily="34" charset="-128"/>
                  </a:rPr>
                  <a:t>Oral Health</a:t>
                </a:r>
              </a:p>
              <a:p>
                <a:pPr algn="ctr" eaLnBrk="1" hangingPunct="1">
                  <a:spcBef>
                    <a:spcPct val="50000"/>
                  </a:spcBef>
                </a:pPr>
                <a:r>
                  <a:rPr lang="en-US" sz="900" i="1" u="sng">
                    <a:latin typeface="Tahoma" pitchFamily="34" charset="0"/>
                    <a:ea typeface="ＭＳ Ｐゴシック" pitchFamily="34" charset="-128"/>
                  </a:rPr>
                  <a:t>Manager</a:t>
                </a:r>
              </a:p>
              <a:p>
                <a:pPr algn="ctr" eaLnBrk="1" hangingPunct="1">
                  <a:spcBef>
                    <a:spcPct val="50000"/>
                  </a:spcBef>
                </a:pPr>
                <a:r>
                  <a:rPr lang="en-US" sz="900">
                    <a:latin typeface="Tahoma" pitchFamily="34" charset="0"/>
                    <a:ea typeface="ＭＳ Ｐゴシック" pitchFamily="34" charset="-128"/>
                  </a:rPr>
                  <a:t>Christine Ingram</a:t>
                </a:r>
              </a:p>
              <a:p>
                <a:pPr algn="ctr" eaLnBrk="1" hangingPunct="1">
                  <a:spcBef>
                    <a:spcPct val="50000"/>
                  </a:spcBef>
                </a:pPr>
                <a:endParaRPr lang="en-AU" sz="900" b="1">
                  <a:latin typeface="Tahoma" pitchFamily="34" charset="0"/>
                  <a:ea typeface="ＭＳ Ｐゴシック" pitchFamily="34" charset="-128"/>
                </a:endParaRPr>
              </a:p>
            </p:txBody>
          </p:sp>
        </p:grpSp>
        <p:sp>
          <p:nvSpPr>
            <p:cNvPr id="13357" name="Text Box 56"/>
            <p:cNvSpPr txBox="1">
              <a:spLocks noChangeArrowheads="1"/>
            </p:cNvSpPr>
            <p:nvPr/>
          </p:nvSpPr>
          <p:spPr bwMode="auto">
            <a:xfrm>
              <a:off x="4140200" y="5491522"/>
              <a:ext cx="12954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FontTx/>
                <a:buChar char="•"/>
              </a:pPr>
              <a:endParaRPr lang="en-AU" sz="1000">
                <a:latin typeface="Times New Roman" pitchFamily="18" charset="0"/>
                <a:ea typeface="ＭＳ Ｐゴシック" pitchFamily="34" charset="-128"/>
              </a:endParaRPr>
            </a:p>
            <a:p>
              <a:pPr algn="ctr" eaLnBrk="1" hangingPunct="1">
                <a:spcBef>
                  <a:spcPct val="50000"/>
                </a:spcBef>
                <a:buFontTx/>
                <a:buChar char="•"/>
              </a:pPr>
              <a:r>
                <a:rPr lang="en-AU" sz="800">
                  <a:latin typeface="Tahoma" pitchFamily="34" charset="0"/>
                  <a:ea typeface="ＭＳ Ｐゴシック" pitchFamily="34" charset="-128"/>
                </a:rPr>
                <a:t>DENTIST</a:t>
              </a:r>
            </a:p>
            <a:p>
              <a:pPr algn="ctr" eaLnBrk="1" hangingPunct="1">
                <a:spcBef>
                  <a:spcPct val="50000"/>
                </a:spcBef>
                <a:buFontTx/>
                <a:buChar char="•"/>
              </a:pPr>
              <a:r>
                <a:rPr lang="en-AU" sz="800">
                  <a:latin typeface="Tahoma" pitchFamily="34" charset="0"/>
                  <a:ea typeface="ＭＳ Ｐゴシック" pitchFamily="34" charset="-128"/>
                </a:rPr>
                <a:t>DENTAL NURSES</a:t>
              </a:r>
            </a:p>
            <a:p>
              <a:pPr algn="ctr" eaLnBrk="1" hangingPunct="1">
                <a:spcBef>
                  <a:spcPct val="50000"/>
                </a:spcBef>
                <a:buFontTx/>
                <a:buChar char="•"/>
              </a:pPr>
              <a:r>
                <a:rPr lang="en-AU" sz="800">
                  <a:latin typeface="Tahoma" pitchFamily="34" charset="0"/>
                  <a:ea typeface="ＭＳ Ｐゴシック" pitchFamily="34" charset="-128"/>
                </a:rPr>
                <a:t>DENTAL THERAPIST</a:t>
              </a:r>
            </a:p>
            <a:p>
              <a:pPr algn="ctr" eaLnBrk="1" hangingPunct="1">
                <a:spcBef>
                  <a:spcPct val="50000"/>
                </a:spcBef>
                <a:buFontTx/>
                <a:buChar char="•"/>
              </a:pPr>
              <a:r>
                <a:rPr lang="en-AU" sz="800">
                  <a:latin typeface="Tahoma" pitchFamily="34" charset="0"/>
                  <a:ea typeface="ＭＳ Ｐゴシック" pitchFamily="34" charset="-128"/>
                </a:rPr>
                <a:t>DENTAL HEALTH WORKER</a:t>
              </a:r>
            </a:p>
          </p:txBody>
        </p:sp>
        <p:sp>
          <p:nvSpPr>
            <p:cNvPr id="13358" name="Line 57"/>
            <p:cNvSpPr>
              <a:spLocks noChangeShapeType="1"/>
            </p:cNvSpPr>
            <p:nvPr/>
          </p:nvSpPr>
          <p:spPr bwMode="auto">
            <a:xfrm flipH="1">
              <a:off x="3563938" y="3813534"/>
              <a:ext cx="433387"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grpSp>
          <p:nvGrpSpPr>
            <p:cNvPr id="13359" name="Group 58"/>
            <p:cNvGrpSpPr>
              <a:grpSpLocks/>
            </p:cNvGrpSpPr>
            <p:nvPr/>
          </p:nvGrpSpPr>
          <p:grpSpPr bwMode="auto">
            <a:xfrm>
              <a:off x="3203575" y="3957997"/>
              <a:ext cx="1225550" cy="722312"/>
              <a:chOff x="3666" y="2790"/>
              <a:chExt cx="960" cy="433"/>
            </a:xfrm>
          </p:grpSpPr>
          <p:sp>
            <p:nvSpPr>
              <p:cNvPr id="13361" name="Oval 59"/>
              <p:cNvSpPr>
                <a:spLocks noChangeArrowheads="1"/>
              </p:cNvSpPr>
              <p:nvPr/>
            </p:nvSpPr>
            <p:spPr bwMode="auto">
              <a:xfrm>
                <a:off x="3666" y="2790"/>
                <a:ext cx="960" cy="432"/>
              </a:xfrm>
              <a:prstGeom prst="ellipse">
                <a:avLst/>
              </a:prstGeom>
              <a:solidFill>
                <a:srgbClr val="FFFF00"/>
              </a:solidFill>
              <a:ln w="9525">
                <a:solidFill>
                  <a:schemeClr val="tx1"/>
                </a:solidFill>
                <a:round/>
                <a:headEnd/>
                <a:tailEnd/>
              </a:ln>
            </p:spPr>
            <p:txBody>
              <a:bodyPr wrap="none" anchor="ctr"/>
              <a:lstStyle/>
              <a:p>
                <a:pPr defTabSz="457200"/>
                <a:endParaRPr lang="en-US">
                  <a:ea typeface="ＭＳ Ｐゴシック" pitchFamily="34" charset="-128"/>
                </a:endParaRPr>
              </a:p>
            </p:txBody>
          </p:sp>
          <p:sp>
            <p:nvSpPr>
              <p:cNvPr id="13362" name="Text Box 60"/>
              <p:cNvSpPr txBox="1">
                <a:spLocks noChangeArrowheads="1"/>
              </p:cNvSpPr>
              <p:nvPr/>
            </p:nvSpPr>
            <p:spPr bwMode="auto">
              <a:xfrm>
                <a:off x="3743" y="2831"/>
                <a:ext cx="863"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AU" sz="1000" b="1">
                    <a:latin typeface="Tahoma" pitchFamily="34" charset="0"/>
                    <a:ea typeface="ＭＳ Ｐゴシック" pitchFamily="34" charset="-128"/>
                  </a:rPr>
                  <a:t>Management</a:t>
                </a:r>
                <a:endParaRPr lang="en-US" sz="1000" b="1" i="1" u="sng">
                  <a:latin typeface="Tahoma" pitchFamily="34" charset="0"/>
                  <a:ea typeface="ＭＳ Ｐゴシック" pitchFamily="34" charset="-128"/>
                </a:endParaRPr>
              </a:p>
              <a:p>
                <a:pPr algn="ctr" eaLnBrk="1" hangingPunct="1">
                  <a:spcBef>
                    <a:spcPct val="50000"/>
                  </a:spcBef>
                </a:pPr>
                <a:r>
                  <a:rPr lang="en-US" sz="900" i="1" u="sng">
                    <a:latin typeface="Tahoma" pitchFamily="34" charset="0"/>
                    <a:ea typeface="ＭＳ Ｐゴシック" pitchFamily="34" charset="-128"/>
                  </a:rPr>
                  <a:t>CEO</a:t>
                </a:r>
              </a:p>
              <a:p>
                <a:pPr algn="ctr" eaLnBrk="1" hangingPunct="1">
                  <a:spcBef>
                    <a:spcPct val="50000"/>
                  </a:spcBef>
                </a:pPr>
                <a:r>
                  <a:rPr lang="en-US" sz="900">
                    <a:latin typeface="Tahoma" pitchFamily="34" charset="0"/>
                    <a:ea typeface="ＭＳ Ｐゴシック" pitchFamily="34" charset="-128"/>
                  </a:rPr>
                  <a:t>Glenda Thorpe</a:t>
                </a:r>
              </a:p>
            </p:txBody>
          </p:sp>
        </p:grpSp>
        <p:sp>
          <p:nvSpPr>
            <p:cNvPr id="13360" name="Text Box 61"/>
            <p:cNvSpPr txBox="1">
              <a:spLocks noChangeArrowheads="1"/>
            </p:cNvSpPr>
            <p:nvPr/>
          </p:nvSpPr>
          <p:spPr bwMode="auto">
            <a:xfrm>
              <a:off x="3093945" y="5091472"/>
              <a:ext cx="1119280" cy="161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FontTx/>
                <a:buChar char="•"/>
              </a:pPr>
              <a:r>
                <a:rPr lang="en-AU" sz="800">
                  <a:latin typeface="Tahoma" pitchFamily="34" charset="0"/>
                  <a:ea typeface="ＭＳ Ｐゴシック" pitchFamily="34" charset="-128"/>
                </a:rPr>
                <a:t>ADMIN/RECEPTION</a:t>
              </a:r>
            </a:p>
            <a:p>
              <a:pPr algn="ctr" eaLnBrk="1" hangingPunct="1">
                <a:spcBef>
                  <a:spcPct val="50000"/>
                </a:spcBef>
                <a:buFontTx/>
                <a:buChar char="•"/>
              </a:pPr>
              <a:r>
                <a:rPr lang="en-AU" sz="800">
                  <a:latin typeface="Tahoma" pitchFamily="34" charset="0"/>
                  <a:ea typeface="ＭＳ Ｐゴシック" pitchFamily="34" charset="-128"/>
                </a:rPr>
                <a:t>HR</a:t>
              </a:r>
            </a:p>
            <a:p>
              <a:pPr algn="ctr" eaLnBrk="1" hangingPunct="1">
                <a:spcBef>
                  <a:spcPct val="50000"/>
                </a:spcBef>
                <a:buFontTx/>
                <a:buChar char="•"/>
              </a:pPr>
              <a:r>
                <a:rPr lang="en-AU" sz="800">
                  <a:latin typeface="Tahoma" pitchFamily="34" charset="0"/>
                  <a:ea typeface="ＭＳ Ｐゴシック" pitchFamily="34" charset="-128"/>
                </a:rPr>
                <a:t>FINANCE</a:t>
              </a:r>
            </a:p>
            <a:p>
              <a:pPr algn="ctr" eaLnBrk="1" hangingPunct="1">
                <a:spcBef>
                  <a:spcPct val="50000"/>
                </a:spcBef>
                <a:buFontTx/>
                <a:buChar char="•"/>
              </a:pPr>
              <a:r>
                <a:rPr lang="en-AU" sz="800">
                  <a:latin typeface="Tahoma" pitchFamily="34" charset="0"/>
                  <a:ea typeface="ＭＳ Ｐゴシック" pitchFamily="34" charset="-128"/>
                </a:rPr>
                <a:t>CORPARTE SERVICES</a:t>
              </a:r>
            </a:p>
            <a:p>
              <a:pPr algn="ctr" eaLnBrk="1" hangingPunct="1">
                <a:spcBef>
                  <a:spcPct val="50000"/>
                </a:spcBef>
                <a:buFontTx/>
                <a:buChar char="•"/>
              </a:pPr>
              <a:r>
                <a:rPr lang="en-AU" sz="800">
                  <a:latin typeface="Tahoma" pitchFamily="34" charset="0"/>
                  <a:ea typeface="ＭＳ Ｐゴシック" pitchFamily="34" charset="-128"/>
                </a:rPr>
                <a:t>AHPACC</a:t>
              </a:r>
            </a:p>
            <a:p>
              <a:pPr algn="ctr" eaLnBrk="1" hangingPunct="1">
                <a:spcBef>
                  <a:spcPct val="50000"/>
                </a:spcBef>
                <a:buFontTx/>
                <a:buChar char="•"/>
              </a:pPr>
              <a:r>
                <a:rPr lang="en-AU" sz="800">
                  <a:latin typeface="Tahoma" pitchFamily="34" charset="0"/>
                  <a:ea typeface="ＭＳ Ｐゴシック" pitchFamily="34" charset="-128"/>
                </a:rPr>
                <a:t>IT&amp;T</a:t>
              </a:r>
            </a:p>
            <a:p>
              <a:pPr algn="ctr" eaLnBrk="1" hangingPunct="1">
                <a:spcBef>
                  <a:spcPct val="50000"/>
                </a:spcBef>
                <a:buFontTx/>
                <a:buChar char="•"/>
              </a:pPr>
              <a:r>
                <a:rPr lang="en-AU" sz="800">
                  <a:latin typeface="Tahoma" pitchFamily="34" charset="0"/>
                  <a:ea typeface="ＭＳ Ｐゴシック" pitchFamily="34" charset="-128"/>
                </a:rPr>
                <a:t>POLICY</a:t>
              </a:r>
            </a:p>
            <a:p>
              <a:pPr algn="ctr" eaLnBrk="1" hangingPunct="1">
                <a:spcBef>
                  <a:spcPct val="50000"/>
                </a:spcBef>
                <a:buFontTx/>
                <a:buChar char="•"/>
              </a:pPr>
              <a:endParaRPr lang="en-AU" sz="800">
                <a:latin typeface="Tahoma" pitchFamily="34" charset="0"/>
                <a:ea typeface="ＭＳ Ｐゴシック" pitchFamily="34" charset="-128"/>
              </a:endParaRPr>
            </a:p>
          </p:txBody>
        </p:sp>
      </p:grpSp>
      <p:sp>
        <p:nvSpPr>
          <p:cNvPr id="13315" name="TextBox 62"/>
          <p:cNvSpPr txBox="1">
            <a:spLocks noChangeArrowheads="1"/>
          </p:cNvSpPr>
          <p:nvPr/>
        </p:nvSpPr>
        <p:spPr bwMode="auto">
          <a:xfrm>
            <a:off x="-180975" y="115888"/>
            <a:ext cx="819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b="1">
                <a:ea typeface="ＭＳ Ｐゴシック" pitchFamily="34" charset="-128"/>
              </a:rPr>
              <a:t>Victorian Aboriginal Health Service:  ‘One stop shop’ ACCREDITED GENERAL PRACTICE</a:t>
            </a:r>
          </a:p>
        </p:txBody>
      </p:sp>
      <p:sp>
        <p:nvSpPr>
          <p:cNvPr id="13316" name="Line 52"/>
          <p:cNvSpPr>
            <a:spLocks noChangeShapeType="1"/>
          </p:cNvSpPr>
          <p:nvPr/>
        </p:nvSpPr>
        <p:spPr bwMode="auto">
          <a:xfrm flipH="1" flipV="1">
            <a:off x="1852613" y="1509713"/>
            <a:ext cx="1719262"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3317" name="Oval 10"/>
          <p:cNvSpPr>
            <a:spLocks noChangeArrowheads="1"/>
          </p:cNvSpPr>
          <p:nvPr/>
        </p:nvSpPr>
        <p:spPr bwMode="auto">
          <a:xfrm>
            <a:off x="658813" y="1116013"/>
            <a:ext cx="1150937" cy="731837"/>
          </a:xfrm>
          <a:prstGeom prst="ellipse">
            <a:avLst/>
          </a:prstGeom>
          <a:solidFill>
            <a:srgbClr val="FFFF00"/>
          </a:solidFill>
          <a:ln w="9525">
            <a:solidFill>
              <a:schemeClr val="tx1"/>
            </a:solidFill>
            <a:round/>
            <a:headEnd/>
            <a:tailEnd/>
          </a:ln>
        </p:spPr>
        <p:txBody>
          <a:bodyPr wrap="none" anchor="ctr"/>
          <a:lstStyle/>
          <a:p>
            <a:pPr algn="ctr">
              <a:spcBef>
                <a:spcPct val="50000"/>
              </a:spcBef>
            </a:pPr>
            <a:r>
              <a:rPr lang="en-US" sz="900" b="1" u="sng">
                <a:latin typeface="Tahoma" pitchFamily="34" charset="0"/>
                <a:ea typeface="ＭＳ Ｐゴシック" pitchFamily="34" charset="-128"/>
              </a:rPr>
              <a:t>Mens Health Unit</a:t>
            </a:r>
          </a:p>
          <a:p>
            <a:pPr algn="ctr">
              <a:spcBef>
                <a:spcPct val="50000"/>
              </a:spcBef>
            </a:pPr>
            <a:r>
              <a:rPr lang="en-US" sz="900" i="1" u="sng">
                <a:latin typeface="Tahoma" pitchFamily="34" charset="0"/>
                <a:ea typeface="ＭＳ Ｐゴシック" pitchFamily="34" charset="-128"/>
              </a:rPr>
              <a:t> Manager</a:t>
            </a:r>
          </a:p>
          <a:p>
            <a:pPr algn="ctr">
              <a:spcBef>
                <a:spcPct val="50000"/>
              </a:spcBef>
            </a:pPr>
            <a:r>
              <a:rPr lang="en-US" sz="900">
                <a:latin typeface="Tahoma" pitchFamily="34" charset="0"/>
                <a:ea typeface="ＭＳ Ｐゴシック" pitchFamily="34" charset="-128"/>
              </a:rPr>
              <a:t>Alan Brown</a:t>
            </a:r>
          </a:p>
        </p:txBody>
      </p:sp>
      <p:sp>
        <p:nvSpPr>
          <p:cNvPr id="13318" name="Line 52"/>
          <p:cNvSpPr>
            <a:spLocks noChangeShapeType="1"/>
          </p:cNvSpPr>
          <p:nvPr/>
        </p:nvSpPr>
        <p:spPr bwMode="auto">
          <a:xfrm flipV="1">
            <a:off x="4540250" y="1270000"/>
            <a:ext cx="298450" cy="1006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3319" name="Oval 13"/>
          <p:cNvSpPr>
            <a:spLocks noChangeArrowheads="1"/>
          </p:cNvSpPr>
          <p:nvPr/>
        </p:nvSpPr>
        <p:spPr bwMode="auto">
          <a:xfrm>
            <a:off x="4041775" y="763588"/>
            <a:ext cx="2297113" cy="506412"/>
          </a:xfrm>
          <a:prstGeom prst="ellipse">
            <a:avLst/>
          </a:prstGeom>
          <a:solidFill>
            <a:srgbClr val="FFFF00"/>
          </a:solidFill>
          <a:ln w="9525">
            <a:solidFill>
              <a:schemeClr val="tx1"/>
            </a:solidFill>
            <a:round/>
            <a:headEnd/>
            <a:tailEnd/>
          </a:ln>
        </p:spPr>
        <p:txBody>
          <a:bodyPr wrap="none" anchor="ctr"/>
          <a:lstStyle/>
          <a:p>
            <a:pPr algn="ctr">
              <a:spcBef>
                <a:spcPct val="50000"/>
              </a:spcBef>
            </a:pPr>
            <a:r>
              <a:rPr lang="en-AU" sz="1400" b="1">
                <a:latin typeface="Tahoma" pitchFamily="34" charset="0"/>
                <a:ea typeface="ＭＳ Ｐゴシック" pitchFamily="34" charset="-128"/>
              </a:rPr>
              <a:t>Healthy Lifestyle Team</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4925" y="476250"/>
            <a:ext cx="7416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4400"/>
              <a:t>VAHS Healthcare Profile</a:t>
            </a:r>
          </a:p>
        </p:txBody>
      </p:sp>
      <p:sp>
        <p:nvSpPr>
          <p:cNvPr id="14339" name="Rectangle 22"/>
          <p:cNvSpPr>
            <a:spLocks noChangeArrowheads="1"/>
          </p:cNvSpPr>
          <p:nvPr/>
        </p:nvSpPr>
        <p:spPr bwMode="auto">
          <a:xfrm>
            <a:off x="381000" y="1700213"/>
            <a:ext cx="84582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buClr>
                <a:schemeClr val="folHlink"/>
              </a:buClr>
              <a:buSzPct val="75000"/>
              <a:buFont typeface="Monotype Sorts" pitchFamily="2" charset="2"/>
              <a:buChar char="n"/>
            </a:pPr>
            <a:r>
              <a:rPr kumimoji="1" lang="en-AU" sz="2400">
                <a:latin typeface="Tahoma" pitchFamily="34" charset="0"/>
              </a:rPr>
              <a:t>65,000 Client contacts per year</a:t>
            </a:r>
          </a:p>
          <a:p>
            <a:pPr marL="342900" indent="-342900" eaLnBrk="0" hangingPunct="0">
              <a:lnSpc>
                <a:spcPct val="90000"/>
              </a:lnSpc>
              <a:spcBef>
                <a:spcPct val="20000"/>
              </a:spcBef>
              <a:buClr>
                <a:schemeClr val="folHlink"/>
              </a:buClr>
              <a:buSzPct val="75000"/>
              <a:buFont typeface="Monotype Sorts" pitchFamily="2" charset="2"/>
              <a:buChar char="n"/>
            </a:pPr>
            <a:r>
              <a:rPr kumimoji="1" lang="en-AU" sz="2400">
                <a:latin typeface="Tahoma" pitchFamily="34" charset="0"/>
              </a:rPr>
              <a:t>10,000 Active clinical files</a:t>
            </a:r>
          </a:p>
          <a:p>
            <a:pPr marL="342900" indent="-342900" eaLnBrk="0" hangingPunct="0">
              <a:lnSpc>
                <a:spcPct val="90000"/>
              </a:lnSpc>
              <a:spcBef>
                <a:spcPct val="20000"/>
              </a:spcBef>
              <a:buClr>
                <a:schemeClr val="folHlink"/>
              </a:buClr>
              <a:buSzPct val="75000"/>
              <a:buFont typeface="Monotype Sorts" pitchFamily="2" charset="2"/>
              <a:buChar char="n"/>
            </a:pPr>
            <a:endParaRPr kumimoji="1" lang="en-AU" sz="2400">
              <a:latin typeface="Tahoma" pitchFamily="34" charset="0"/>
            </a:endParaRPr>
          </a:p>
          <a:p>
            <a:pPr marL="342900" indent="-342900" eaLnBrk="0" hangingPunct="0">
              <a:lnSpc>
                <a:spcPct val="90000"/>
              </a:lnSpc>
              <a:spcBef>
                <a:spcPct val="20000"/>
              </a:spcBef>
              <a:buClr>
                <a:schemeClr val="folHlink"/>
              </a:buClr>
              <a:buSzPct val="75000"/>
              <a:buFont typeface="Monotype Sorts" pitchFamily="2" charset="2"/>
              <a:buChar char="n"/>
            </a:pPr>
            <a:r>
              <a:rPr kumimoji="1" lang="en-AU" sz="2400">
                <a:latin typeface="Tahoma" pitchFamily="34" charset="0"/>
              </a:rPr>
              <a:t>30,000 Dental files, representing 75% of the Victorian Aboriginal Community.</a:t>
            </a:r>
          </a:p>
          <a:p>
            <a:pPr marL="342900" indent="-342900" eaLnBrk="0" hangingPunct="0">
              <a:lnSpc>
                <a:spcPct val="90000"/>
              </a:lnSpc>
              <a:spcBef>
                <a:spcPct val="20000"/>
              </a:spcBef>
              <a:buClr>
                <a:schemeClr val="folHlink"/>
              </a:buClr>
              <a:buSzPct val="75000"/>
              <a:buFont typeface="Monotype Sorts" pitchFamily="2" charset="2"/>
              <a:buChar char="n"/>
            </a:pPr>
            <a:endParaRPr kumimoji="1" lang="en-AU" sz="2400">
              <a:latin typeface="Tahoma" pitchFamily="34" charset="0"/>
            </a:endParaRPr>
          </a:p>
          <a:p>
            <a:pPr marL="342900" indent="-342900" eaLnBrk="0" hangingPunct="0">
              <a:lnSpc>
                <a:spcPct val="90000"/>
              </a:lnSpc>
              <a:spcBef>
                <a:spcPct val="20000"/>
              </a:spcBef>
              <a:buClr>
                <a:schemeClr val="folHlink"/>
              </a:buClr>
              <a:buSzPct val="75000"/>
              <a:buFont typeface="Monotype Sorts" pitchFamily="2" charset="2"/>
              <a:buChar char="n"/>
            </a:pPr>
            <a:r>
              <a:rPr kumimoji="1" lang="en-AU" sz="2400">
                <a:latin typeface="Tahoma" pitchFamily="34" charset="0"/>
              </a:rPr>
              <a:t>Aboriginal Health Workers and staff are an intimate part of every aspect of VAHS work.</a:t>
            </a:r>
          </a:p>
          <a:p>
            <a:pPr marL="342900" indent="-342900" eaLnBrk="0" hangingPunct="0">
              <a:lnSpc>
                <a:spcPct val="90000"/>
              </a:lnSpc>
              <a:spcBef>
                <a:spcPct val="20000"/>
              </a:spcBef>
              <a:buClr>
                <a:schemeClr val="folHlink"/>
              </a:buClr>
              <a:buSzPct val="75000"/>
              <a:buFont typeface="Monotype Sorts" pitchFamily="2" charset="2"/>
              <a:buChar char="n"/>
            </a:pPr>
            <a:endParaRPr kumimoji="1" lang="en-US" sz="2400">
              <a:latin typeface="Tahoma" pitchFamily="34" charset="0"/>
            </a:endParaRPr>
          </a:p>
          <a:p>
            <a:pPr marL="342900" indent="-342900" eaLnBrk="0" hangingPunct="0">
              <a:lnSpc>
                <a:spcPct val="90000"/>
              </a:lnSpc>
              <a:spcBef>
                <a:spcPct val="20000"/>
              </a:spcBef>
              <a:buClr>
                <a:schemeClr val="folHlink"/>
              </a:buClr>
              <a:buSzPct val="75000"/>
              <a:buFont typeface="Monotype Sorts" pitchFamily="2" charset="2"/>
              <a:buChar char="n"/>
            </a:pPr>
            <a:r>
              <a:rPr kumimoji="1" lang="en-AU" sz="2400">
                <a:latin typeface="Tahoma" pitchFamily="34" charset="0"/>
              </a:rPr>
              <a:t>VAHS offers a range of specialist services with expertise in Chronic Disease</a:t>
            </a:r>
          </a:p>
          <a:p>
            <a:pPr marL="342900" indent="-342900" eaLnBrk="0" hangingPunct="0">
              <a:lnSpc>
                <a:spcPct val="90000"/>
              </a:lnSpc>
              <a:spcBef>
                <a:spcPct val="20000"/>
              </a:spcBef>
              <a:buClr>
                <a:schemeClr val="folHlink"/>
              </a:buClr>
              <a:buSzPct val="75000"/>
              <a:buFont typeface="Monotype Sorts" pitchFamily="2" charset="2"/>
              <a:buNone/>
            </a:pPr>
            <a:endParaRPr kumimoji="1" lang="en-AU" sz="2400">
              <a:latin typeface="Tahoma"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vahs.org.au\user\Home\janaya.charles\My Documents\My Pictures\wait r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321050"/>
            <a:ext cx="6049962"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descr="\\vahs.org.au\user\Home\janaya.charles\My Documents\My Pictures\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0638"/>
            <a:ext cx="345757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0" y="41275"/>
            <a:ext cx="3668713" cy="2801938"/>
          </a:xfrm>
          <a:prstGeom prst="rect">
            <a:avLst/>
          </a:prstGeom>
          <a:gradFill rotWithShape="1">
            <a:gsLst>
              <a:gs pos="0">
                <a:srgbClr val="05FF05">
                  <a:alpha val="49001"/>
                </a:srgbClr>
              </a:gs>
              <a:gs pos="100000">
                <a:srgbClr val="5F5F5F"/>
              </a:gs>
            </a:gsLst>
            <a:lin ang="18900000" scaled="1"/>
          </a:gradFill>
          <a:ln w="38100" algn="ctr">
            <a:solidFill>
              <a:srgbClr val="05FF0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WordArt 3"/>
          <p:cNvSpPr>
            <a:spLocks noChangeArrowheads="1" noChangeShapeType="1" noTextEdit="1"/>
          </p:cNvSpPr>
          <p:nvPr/>
        </p:nvSpPr>
        <p:spPr bwMode="auto">
          <a:xfrm>
            <a:off x="447675" y="2809875"/>
            <a:ext cx="8675688" cy="863600"/>
          </a:xfrm>
          <a:prstGeom prst="rect">
            <a:avLst/>
          </a:prstGeom>
        </p:spPr>
        <p:txBody>
          <a:bodyPr wrap="none" fromWordArt="1">
            <a:prstTxWarp prst="textPlain">
              <a:avLst>
                <a:gd name="adj" fmla="val 48685"/>
              </a:avLst>
            </a:prstTxWarp>
          </a:bodyPr>
          <a:lstStyle/>
          <a:p>
            <a:r>
              <a:rPr lang="en-AU" sz="3600" kern="10">
                <a:ln w="22225">
                  <a:solidFill>
                    <a:srgbClr val="05FF05"/>
                  </a:solidFill>
                  <a:round/>
                  <a:headEnd/>
                  <a:tailEnd/>
                </a:ln>
                <a:gradFill rotWithShape="1">
                  <a:gsLst>
                    <a:gs pos="0">
                      <a:srgbClr val="4D4D4D">
                        <a:alpha val="0"/>
                      </a:srgbClr>
                    </a:gs>
                    <a:gs pos="100000">
                      <a:srgbClr val="05FF05"/>
                    </a:gs>
                  </a:gsLst>
                  <a:lin ang="18900000" scaled="1"/>
                </a:gradFill>
                <a:effectLst>
                  <a:outerShdw dist="35921" dir="2700000" algn="ctr" rotWithShape="0">
                    <a:srgbClr val="C0C0C0">
                      <a:alpha val="79999"/>
                    </a:srgbClr>
                  </a:outerShdw>
                </a:effectLst>
                <a:latin typeface="Goudy Stout"/>
              </a:rPr>
              <a:t>MEDICAL</a:t>
            </a:r>
          </a:p>
        </p:txBody>
      </p:sp>
      <p:pic>
        <p:nvPicPr>
          <p:cNvPr id="15366" name="Picture 3" descr="vahslogotr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163" y="9525"/>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3" descr="dental_health_promotio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311400"/>
            <a:ext cx="5481638"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2411413" y="908050"/>
            <a:ext cx="24304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t>DENTAL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vahs.org.au\user\Home\janaya.charles\My Documents\My Pictures\DSC00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36480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7" descr="\\vahs.org.au\user\Home\janaya.charles\My Documents\My Pictures\IMG_05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388" y="3590925"/>
            <a:ext cx="4268787"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vahs.org.au\user\Home\janaya.charles\My Documents\My Pictures\DSC002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836613"/>
            <a:ext cx="36496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p:cNvSpPr txBox="1">
            <a:spLocks noChangeArrowheads="1"/>
          </p:cNvSpPr>
          <p:nvPr/>
        </p:nvSpPr>
        <p:spPr bwMode="auto">
          <a:xfrm>
            <a:off x="468313" y="115888"/>
            <a:ext cx="61198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a:solidFill>
                  <a:srgbClr val="0070C0"/>
                </a:solidFill>
                <a:latin typeface="Arial Black" pitchFamily="34" charset="0"/>
              </a:rPr>
              <a:t>Healthy Lifestyle Team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32"/>
            <a:ext cx="6480720" cy="1080120"/>
          </a:xfrm>
          <a:prstGeom prst="rect">
            <a:avLst/>
          </a:prstGeom>
          <a:solidFill>
            <a:srgbClr val="00B0F0"/>
          </a:solidFill>
          <a:ln>
            <a:solidFill>
              <a:schemeClr val="bg1"/>
            </a:solidFill>
          </a:ln>
        </p:spPr>
        <p:txBody>
          <a:bodyPr wrap="none">
            <a:prstTxWarp prst="textWave4">
              <a:avLst>
                <a:gd name="adj1" fmla="val 6250"/>
                <a:gd name="adj2" fmla="val -725"/>
              </a:avLst>
            </a:prstTxWarp>
            <a:spAutoFit/>
          </a:bodyPr>
          <a:lstStyle/>
          <a:p>
            <a:pPr algn="ctr">
              <a:defRPr/>
            </a:pPr>
            <a:r>
              <a:rPr lang="en-US" sz="5400" b="1" dirty="0">
                <a:ln w="17780" cmpd="sng">
                  <a:solidFill>
                    <a:srgbClr val="FFFFFF"/>
                  </a:solidFill>
                  <a:prstDash val="solid"/>
                  <a:miter lim="800000"/>
                </a:ln>
                <a:effectLst>
                  <a:outerShdw blurRad="50800" algn="tl" rotWithShape="0">
                    <a:srgbClr val="000000"/>
                  </a:outerShdw>
                </a:effectLst>
              </a:rPr>
              <a:t>Commu</a:t>
            </a:r>
            <a:r>
              <a:rPr lang="en-US" sz="5400" b="1" dirty="0">
                <a:ln w="17780" cmpd="sng">
                  <a:solidFill>
                    <a:srgbClr val="FFFFFF"/>
                  </a:solidFill>
                  <a:prstDash val="solid"/>
                  <a:miter lim="800000"/>
                </a:ln>
                <a:solidFill>
                  <a:srgbClr val="FFFF00"/>
                </a:solidFill>
                <a:effectLst>
                  <a:outerShdw blurRad="50800" algn="tl" rotWithShape="0">
                    <a:srgbClr val="000000"/>
                  </a:outerShdw>
                </a:effectLst>
              </a:rPr>
              <a:t>nity</a:t>
            </a:r>
            <a:r>
              <a:rPr lang="en-US" sz="5400" b="1" dirty="0">
                <a:ln w="17780" cmpd="sng">
                  <a:solidFill>
                    <a:srgbClr val="FFFFFF"/>
                  </a:solidFill>
                  <a:prstDash val="solid"/>
                  <a:miter lim="800000"/>
                </a:ln>
                <a:solidFill>
                  <a:srgbClr val="FF6600"/>
                </a:solidFill>
                <a:effectLst>
                  <a:outerShdw blurRad="50800" algn="tl" rotWithShape="0">
                    <a:srgbClr val="000000"/>
                  </a:outerShdw>
                </a:effectLst>
              </a:rPr>
              <a:t> </a:t>
            </a:r>
            <a:r>
              <a:rPr lang="en-US" sz="5400" b="1" dirty="0">
                <a:ln w="17780" cmpd="sng">
                  <a:solidFill>
                    <a:srgbClr val="FFFFFF"/>
                  </a:solidFill>
                  <a:prstDash val="solid"/>
                  <a:miter lim="800000"/>
                </a:ln>
                <a:solidFill>
                  <a:srgbClr val="FFFF00"/>
                </a:solidFill>
                <a:effectLst>
                  <a:outerShdw blurRad="50800" algn="tl" rotWithShape="0">
                    <a:srgbClr val="000000"/>
                  </a:outerShdw>
                </a:effectLst>
              </a:rPr>
              <a:t>Pro</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grams</a:t>
            </a:r>
          </a:p>
        </p:txBody>
      </p:sp>
      <p:sp>
        <p:nvSpPr>
          <p:cNvPr id="4" name="Rectangle 3"/>
          <p:cNvSpPr/>
          <p:nvPr/>
        </p:nvSpPr>
        <p:spPr>
          <a:xfrm>
            <a:off x="611188" y="1412875"/>
            <a:ext cx="7848600" cy="5108575"/>
          </a:xfrm>
          <a:prstGeom prst="rect">
            <a:avLst/>
          </a:prstGeom>
        </p:spPr>
        <p:txBody>
          <a:bodyPr>
            <a:spAutoFit/>
          </a:bodyPr>
          <a:lstStyle/>
          <a:p>
            <a:pPr>
              <a:defRPr/>
            </a:pPr>
            <a:r>
              <a:rPr lang="en-US" sz="2400" b="1" dirty="0">
                <a:latin typeface="Cambria" pitchFamily="18" charset="0"/>
              </a:rPr>
              <a:t>Home and Community Care (HACC)</a:t>
            </a:r>
          </a:p>
          <a:p>
            <a:pPr>
              <a:defRPr/>
            </a:pPr>
            <a:r>
              <a:rPr lang="en-US" sz="2400" b="1" dirty="0">
                <a:latin typeface="Cambria" pitchFamily="18" charset="0"/>
              </a:rPr>
              <a:t>State Funded by The Department of Human Services</a:t>
            </a:r>
          </a:p>
          <a:p>
            <a:pPr>
              <a:defRPr/>
            </a:pPr>
            <a:endParaRPr lang="en-US" sz="2000" b="1" dirty="0"/>
          </a:p>
          <a:p>
            <a:pPr>
              <a:defRPr/>
            </a:pPr>
            <a:r>
              <a:rPr lang="en-US" sz="2000" b="1" dirty="0"/>
              <a:t>Our Services</a:t>
            </a:r>
          </a:p>
          <a:p>
            <a:pPr marL="285750" indent="-285750">
              <a:buFont typeface="Arial" charset="0"/>
              <a:buChar char="•"/>
              <a:defRPr/>
            </a:pPr>
            <a:r>
              <a:rPr lang="en-US" sz="2000" dirty="0"/>
              <a:t>Intake and Assessment.</a:t>
            </a:r>
          </a:p>
          <a:p>
            <a:pPr marL="285750" indent="-285750">
              <a:buFont typeface="Arial" charset="0"/>
              <a:buChar char="•"/>
              <a:defRPr/>
            </a:pPr>
            <a:r>
              <a:rPr lang="en-US" sz="2000" dirty="0"/>
              <a:t>Doctor</a:t>
            </a:r>
          </a:p>
          <a:p>
            <a:pPr marL="285750" indent="-285750">
              <a:buFont typeface="Arial" charset="0"/>
              <a:buChar char="•"/>
              <a:defRPr/>
            </a:pPr>
            <a:r>
              <a:rPr lang="en-US" sz="2000" dirty="0"/>
              <a:t>Physiotherapy</a:t>
            </a:r>
          </a:p>
          <a:p>
            <a:pPr marL="285750" indent="-285750">
              <a:buFont typeface="Arial" charset="0"/>
              <a:buChar char="•"/>
              <a:defRPr/>
            </a:pPr>
            <a:r>
              <a:rPr lang="en-US" sz="2000" dirty="0"/>
              <a:t>Occupational Therapy</a:t>
            </a:r>
          </a:p>
          <a:p>
            <a:pPr marL="285750" indent="-285750">
              <a:buFont typeface="Arial" charset="0"/>
              <a:buChar char="•"/>
              <a:defRPr/>
            </a:pPr>
            <a:r>
              <a:rPr lang="en-US" sz="2000" dirty="0"/>
              <a:t>Dietitian</a:t>
            </a:r>
          </a:p>
          <a:p>
            <a:pPr marL="285750" indent="-285750">
              <a:buFont typeface="Arial" charset="0"/>
              <a:buChar char="•"/>
              <a:defRPr/>
            </a:pPr>
            <a:r>
              <a:rPr lang="en-US" sz="2000" dirty="0"/>
              <a:t>Nursing</a:t>
            </a:r>
          </a:p>
          <a:p>
            <a:pPr marL="285750" indent="-285750">
              <a:buFont typeface="Arial" charset="0"/>
              <a:buChar char="•"/>
              <a:defRPr/>
            </a:pPr>
            <a:r>
              <a:rPr lang="en-US" sz="2000" dirty="0"/>
              <a:t>Podiatry</a:t>
            </a:r>
          </a:p>
          <a:p>
            <a:pPr marL="285750" indent="-285750">
              <a:buFont typeface="Arial" charset="0"/>
              <a:buChar char="•"/>
              <a:defRPr/>
            </a:pPr>
            <a:r>
              <a:rPr lang="en-US" sz="2000" dirty="0"/>
              <a:t>Active Lifestyle Programs</a:t>
            </a:r>
          </a:p>
          <a:p>
            <a:pPr marL="285750" indent="-285750">
              <a:buFont typeface="Arial" charset="0"/>
              <a:buChar char="•"/>
              <a:defRPr/>
            </a:pPr>
            <a:r>
              <a:rPr lang="en-US" sz="2000" dirty="0"/>
              <a:t>Well For Life Forums</a:t>
            </a:r>
          </a:p>
          <a:p>
            <a:pPr>
              <a:defRPr/>
            </a:pPr>
            <a:endParaRPr lang="en-US" sz="2000" dirty="0"/>
          </a:p>
          <a:p>
            <a:pPr>
              <a:defRPr/>
            </a:pPr>
            <a:r>
              <a:rPr lang="en-US" sz="2000" dirty="0"/>
              <a:t>All services available for outreach and In Home Support</a:t>
            </a:r>
          </a:p>
          <a:p>
            <a:pPr marL="285750" indent="-285750">
              <a:buFont typeface="Arial" charset="0"/>
              <a:buChar char="•"/>
              <a:defRPr/>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vahs.org.au\user\Home\janaya.charles\My Documents\My Pictures\swi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205038"/>
            <a:ext cx="50387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99591" y="188640"/>
            <a:ext cx="5686797" cy="1015663"/>
          </a:xfrm>
          <a:prstGeom prst="rect">
            <a:avLst/>
          </a:prstGeom>
          <a:effectLst>
            <a:outerShdw blurRad="50800" dist="38100" algn="l" rotWithShape="0">
              <a:prstClr val="black">
                <a:alpha val="40000"/>
              </a:prstClr>
            </a:outerShdw>
          </a:effectLst>
        </p:spPr>
        <p:txBody>
          <a:bodyPr>
            <a:spAutoFit/>
          </a:bodyPr>
          <a:lstStyle/>
          <a:p>
            <a:pPr algn="ctr">
              <a:defRPr/>
            </a:pPr>
            <a:r>
              <a:rPr lang="en-US" sz="6000" b="1" dirty="0">
                <a:ln w="24500" cmpd="dbl">
                  <a:solidFill>
                    <a:srgbClr val="333399">
                      <a:shade val="85000"/>
                      <a:satMod val="155000"/>
                    </a:srgbClr>
                  </a:solidFill>
                  <a:prstDash val="solid"/>
                  <a:miter lim="800000"/>
                </a:ln>
                <a:solidFill>
                  <a:srgbClr val="00B0F0"/>
                </a:solidFill>
                <a:effectLst>
                  <a:outerShdw blurRad="38100" dist="38100" dir="7020000" algn="tl">
                    <a:srgbClr val="000000">
                      <a:alpha val="35000"/>
                    </a:srgbClr>
                  </a:outerShdw>
                </a:effectLst>
              </a:rPr>
              <a:t>Hydrotherapy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260648"/>
            <a:ext cx="5923607" cy="923330"/>
          </a:xfrm>
          <a:prstGeom prst="rect">
            <a:avLst/>
          </a:prstGeom>
          <a:noFill/>
          <a:ln>
            <a:solidFill>
              <a:schemeClr val="bg1"/>
            </a:solidFill>
          </a:ln>
          <a:scene3d>
            <a:camera prst="orthographicFront"/>
            <a:lightRig rig="threePt" dir="t"/>
          </a:scene3d>
          <a:sp3d>
            <a:bevelT prst="convex"/>
          </a:sp3d>
        </p:spPr>
        <p:txBody>
          <a:bodyPr>
            <a:spAutoFit/>
          </a:bodyPr>
          <a:lstStyle/>
          <a:p>
            <a:pPr algn="ctr">
              <a:defRPr/>
            </a:pPr>
            <a:r>
              <a:rPr lang="en-US" sz="5400" b="1" dirty="0">
                <a:ln w="24500" cmpd="dbl">
                  <a:solidFill>
                    <a:schemeClr val="accent2">
                      <a:shade val="85000"/>
                      <a:satMod val="155000"/>
                    </a:schemeClr>
                  </a:solidFill>
                  <a:prstDash val="solid"/>
                  <a:miter lim="800000"/>
                </a:ln>
                <a:solidFill>
                  <a:srgbClr val="FF6600"/>
                </a:solidFill>
                <a:effectLst>
                  <a:outerShdw blurRad="38100" dist="38100" dir="7020000" algn="tl">
                    <a:srgbClr val="000000">
                      <a:alpha val="35000"/>
                    </a:srgbClr>
                  </a:outerShdw>
                </a:effectLst>
              </a:rPr>
              <a:t>Gentle Gym</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196975"/>
            <a:ext cx="443071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84275"/>
            <a:ext cx="2808288" cy="526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4" descr="\\vahs.org.au\user\Home\janaya.charles\My Documents\My Pictures\elders pics june pics\ma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51238"/>
            <a:ext cx="24479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Grp="1" noChangeArrowheads="1"/>
          </p:cNvSpPr>
          <p:nvPr>
            <p:ph type="ctrTitle"/>
          </p:nvPr>
        </p:nvSpPr>
        <p:spPr>
          <a:xfrm>
            <a:off x="539750" y="836613"/>
            <a:ext cx="7772400" cy="55165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3200" b="1" dirty="0" smtClean="0">
                <a:effectLst>
                  <a:outerShdw blurRad="38100" dist="38100" dir="2700000" algn="tl">
                    <a:srgbClr val="FFFFFF"/>
                  </a:outerShdw>
                </a:effectLst>
                <a:latin typeface="Lucida Calligraphy" pitchFamily="66" charset="0"/>
              </a:rPr>
              <a:t>We would </a:t>
            </a:r>
            <a:r>
              <a:rPr lang="en-US" sz="3200" b="1" dirty="0">
                <a:effectLst>
                  <a:outerShdw blurRad="38100" dist="38100" dir="2700000" algn="tl">
                    <a:srgbClr val="FFFFFF"/>
                  </a:outerShdw>
                </a:effectLst>
                <a:latin typeface="Lucida Calligraphy" pitchFamily="66" charset="0"/>
              </a:rPr>
              <a:t>like to </a:t>
            </a:r>
            <a:r>
              <a:rPr lang="en-US" sz="3200" b="1" dirty="0" smtClean="0">
                <a:effectLst>
                  <a:outerShdw blurRad="38100" dist="38100" dir="2700000" algn="tl">
                    <a:srgbClr val="FFFFFF"/>
                  </a:outerShdw>
                </a:effectLst>
                <a:latin typeface="Lucida Calligraphy" pitchFamily="66" charset="0"/>
              </a:rPr>
              <a:t>acknowledge</a:t>
            </a:r>
            <a:r>
              <a:rPr lang="en-US" sz="3200" b="1" dirty="0">
                <a:effectLst>
                  <a:outerShdw blurRad="38100" dist="38100" dir="2700000" algn="tl">
                    <a:srgbClr val="FFFFFF"/>
                  </a:outerShdw>
                </a:effectLst>
                <a:latin typeface="Lucida Calligraphy" pitchFamily="66" charset="0"/>
              </a:rPr>
              <a:t/>
            </a:r>
            <a:br>
              <a:rPr lang="en-US" sz="3200" b="1" dirty="0">
                <a:effectLst>
                  <a:outerShdw blurRad="38100" dist="38100" dir="2700000" algn="tl">
                    <a:srgbClr val="FFFFFF"/>
                  </a:outerShdw>
                </a:effectLst>
                <a:latin typeface="Lucida Calligraphy" pitchFamily="66" charset="0"/>
              </a:rPr>
            </a:br>
            <a:r>
              <a:rPr lang="en-US" sz="3200" b="1" dirty="0">
                <a:effectLst>
                  <a:outerShdw blurRad="38100" dist="38100" dir="2700000" algn="tl">
                    <a:srgbClr val="FFFFFF"/>
                  </a:outerShdw>
                </a:effectLst>
                <a:latin typeface="Lucida Calligraphy" pitchFamily="66" charset="0"/>
              </a:rPr>
              <a:t> &amp; pay respect </a:t>
            </a:r>
            <a:br>
              <a:rPr lang="en-US" sz="3200" b="1" dirty="0">
                <a:effectLst>
                  <a:outerShdw blurRad="38100" dist="38100" dir="2700000" algn="tl">
                    <a:srgbClr val="FFFFFF"/>
                  </a:outerShdw>
                </a:effectLst>
                <a:latin typeface="Lucida Calligraphy" pitchFamily="66" charset="0"/>
              </a:rPr>
            </a:br>
            <a:r>
              <a:rPr lang="en-US" sz="3200" b="1" dirty="0">
                <a:effectLst>
                  <a:outerShdw blurRad="38100" dist="38100" dir="2700000" algn="tl">
                    <a:srgbClr val="FFFFFF"/>
                  </a:outerShdw>
                </a:effectLst>
                <a:latin typeface="Lucida Calligraphy" pitchFamily="66" charset="0"/>
              </a:rPr>
              <a:t>to the traditional </a:t>
            </a:r>
            <a:r>
              <a:rPr lang="en-US" sz="3200" b="1" dirty="0" smtClean="0">
                <a:effectLst>
                  <a:outerShdw blurRad="38100" dist="38100" dir="2700000" algn="tl">
                    <a:srgbClr val="FFFFFF"/>
                  </a:outerShdw>
                </a:effectLst>
                <a:latin typeface="Lucida Calligraphy" pitchFamily="66" charset="0"/>
              </a:rPr>
              <a:t>owners, Elders Past and Present </a:t>
            </a:r>
            <a:r>
              <a:rPr lang="en-US" sz="3200" b="1" dirty="0">
                <a:effectLst>
                  <a:outerShdw blurRad="38100" dist="38100" dir="2700000" algn="tl">
                    <a:srgbClr val="FFFFFF"/>
                  </a:outerShdw>
                </a:effectLst>
                <a:latin typeface="Lucida Calligraphy" pitchFamily="66" charset="0"/>
              </a:rPr>
              <a:t>of </a:t>
            </a:r>
            <a:br>
              <a:rPr lang="en-US" sz="3200" b="1" dirty="0">
                <a:effectLst>
                  <a:outerShdw blurRad="38100" dist="38100" dir="2700000" algn="tl">
                    <a:srgbClr val="FFFFFF"/>
                  </a:outerShdw>
                </a:effectLst>
                <a:latin typeface="Lucida Calligraphy" pitchFamily="66" charset="0"/>
              </a:rPr>
            </a:br>
            <a:r>
              <a:rPr lang="en-US" sz="3200" b="1" dirty="0">
                <a:effectLst>
                  <a:outerShdw blurRad="38100" dist="38100" dir="2700000" algn="tl">
                    <a:srgbClr val="FFFFFF"/>
                  </a:outerShdw>
                </a:effectLst>
                <a:latin typeface="Lucida Calligraphy" pitchFamily="66" charset="0"/>
              </a:rPr>
              <a:t>the land on which we </a:t>
            </a:r>
            <a:r>
              <a:rPr lang="en-US" sz="3200" b="1" dirty="0" smtClean="0">
                <a:effectLst>
                  <a:outerShdw blurRad="38100" dist="38100" dir="2700000" algn="tl">
                    <a:srgbClr val="FFFFFF"/>
                  </a:outerShdw>
                </a:effectLst>
                <a:latin typeface="Lucida Calligraphy" pitchFamily="66" charset="0"/>
              </a:rPr>
              <a:t>meet today</a:t>
            </a:r>
            <a:r>
              <a:rPr lang="en-US" sz="3200" b="1" dirty="0">
                <a:effectLst>
                  <a:outerShdw blurRad="38100" dist="38100" dir="2700000" algn="tl">
                    <a:srgbClr val="FFFFFF"/>
                  </a:outerShdw>
                </a:effectLst>
                <a:latin typeface="Pristina" pitchFamily="66" charset="0"/>
              </a:rPr>
              <a:t/>
            </a:r>
            <a:br>
              <a:rPr lang="en-US" sz="3200" b="1" dirty="0">
                <a:effectLst>
                  <a:outerShdw blurRad="38100" dist="38100" dir="2700000" algn="tl">
                    <a:srgbClr val="FFFFFF"/>
                  </a:outerShdw>
                </a:effectLst>
                <a:latin typeface="Pristina" pitchFamily="66" charset="0"/>
              </a:rPr>
            </a:br>
            <a:endParaRPr lang="en-US" sz="3200" dirty="0">
              <a:solidFill>
                <a:srgbClr val="8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116632"/>
            <a:ext cx="5591373" cy="923330"/>
          </a:xfrm>
          <a:prstGeom prst="rect">
            <a:avLst/>
          </a:prstGeom>
        </p:spPr>
        <p:txBody>
          <a:bodyPr>
            <a:spAutoFit/>
          </a:bodyPr>
          <a:lstStyle/>
          <a:p>
            <a:pPr algn="ctr">
              <a:defRPr/>
            </a:pPr>
            <a:r>
              <a:rPr lang="en-US" sz="5400" b="1" cap="all" dirty="0">
                <a:ln w="0"/>
                <a:solidFill>
                  <a:srgbClr val="00B0F0"/>
                </a:solidFill>
                <a:effectLst>
                  <a:reflection blurRad="12700" stA="37000" endPos="50000" dist="5000" dir="5400000" sy="-100000" rotWithShape="0"/>
                </a:effectLst>
              </a:rPr>
              <a:t>Circus</a:t>
            </a:r>
          </a:p>
        </p:txBody>
      </p:sp>
      <p:pic>
        <p:nvPicPr>
          <p:cNvPr id="21507" name="Picture 2" descr="\\vahs.org.au\user\Home\janaya.charles\My Documents\My Pictures\Elders Circus\Photo Effects-13378331068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81075"/>
            <a:ext cx="39608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descr="\\vahs.org.au\user\Home\janaya.charles\My Documents\My Pictures\Elders Circus\Photo Effects-13378332206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063" y="1065213"/>
            <a:ext cx="3671887"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vahs.org.au\user\Home\janaya.charles\My Documents\My Pictures\Elders Circus\Picture 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5117">
            <a:off x="539750" y="3482975"/>
            <a:ext cx="3579813"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vahs.org.au\user\Home\janaya.charles\My Documents\My Pictures\Elders Circus\Picture 0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687763"/>
            <a:ext cx="362743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6632"/>
            <a:ext cx="6865155" cy="923330"/>
          </a:xfrm>
          <a:prstGeom prst="rect">
            <a:avLst/>
          </a:prstGeom>
          <a:noFill/>
        </p:spPr>
        <p:txBody>
          <a:bodyPr>
            <a:spAutoFit/>
          </a:bodyPr>
          <a:lstStyle/>
          <a:p>
            <a:pPr algn="ctr">
              <a:defRPr/>
            </a:pP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Diabetes Club</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65200"/>
            <a:ext cx="3529013" cy="29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5"/>
          <p:cNvPicPr>
            <a:picLocks noChangeAspect="1" noChangeArrowheads="1"/>
          </p:cNvPicPr>
          <p:nvPr/>
        </p:nvPicPr>
        <p:blipFill>
          <a:blip r:embed="rId3">
            <a:lum bright="-10000" contrast="12000"/>
            <a:extLst>
              <a:ext uri="{28A0092B-C50C-407E-A947-70E740481C1C}">
                <a14:useLocalDpi xmlns:a14="http://schemas.microsoft.com/office/drawing/2010/main" val="0"/>
              </a:ext>
            </a:extLst>
          </a:blip>
          <a:srcRect/>
          <a:stretch>
            <a:fillRect/>
          </a:stretch>
        </p:blipFill>
        <p:spPr bwMode="auto">
          <a:xfrm>
            <a:off x="4572000" y="965200"/>
            <a:ext cx="3276600"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3" descr="\\vahs.org.au\user\Home\janaya.charles\My Documents\My Pictures\elders pics june pics\DSC000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3760788"/>
            <a:ext cx="5868988"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2" descr="vahs floo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225425"/>
            <a:ext cx="9251950" cy="70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Grp="1" noChangeArrowheads="1"/>
          </p:cNvSpPr>
          <p:nvPr>
            <p:ph type="body" sz="half" idx="1"/>
          </p:nvPr>
        </p:nvSpPr>
        <p:spPr>
          <a:xfrm>
            <a:off x="457200" y="4114800"/>
            <a:ext cx="7924800" cy="2316163"/>
          </a:xfrm>
        </p:spPr>
        <p:txBody>
          <a:bodyPr/>
          <a:lstStyle/>
          <a:p>
            <a:pPr>
              <a:buFontTx/>
              <a:buNone/>
              <a:defRPr/>
            </a:pPr>
            <a:endParaRPr lang="en-US" b="1" dirty="0">
              <a:effectLst>
                <a:outerShdw blurRad="38100" dist="38100" dir="2700000" algn="tl">
                  <a:srgbClr val="C0C0C0"/>
                </a:outerShdw>
              </a:effectLst>
            </a:endParaRPr>
          </a:p>
          <a:p>
            <a:pPr>
              <a:defRPr/>
            </a:pPr>
            <a:endParaRPr lang="en-US" b="1" dirty="0">
              <a:effectLst>
                <a:outerShdw blurRad="38100" dist="38100" dir="2700000" algn="tl">
                  <a:srgbClr val="C0C0C0"/>
                </a:outerShdw>
              </a:effectLst>
            </a:endParaRPr>
          </a:p>
        </p:txBody>
      </p:sp>
      <p:sp>
        <p:nvSpPr>
          <p:cNvPr id="23556" name="Rectangle 5"/>
          <p:cNvSpPr>
            <a:spLocks noChangeArrowheads="1"/>
          </p:cNvSpPr>
          <p:nvPr/>
        </p:nvSpPr>
        <p:spPr bwMode="auto">
          <a:xfrm>
            <a:off x="1295400" y="1295400"/>
            <a:ext cx="708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400">
              <a:latin typeface="Verdana" pitchFamily="34" charset="0"/>
            </a:endParaRPr>
          </a:p>
        </p:txBody>
      </p:sp>
      <p:pic>
        <p:nvPicPr>
          <p:cNvPr id="23557" name="Picture 3" descr="vahslogo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Text Box 9"/>
          <p:cNvSpPr txBox="1">
            <a:spLocks noChangeArrowheads="1"/>
          </p:cNvSpPr>
          <p:nvPr/>
        </p:nvSpPr>
        <p:spPr bwMode="auto">
          <a:xfrm>
            <a:off x="6732588" y="1295400"/>
            <a:ext cx="2259012"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200" dirty="0">
                <a:effectLst>
                  <a:outerShdw blurRad="38100" dist="38100" dir="2700000" algn="tl">
                    <a:srgbClr val="C0C0C0"/>
                  </a:outerShdw>
                </a:effectLst>
              </a:rPr>
              <a:t>15 week </a:t>
            </a:r>
          </a:p>
          <a:p>
            <a:pPr>
              <a:defRPr/>
            </a:pPr>
            <a:r>
              <a:rPr lang="en-US" sz="3200" dirty="0">
                <a:effectLst>
                  <a:outerShdw blurRad="38100" dist="38100" dir="2700000" algn="tl">
                    <a:srgbClr val="C0C0C0"/>
                  </a:outerShdw>
                </a:effectLst>
              </a:rPr>
              <a:t>Falls and balance prevention  program</a:t>
            </a:r>
            <a:endParaRPr lang="en-AU" sz="3200" dirty="0">
              <a:effectLst>
                <a:outerShdw blurRad="38100" dist="38100" dir="2700000" algn="tl">
                  <a:srgbClr val="C0C0C0"/>
                </a:outerShdw>
              </a:effectLst>
            </a:endParaRPr>
          </a:p>
        </p:txBody>
      </p:sp>
      <p:sp>
        <p:nvSpPr>
          <p:cNvPr id="118794" name="Text Box 10"/>
          <p:cNvSpPr txBox="1">
            <a:spLocks noChangeArrowheads="1"/>
          </p:cNvSpPr>
          <p:nvPr/>
        </p:nvSpPr>
        <p:spPr bwMode="auto">
          <a:xfrm>
            <a:off x="1295400" y="-225425"/>
            <a:ext cx="73088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6000" dirty="0">
                <a:solidFill>
                  <a:srgbClr val="FF0000"/>
                </a:solidFill>
                <a:effectLst>
                  <a:outerShdw blurRad="38100" dist="38100" dir="2700000" algn="tl">
                    <a:srgbClr val="C0C0C0"/>
                  </a:outerShdw>
                </a:effectLst>
                <a:latin typeface="Berlin Sans FB" pitchFamily="34" charset="0"/>
              </a:rPr>
              <a:t>MAKE A MOVE</a:t>
            </a:r>
            <a:endParaRPr lang="en-AU" sz="6000" dirty="0">
              <a:solidFill>
                <a:srgbClr val="FF0000"/>
              </a:solidFill>
              <a:effectLst>
                <a:outerShdw blurRad="38100" dist="38100" dir="2700000" algn="tl">
                  <a:srgbClr val="C0C0C0"/>
                </a:outerShdw>
              </a:effectLst>
              <a:latin typeface="Berlin Sans FB" pitchFamily="34" charset="0"/>
            </a:endParaRPr>
          </a:p>
        </p:txBody>
      </p:sp>
      <p:pic>
        <p:nvPicPr>
          <p:cNvPr id="23560" name="Picture 3" descr="\\vahs.org.au\user\Home\janaya.charles\My Documents\My Pictures\MAM 2011 0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935038"/>
            <a:ext cx="609917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81013" y="11113"/>
            <a:ext cx="8229600" cy="1143000"/>
          </a:xfrm>
        </p:spPr>
        <p:txBody>
          <a:bodyPr/>
          <a:lstStyle/>
          <a:p>
            <a:pPr eaLnBrk="1" hangingPunct="1"/>
            <a:r>
              <a:rPr lang="en-US" smtClean="0"/>
              <a:t>Other Activities….</a:t>
            </a:r>
          </a:p>
        </p:txBody>
      </p:sp>
      <p:pic>
        <p:nvPicPr>
          <p:cNvPr id="24579"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9388" y="981075"/>
            <a:ext cx="2879725" cy="244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0" name="Text Box 4"/>
          <p:cNvSpPr txBox="1">
            <a:spLocks noChangeArrowheads="1"/>
          </p:cNvSpPr>
          <p:nvPr/>
        </p:nvSpPr>
        <p:spPr bwMode="auto">
          <a:xfrm>
            <a:off x="395288" y="3357563"/>
            <a:ext cx="29511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Elders Circus – </a:t>
            </a:r>
            <a:br>
              <a:rPr lang="en-US"/>
            </a:br>
            <a:endParaRPr lang="en-US"/>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152525"/>
            <a:ext cx="28146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p:cNvSpPr txBox="1">
            <a:spLocks noChangeArrowheads="1"/>
          </p:cNvSpPr>
          <p:nvPr/>
        </p:nvSpPr>
        <p:spPr bwMode="auto">
          <a:xfrm rot="10800000" flipV="1">
            <a:off x="6257925" y="3436938"/>
            <a:ext cx="26654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Walks</a:t>
            </a:r>
          </a:p>
        </p:txBody>
      </p:sp>
      <p:pic>
        <p:nvPicPr>
          <p:cNvPr id="245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835400"/>
            <a:ext cx="27543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8"/>
          <p:cNvSpPr txBox="1">
            <a:spLocks noChangeArrowheads="1"/>
          </p:cNvSpPr>
          <p:nvPr/>
        </p:nvSpPr>
        <p:spPr bwMode="auto">
          <a:xfrm>
            <a:off x="376238" y="6432550"/>
            <a:ext cx="27717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Community Event</a:t>
            </a:r>
          </a:p>
        </p:txBody>
      </p:sp>
      <p:sp>
        <p:nvSpPr>
          <p:cNvPr id="24585" name="Text Box 10"/>
          <p:cNvSpPr txBox="1">
            <a:spLocks noChangeArrowheads="1"/>
          </p:cNvSpPr>
          <p:nvPr/>
        </p:nvSpPr>
        <p:spPr bwMode="auto">
          <a:xfrm>
            <a:off x="3317875" y="6459538"/>
            <a:ext cx="26511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Self Defence</a:t>
            </a:r>
          </a:p>
        </p:txBody>
      </p:sp>
      <p:sp>
        <p:nvSpPr>
          <p:cNvPr id="24586" name="Text Box 12"/>
          <p:cNvSpPr txBox="1">
            <a:spLocks noChangeArrowheads="1"/>
          </p:cNvSpPr>
          <p:nvPr/>
        </p:nvSpPr>
        <p:spPr bwMode="auto">
          <a:xfrm>
            <a:off x="6443663" y="6459538"/>
            <a:ext cx="2562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Cultural Walk-</a:t>
            </a:r>
          </a:p>
        </p:txBody>
      </p:sp>
      <p:sp>
        <p:nvSpPr>
          <p:cNvPr id="24587" name="Text Box 14"/>
          <p:cNvSpPr txBox="1">
            <a:spLocks noChangeArrowheads="1"/>
          </p:cNvSpPr>
          <p:nvPr/>
        </p:nvSpPr>
        <p:spPr bwMode="auto">
          <a:xfrm>
            <a:off x="3209925" y="3440113"/>
            <a:ext cx="277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 Make a Move</a:t>
            </a:r>
          </a:p>
        </p:txBody>
      </p:sp>
      <p:pic>
        <p:nvPicPr>
          <p:cNvPr id="2458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925" y="3835400"/>
            <a:ext cx="2801938"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9" name="Picture 2" descr="\\vahs.org.au\user\Home\janaya.charles\My Documents\My Pictures\MAM 2011 05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7925" y="3835400"/>
            <a:ext cx="2693988"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6" descr="mam"/>
          <p:cNvPicPr>
            <a:picLocks noChangeAspect="1" noChangeArrowheads="1"/>
          </p:cNvPicPr>
          <p:nvPr/>
        </p:nvPicPr>
        <p:blipFill>
          <a:blip r:embed="rId8">
            <a:lum bright="2000" contrast="-12000"/>
            <a:extLst>
              <a:ext uri="{28A0092B-C50C-407E-A947-70E740481C1C}">
                <a14:useLocalDpi xmlns:a14="http://schemas.microsoft.com/office/drawing/2010/main" val="0"/>
              </a:ext>
            </a:extLst>
          </a:blip>
          <a:srcRect/>
          <a:stretch>
            <a:fillRect/>
          </a:stretch>
        </p:blipFill>
        <p:spPr bwMode="auto">
          <a:xfrm>
            <a:off x="3209925" y="908050"/>
            <a:ext cx="280193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395288" y="1028700"/>
            <a:ext cx="83534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a:p>
            <a:r>
              <a:rPr lang="en-US"/>
              <a:t> </a:t>
            </a:r>
          </a:p>
          <a:p>
            <a:r>
              <a:rPr lang="en-US"/>
              <a:t> </a:t>
            </a:r>
          </a:p>
        </p:txBody>
      </p:sp>
      <p:pic>
        <p:nvPicPr>
          <p:cNvPr id="256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39738"/>
            <a:ext cx="648017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14500"/>
            <a:ext cx="8207375"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5"/>
          <p:cNvSpPr>
            <a:spLocks noChangeArrowheads="1"/>
          </p:cNvSpPr>
          <p:nvPr/>
        </p:nvSpPr>
        <p:spPr bwMode="auto">
          <a:xfrm>
            <a:off x="-11113" y="0"/>
            <a:ext cx="9155113" cy="4572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b="1">
              <a:solidFill>
                <a:srgbClr val="000000"/>
              </a:solidFill>
            </a:endParaRPr>
          </a:p>
        </p:txBody>
      </p:sp>
      <p:sp>
        <p:nvSpPr>
          <p:cNvPr id="5146" name="Rectangle 26"/>
          <p:cNvSpPr>
            <a:spLocks noChangeArrowheads="1"/>
          </p:cNvSpPr>
          <p:nvPr/>
        </p:nvSpPr>
        <p:spPr bwMode="auto">
          <a:xfrm>
            <a:off x="0" y="0"/>
            <a:ext cx="9155113" cy="685800"/>
          </a:xfrm>
          <a:prstGeom prst="rect">
            <a:avLst/>
          </a:prstGeom>
          <a:solidFill>
            <a:srgbClr val="FF80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en-AU" b="1">
              <a:solidFill>
                <a:srgbClr val="000000"/>
              </a:solidFill>
              <a:ea typeface="ＭＳ Ｐゴシック" charset="0"/>
            </a:endParaRPr>
          </a:p>
        </p:txBody>
      </p:sp>
      <p:sp>
        <p:nvSpPr>
          <p:cNvPr id="5152" name="Rectangle 32"/>
          <p:cNvSpPr>
            <a:spLocks noChangeArrowheads="1"/>
          </p:cNvSpPr>
          <p:nvPr/>
        </p:nvSpPr>
        <p:spPr bwMode="auto">
          <a:xfrm>
            <a:off x="457200" y="2133600"/>
            <a:ext cx="88392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a:solidFill>
                  <a:srgbClr val="000000"/>
                </a:solidFill>
                <a:ea typeface="ＭＳ Ｐゴシック" charset="0"/>
                <a:cs typeface="ＭＳ Ｐゴシック" charset="0"/>
              </a:rPr>
              <a:t/>
            </a:r>
            <a:br>
              <a:rPr lang="en-US" sz="4000">
                <a:solidFill>
                  <a:srgbClr val="000000"/>
                </a:solidFill>
                <a:ea typeface="ＭＳ Ｐゴシック" charset="0"/>
                <a:cs typeface="ＭＳ Ｐゴシック" charset="0"/>
              </a:rPr>
            </a:br>
            <a:endParaRPr lang="en-US" sz="4800">
              <a:solidFill>
                <a:srgbClr val="993300"/>
              </a:solidFill>
              <a:ea typeface="ＭＳ Ｐゴシック" charset="0"/>
              <a:cs typeface="ＭＳ Ｐゴシック" charset="0"/>
            </a:endParaRP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458200"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0"/>
          <p:cNvSpPr>
            <a:spLocks noChangeArrowheads="1"/>
          </p:cNvSpPr>
          <p:nvPr/>
        </p:nvSpPr>
        <p:spPr bwMode="auto">
          <a:xfrm>
            <a:off x="228600" y="0"/>
            <a:ext cx="91440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r>
              <a:rPr lang="en-US" sz="4000" b="1" dirty="0">
                <a:solidFill>
                  <a:srgbClr val="FFFFFF"/>
                </a:solidFill>
                <a:ea typeface="ＭＳ Ｐゴシック" charset="0"/>
                <a:cs typeface="ＭＳ Ｐゴシック" charset="0"/>
              </a:rPr>
              <a:t>VAHS: The early years</a:t>
            </a:r>
            <a:r>
              <a:rPr lang="en-US" sz="4000" dirty="0">
                <a:solidFill>
                  <a:srgbClr val="800000"/>
                </a:solidFill>
                <a:ea typeface="ＭＳ Ｐゴシック" charset="0"/>
                <a:cs typeface="ＭＳ Ｐゴシック" charset="0"/>
              </a:rPr>
              <a:t/>
            </a:r>
            <a:br>
              <a:rPr lang="en-US" sz="4000" dirty="0">
                <a:solidFill>
                  <a:srgbClr val="800000"/>
                </a:solidFill>
                <a:ea typeface="ＭＳ Ｐゴシック" charset="0"/>
                <a:cs typeface="ＭＳ Ｐゴシック" charset="0"/>
              </a:rPr>
            </a:br>
            <a:endParaRPr lang="en-US" sz="4000" dirty="0">
              <a:solidFill>
                <a:srgbClr val="000000"/>
              </a:solidFill>
              <a:ea typeface="ＭＳ Ｐゴシック" charset="0"/>
              <a:cs typeface="ＭＳ Ｐゴシック" charset="0"/>
            </a:endParaRPr>
          </a:p>
        </p:txBody>
      </p:sp>
      <p:sp>
        <p:nvSpPr>
          <p:cNvPr id="3" name="Rectangle 2"/>
          <p:cNvSpPr/>
          <p:nvPr/>
        </p:nvSpPr>
        <p:spPr>
          <a:xfrm>
            <a:off x="304800" y="838200"/>
            <a:ext cx="8458200" cy="11080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AU" sz="2200">
                <a:solidFill>
                  <a:srgbClr val="99FF99"/>
                </a:solidFill>
              </a:rPr>
              <a:t> </a:t>
            </a:r>
            <a:r>
              <a:rPr lang="en-AU" altLang="en-AU" sz="2200">
                <a:solidFill>
                  <a:srgbClr val="99FF99"/>
                </a:solidFill>
              </a:rPr>
              <a:t>“</a:t>
            </a:r>
            <a:r>
              <a:rPr lang="en-AU" sz="2200">
                <a:solidFill>
                  <a:srgbClr val="99FF99"/>
                </a:solidFill>
              </a:rPr>
              <a:t> at the very beginnings of the history …for one year …the volunteers kept open that place. The very first health service. So it was all voluntary, no one was being paid.</a:t>
            </a:r>
            <a:r>
              <a:rPr lang="en-AU" altLang="en-AU" sz="2200">
                <a:solidFill>
                  <a:srgbClr val="99FF99"/>
                </a:solidFill>
              </a:rPr>
              <a:t>”</a:t>
            </a:r>
            <a:r>
              <a:rPr lang="en-AU" altLang="ja-JP" sz="1600">
                <a:solidFill>
                  <a:srgbClr val="99FF99"/>
                </a:solidFill>
              </a:rPr>
              <a:t>(VAHS community member 2010). </a:t>
            </a:r>
            <a:endParaRPr lang="en-AU" sz="1600">
              <a:solidFill>
                <a:srgbClr val="99FF99"/>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659563" y="173038"/>
            <a:ext cx="2376487" cy="6102350"/>
          </a:xfrm>
        </p:spPr>
        <p:txBody>
          <a:bodyPr/>
          <a:lstStyle/>
          <a:p>
            <a:pPr algn="l" eaLnBrk="1" hangingPunct="1">
              <a:defRPr/>
            </a:pPr>
            <a:r>
              <a:rPr lang="en-US" sz="2400" dirty="0" smtClean="0">
                <a:effectLst>
                  <a:outerShdw blurRad="38100" dist="38100" dir="2700000" algn="tl">
                    <a:srgbClr val="C0C0C0"/>
                  </a:outerShdw>
                </a:effectLst>
              </a:rPr>
              <a:t>Founded in 1973 by members of the Aboriginal community and concerned doctors</a:t>
            </a:r>
            <a:r>
              <a:rPr lang="en-AU" sz="2400" dirty="0" smtClean="0">
                <a:effectLst>
                  <a:outerShdw blurRad="38100" dist="38100" dir="2700000" algn="tl">
                    <a:srgbClr val="C0C0C0"/>
                  </a:outerShdw>
                </a:effectLst>
              </a:rPr>
              <a:t/>
            </a:r>
            <a:br>
              <a:rPr lang="en-AU" sz="2400" dirty="0" smtClean="0">
                <a:effectLst>
                  <a:outerShdw blurRad="38100" dist="38100" dir="2700000" algn="tl">
                    <a:srgbClr val="C0C0C0"/>
                  </a:outerShdw>
                </a:effectLst>
              </a:rPr>
            </a:br>
            <a:endParaRPr lang="en-AU" sz="2400" dirty="0" smtClean="0"/>
          </a:p>
        </p:txBody>
      </p:sp>
      <p:pic>
        <p:nvPicPr>
          <p:cNvPr id="6147" name="Picture 7" descr="1st Health Ser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 y="836613"/>
            <a:ext cx="6281738"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Rectangle 1"/>
          <p:cNvSpPr>
            <a:spLocks noChangeArrowheads="1"/>
          </p:cNvSpPr>
          <p:nvPr/>
        </p:nvSpPr>
        <p:spPr bwMode="auto">
          <a:xfrm>
            <a:off x="179388" y="188913"/>
            <a:ext cx="7416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t>Established in 1973-Gertrude St, Fitzroy.</a:t>
            </a:r>
            <a:endParaRPr lang="en-US" sz="2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1052513"/>
            <a:ext cx="7297737"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98538"/>
            <a:ext cx="748823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23850" y="260350"/>
            <a:ext cx="9010650" cy="1143000"/>
          </a:xfrm>
        </p:spPr>
        <p:txBody>
          <a:bodyPr/>
          <a:lstStyle/>
          <a:p>
            <a:pPr eaLnBrk="1" hangingPunct="1"/>
            <a:r>
              <a:rPr lang="en-US" smtClean="0"/>
              <a:t>136 Gertrude st, Fitzroy </a:t>
            </a:r>
          </a:p>
        </p:txBody>
      </p:sp>
      <p:sp>
        <p:nvSpPr>
          <p:cNvPr id="9219" name="Rectangle 4"/>
          <p:cNvSpPr>
            <a:spLocks noChangeArrowheads="1"/>
          </p:cNvSpPr>
          <p:nvPr/>
        </p:nvSpPr>
        <p:spPr bwMode="auto">
          <a:xfrm>
            <a:off x="5580063" y="1847850"/>
            <a:ext cx="25923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2000"/>
              <a:t>In 1979 the Health Service moved to the old government clinic in Gertrude street with support from a small amount of government funding</a:t>
            </a:r>
            <a:endParaRPr kumimoji="1" lang="en-AU" sz="2000"/>
          </a:p>
        </p:txBody>
      </p:sp>
      <p:pic>
        <p:nvPicPr>
          <p:cNvPr id="9220" name="Picture 6" descr="2nd VAh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628775"/>
            <a:ext cx="4032250" cy="3622675"/>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5"/>
          <p:cNvSpPr>
            <a:spLocks noChangeArrowheads="1"/>
          </p:cNvSpPr>
          <p:nvPr/>
        </p:nvSpPr>
        <p:spPr bwMode="auto">
          <a:xfrm>
            <a:off x="-11113" y="0"/>
            <a:ext cx="9155113" cy="4572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b="1">
              <a:solidFill>
                <a:srgbClr val="000000"/>
              </a:solidFill>
            </a:endParaRPr>
          </a:p>
        </p:txBody>
      </p:sp>
      <p:sp>
        <p:nvSpPr>
          <p:cNvPr id="5146" name="Rectangle 26"/>
          <p:cNvSpPr>
            <a:spLocks noChangeArrowheads="1"/>
          </p:cNvSpPr>
          <p:nvPr/>
        </p:nvSpPr>
        <p:spPr bwMode="auto">
          <a:xfrm>
            <a:off x="0" y="0"/>
            <a:ext cx="9155113" cy="685800"/>
          </a:xfrm>
          <a:prstGeom prst="rect">
            <a:avLst/>
          </a:prstGeom>
          <a:solidFill>
            <a:srgbClr val="FF80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en-AU" b="1">
              <a:solidFill>
                <a:srgbClr val="000000"/>
              </a:solidFill>
              <a:ea typeface="ＭＳ Ｐゴシック" charset="0"/>
            </a:endParaRPr>
          </a:p>
        </p:txBody>
      </p:sp>
      <p:sp>
        <p:nvSpPr>
          <p:cNvPr id="5152" name="Rectangle 32"/>
          <p:cNvSpPr>
            <a:spLocks noChangeArrowheads="1"/>
          </p:cNvSpPr>
          <p:nvPr/>
        </p:nvSpPr>
        <p:spPr bwMode="auto">
          <a:xfrm>
            <a:off x="457200" y="2133600"/>
            <a:ext cx="88392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4000">
                <a:solidFill>
                  <a:srgbClr val="000000"/>
                </a:solidFill>
                <a:ea typeface="ＭＳ Ｐゴシック" charset="0"/>
                <a:cs typeface="ＭＳ Ｐゴシック" charset="0"/>
              </a:rPr>
              <a:t/>
            </a:r>
            <a:br>
              <a:rPr lang="en-US" sz="4000">
                <a:solidFill>
                  <a:srgbClr val="000000"/>
                </a:solidFill>
                <a:ea typeface="ＭＳ Ｐゴシック" charset="0"/>
                <a:cs typeface="ＭＳ Ｐゴシック" charset="0"/>
              </a:rPr>
            </a:br>
            <a:endParaRPr lang="en-US" sz="4800">
              <a:solidFill>
                <a:srgbClr val="993300"/>
              </a:solidFill>
              <a:ea typeface="ＭＳ Ｐゴシック" charset="0"/>
              <a:cs typeface="ＭＳ Ｐゴシック" charset="0"/>
            </a:endParaRPr>
          </a:p>
        </p:txBody>
      </p:sp>
      <p:sp>
        <p:nvSpPr>
          <p:cNvPr id="9" name="Rectangle 30"/>
          <p:cNvSpPr>
            <a:spLocks noChangeArrowheads="1"/>
          </p:cNvSpPr>
          <p:nvPr/>
        </p:nvSpPr>
        <p:spPr bwMode="auto">
          <a:xfrm>
            <a:off x="228600" y="0"/>
            <a:ext cx="91440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r>
              <a:rPr lang="en-US" sz="4000" b="1">
                <a:solidFill>
                  <a:srgbClr val="FFFFFF"/>
                </a:solidFill>
                <a:ea typeface="ＭＳ Ｐゴシック" charset="0"/>
                <a:cs typeface="ＭＳ Ｐゴシック" charset="0"/>
              </a:rPr>
              <a:t>Rights based approach</a:t>
            </a:r>
            <a:r>
              <a:rPr lang="en-US" sz="4000">
                <a:solidFill>
                  <a:srgbClr val="800000"/>
                </a:solidFill>
                <a:ea typeface="ＭＳ Ｐゴシック" charset="0"/>
                <a:cs typeface="ＭＳ Ｐゴシック" charset="0"/>
              </a:rPr>
              <a:t/>
            </a:r>
            <a:br>
              <a:rPr lang="en-US" sz="4000">
                <a:solidFill>
                  <a:srgbClr val="800000"/>
                </a:solidFill>
                <a:ea typeface="ＭＳ Ｐゴシック" charset="0"/>
                <a:cs typeface="ＭＳ Ｐゴシック" charset="0"/>
              </a:rPr>
            </a:br>
            <a:endParaRPr lang="en-US" sz="4000">
              <a:solidFill>
                <a:srgbClr val="000000"/>
              </a:solidFill>
              <a:ea typeface="ＭＳ Ｐゴシック" charset="0"/>
              <a:cs typeface="ＭＳ Ｐゴシック" charset="0"/>
            </a:endParaRPr>
          </a:p>
        </p:txBody>
      </p:sp>
      <p:sp>
        <p:nvSpPr>
          <p:cNvPr id="10" name="Rectangle 9"/>
          <p:cNvSpPr/>
          <p:nvPr/>
        </p:nvSpPr>
        <p:spPr>
          <a:xfrm>
            <a:off x="6019800" y="1219200"/>
            <a:ext cx="2971800" cy="48006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AU" altLang="en-AU" sz="2400">
                <a:solidFill>
                  <a:srgbClr val="99FF99"/>
                </a:solidFill>
              </a:rPr>
              <a:t>“</a:t>
            </a:r>
            <a:r>
              <a:rPr lang="en-AU" sz="2400">
                <a:solidFill>
                  <a:srgbClr val="99FF99"/>
                </a:solidFill>
              </a:rPr>
              <a:t>I can remember early days, the focus was on, health was seen as a right…We had the right to good health and we had the right to run our own health business, and we should never loose that focus.</a:t>
            </a:r>
            <a:r>
              <a:rPr lang="en-AU" altLang="en-AU" sz="2400">
                <a:solidFill>
                  <a:srgbClr val="99FF99"/>
                </a:solidFill>
              </a:rPr>
              <a:t>”</a:t>
            </a:r>
            <a:endParaRPr lang="en-AU" sz="2400">
              <a:solidFill>
                <a:srgbClr val="99FF99"/>
              </a:solidFill>
            </a:endParaRPr>
          </a:p>
          <a:p>
            <a:pPr>
              <a:defRPr/>
            </a:pPr>
            <a:r>
              <a:rPr lang="en-AU">
                <a:solidFill>
                  <a:srgbClr val="99FF99"/>
                </a:solidFill>
              </a:rPr>
              <a:t>(Community Member 2010)</a:t>
            </a:r>
          </a:p>
        </p:txBody>
      </p:sp>
      <p:pic>
        <p:nvPicPr>
          <p:cNvPr id="102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57912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vahs template">
  <a:themeElements>
    <a:clrScheme name="vah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hs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h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hs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hs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hs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hs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hs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hs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hs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hs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hs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hs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hs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vahs template</Template>
  <TotalTime>2751</TotalTime>
  <Words>728</Words>
  <Application>Microsoft Office PowerPoint</Application>
  <PresentationFormat>On-screen Show (4:3)</PresentationFormat>
  <Paragraphs>169</Paragraphs>
  <Slides>25</Slides>
  <Notes>11</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42" baseType="lpstr">
      <vt:lpstr>Arial</vt:lpstr>
      <vt:lpstr>Calibri</vt:lpstr>
      <vt:lpstr>Arial Black</vt:lpstr>
      <vt:lpstr>Forte</vt:lpstr>
      <vt:lpstr>Lucida Calligraphy</vt:lpstr>
      <vt:lpstr>Pristina</vt:lpstr>
      <vt:lpstr>ＭＳ Ｐゴシック</vt:lpstr>
      <vt:lpstr>Tempus Sans ITC</vt:lpstr>
      <vt:lpstr>Tahoma</vt:lpstr>
      <vt:lpstr>Times New Roman</vt:lpstr>
      <vt:lpstr>Monotype Sorts</vt:lpstr>
      <vt:lpstr>Cambria</vt:lpstr>
      <vt:lpstr>Verdana</vt:lpstr>
      <vt:lpstr>Berlin Sans FB</vt:lpstr>
      <vt:lpstr>Arial Rounded MT Bold</vt:lpstr>
      <vt:lpstr>vahs template</vt:lpstr>
      <vt:lpstr>Scanned Photo</vt:lpstr>
      <vt:lpstr>     Victorian Aboriginal Health Service (VAHS) 186 Nicholson st Fitzroy</vt:lpstr>
      <vt:lpstr>We would like to acknowledge  &amp; pay respect  to the traditional owners, Elders Past and Present of  the land on which we meet today </vt:lpstr>
      <vt:lpstr>PowerPoint Presentation</vt:lpstr>
      <vt:lpstr>PowerPoint Presentation</vt:lpstr>
      <vt:lpstr>Founded in 1973 by members of the Aboriginal community and concerned doctors </vt:lpstr>
      <vt:lpstr>PowerPoint Presentation</vt:lpstr>
      <vt:lpstr>PowerPoint Presentation</vt:lpstr>
      <vt:lpstr>136 Gertrude st, Fitzroy </vt:lpstr>
      <vt:lpstr>PowerPoint Presentation</vt:lpstr>
      <vt:lpstr>PowerPoint Presentation</vt:lpstr>
      <vt:lpstr>The Victorian Aboriginal Health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Activities….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here</dc:title>
  <dc:creator>robyn.delbridge</dc:creator>
  <cp:lastModifiedBy>BCEC</cp:lastModifiedBy>
  <cp:revision>14</cp:revision>
  <dcterms:created xsi:type="dcterms:W3CDTF">2010-06-10T00:06:49Z</dcterms:created>
  <dcterms:modified xsi:type="dcterms:W3CDTF">2012-11-22T02:22:45Z</dcterms:modified>
</cp:coreProperties>
</file>