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85" r:id="rId2"/>
    <p:sldId id="286" r:id="rId3"/>
    <p:sldId id="276" r:id="rId4"/>
    <p:sldId id="282" r:id="rId5"/>
    <p:sldId id="257" r:id="rId6"/>
    <p:sldId id="258" r:id="rId7"/>
    <p:sldId id="277" r:id="rId8"/>
    <p:sldId id="280" r:id="rId9"/>
    <p:sldId id="281" r:id="rId10"/>
    <p:sldId id="279" r:id="rId11"/>
    <p:sldId id="287" r:id="rId12"/>
    <p:sldId id="284" r:id="rId13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BB59"/>
    <a:srgbClr val="4BACC6"/>
    <a:srgbClr val="5EAFA6"/>
    <a:srgbClr val="0066FF"/>
    <a:srgbClr val="8064A2"/>
    <a:srgbClr val="FFCCFF"/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4" autoAdjust="0"/>
    <p:restoredTop sz="94624" autoAdjust="0"/>
  </p:normalViewPr>
  <p:slideViewPr>
    <p:cSldViewPr>
      <p:cViewPr varScale="1">
        <p:scale>
          <a:sx n="112" d="100"/>
          <a:sy n="112" d="100"/>
        </p:scale>
        <p:origin x="-158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0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CC268B-6C67-403F-AD41-21ED706E0DE5}" type="doc">
      <dgm:prSet loTypeId="urn:microsoft.com/office/officeart/2009/layout/CircleArrowProcess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AU"/>
        </a:p>
      </dgm:t>
    </dgm:pt>
    <dgm:pt modelId="{12DD83D0-BE1A-4637-9EF4-8508E65C6327}">
      <dgm:prSet/>
      <dgm:spPr/>
      <dgm:t>
        <a:bodyPr/>
        <a:lstStyle/>
        <a:p>
          <a:pPr rtl="0"/>
          <a:r>
            <a:rPr lang="en-US" dirty="0" smtClean="0"/>
            <a:t>13 February 2009  </a:t>
          </a:r>
          <a:endParaRPr lang="en-AU" dirty="0"/>
        </a:p>
      </dgm:t>
    </dgm:pt>
    <dgm:pt modelId="{B368E5B0-EFC9-46FA-AE84-7F1F42F4DD0E}" type="parTrans" cxnId="{F31A09C9-5447-426E-BA3B-42F1694946F2}">
      <dgm:prSet/>
      <dgm:spPr/>
      <dgm:t>
        <a:bodyPr/>
        <a:lstStyle/>
        <a:p>
          <a:endParaRPr lang="en-AU"/>
        </a:p>
      </dgm:t>
    </dgm:pt>
    <dgm:pt modelId="{27FD3992-1D78-48CC-94FF-6C2B121E49E0}" type="sibTrans" cxnId="{F31A09C9-5447-426E-BA3B-42F1694946F2}">
      <dgm:prSet/>
      <dgm:spPr/>
      <dgm:t>
        <a:bodyPr/>
        <a:lstStyle/>
        <a:p>
          <a:endParaRPr lang="en-AU"/>
        </a:p>
      </dgm:t>
    </dgm:pt>
    <dgm:pt modelId="{D550C77E-13A0-4C49-9302-476D68581041}">
      <dgm:prSet/>
      <dgm:spPr/>
      <dgm:t>
        <a:bodyPr/>
        <a:lstStyle/>
        <a:p>
          <a:pPr rtl="0"/>
          <a:r>
            <a:rPr lang="en-US" dirty="0" smtClean="0"/>
            <a:t>May – August 2009 </a:t>
          </a:r>
          <a:endParaRPr lang="en-AU" dirty="0"/>
        </a:p>
      </dgm:t>
    </dgm:pt>
    <dgm:pt modelId="{9EDDF491-D05D-4455-B8E4-E69FC3D45F10}" type="parTrans" cxnId="{E87CA1E8-68E1-46C5-9A37-ACAF7E2ACD40}">
      <dgm:prSet/>
      <dgm:spPr/>
      <dgm:t>
        <a:bodyPr/>
        <a:lstStyle/>
        <a:p>
          <a:endParaRPr lang="en-AU"/>
        </a:p>
      </dgm:t>
    </dgm:pt>
    <dgm:pt modelId="{5E4F365E-4779-4971-8230-C1F8DFD41B19}" type="sibTrans" cxnId="{E87CA1E8-68E1-46C5-9A37-ACAF7E2ACD40}">
      <dgm:prSet/>
      <dgm:spPr/>
      <dgm:t>
        <a:bodyPr/>
        <a:lstStyle/>
        <a:p>
          <a:endParaRPr lang="en-AU"/>
        </a:p>
      </dgm:t>
    </dgm:pt>
    <dgm:pt modelId="{409D8A30-A900-4281-9F37-D7228A96134C}">
      <dgm:prSet/>
      <dgm:spPr/>
      <dgm:t>
        <a:bodyPr/>
        <a:lstStyle/>
        <a:p>
          <a:pPr rtl="0"/>
          <a:r>
            <a:rPr lang="en-US" smtClean="0"/>
            <a:t>30 October 2009 </a:t>
          </a:r>
          <a:endParaRPr lang="en-AU"/>
        </a:p>
      </dgm:t>
    </dgm:pt>
    <dgm:pt modelId="{704F778C-F06D-47D1-B1EE-BAAC2975AC0D}" type="parTrans" cxnId="{524427DB-8D4E-415D-8CC1-0ECAE7FC2738}">
      <dgm:prSet/>
      <dgm:spPr/>
      <dgm:t>
        <a:bodyPr/>
        <a:lstStyle/>
        <a:p>
          <a:endParaRPr lang="en-AU"/>
        </a:p>
      </dgm:t>
    </dgm:pt>
    <dgm:pt modelId="{99C71DFA-1491-409B-A079-1BD126C20E4D}" type="sibTrans" cxnId="{524427DB-8D4E-415D-8CC1-0ECAE7FC2738}">
      <dgm:prSet/>
      <dgm:spPr/>
      <dgm:t>
        <a:bodyPr/>
        <a:lstStyle/>
        <a:p>
          <a:endParaRPr lang="en-AU"/>
        </a:p>
      </dgm:t>
    </dgm:pt>
    <dgm:pt modelId="{AAD1EEEB-EAD3-4831-A62E-40290220D0D7}">
      <dgm:prSet custT="1"/>
      <dgm:spPr/>
      <dgm:t>
        <a:bodyPr/>
        <a:lstStyle/>
        <a:p>
          <a:pPr rtl="0"/>
          <a:r>
            <a:rPr lang="en-US" sz="1700" dirty="0" smtClean="0"/>
            <a:t>Healing Foundation incorporated.</a:t>
          </a:r>
          <a:endParaRPr lang="en-AU" sz="1700" dirty="0"/>
        </a:p>
      </dgm:t>
    </dgm:pt>
    <dgm:pt modelId="{B765ACAB-41B2-4D99-AB5D-9B72EF488BA1}" type="parTrans" cxnId="{3F12BE42-9A41-4828-9479-7C4F32688902}">
      <dgm:prSet/>
      <dgm:spPr/>
      <dgm:t>
        <a:bodyPr/>
        <a:lstStyle/>
        <a:p>
          <a:endParaRPr lang="en-AU"/>
        </a:p>
      </dgm:t>
    </dgm:pt>
    <dgm:pt modelId="{1A8D070F-6A05-4945-A225-E08A8AA1F54B}" type="sibTrans" cxnId="{3F12BE42-9A41-4828-9479-7C4F32688902}">
      <dgm:prSet/>
      <dgm:spPr/>
      <dgm:t>
        <a:bodyPr/>
        <a:lstStyle/>
        <a:p>
          <a:endParaRPr lang="en-AU"/>
        </a:p>
      </dgm:t>
    </dgm:pt>
    <dgm:pt modelId="{04F72AB4-8B63-4406-A9A9-E221B0D64DF8}">
      <dgm:prSet custT="1"/>
      <dgm:spPr/>
      <dgm:t>
        <a:bodyPr/>
        <a:lstStyle/>
        <a:p>
          <a:pPr rtl="0"/>
          <a:r>
            <a:rPr lang="en-US" sz="1700" dirty="0" smtClean="0"/>
            <a:t>National consultation “Voices from the Campfire”.</a:t>
          </a:r>
          <a:endParaRPr lang="en-AU" sz="1700" dirty="0"/>
        </a:p>
      </dgm:t>
    </dgm:pt>
    <dgm:pt modelId="{EC52ECC8-AEE9-4C6E-9913-D91F1458034C}" type="sibTrans" cxnId="{3BDB4D35-7C3C-4035-AD6F-3762AA63D8D4}">
      <dgm:prSet/>
      <dgm:spPr/>
      <dgm:t>
        <a:bodyPr/>
        <a:lstStyle/>
        <a:p>
          <a:endParaRPr lang="en-AU"/>
        </a:p>
      </dgm:t>
    </dgm:pt>
    <dgm:pt modelId="{98F661C9-BD1A-4182-859B-6C770FD9D875}" type="parTrans" cxnId="{3BDB4D35-7C3C-4035-AD6F-3762AA63D8D4}">
      <dgm:prSet/>
      <dgm:spPr/>
      <dgm:t>
        <a:bodyPr/>
        <a:lstStyle/>
        <a:p>
          <a:endParaRPr lang="en-AU"/>
        </a:p>
      </dgm:t>
    </dgm:pt>
    <dgm:pt modelId="{C8717D59-4F83-4879-8EA0-630EF44541FF}">
      <dgm:prSet custT="1"/>
      <dgm:spPr/>
      <dgm:t>
        <a:bodyPr/>
        <a:lstStyle/>
        <a:p>
          <a:pPr rtl="0"/>
          <a:r>
            <a:rPr lang="en-US" sz="1700" dirty="0" smtClean="0"/>
            <a:t>Federal Government (FaHCSIA) announces funding for Healing Foundation over 4 years.</a:t>
          </a:r>
          <a:endParaRPr lang="en-AU" sz="1700" dirty="0"/>
        </a:p>
      </dgm:t>
    </dgm:pt>
    <dgm:pt modelId="{9FF60F2B-F8C3-4AA9-AD46-A7153B68DEC6}" type="sibTrans" cxnId="{B0DD036C-A87E-4D35-B9BF-9EF32558D0E0}">
      <dgm:prSet/>
      <dgm:spPr/>
      <dgm:t>
        <a:bodyPr/>
        <a:lstStyle/>
        <a:p>
          <a:endParaRPr lang="en-AU"/>
        </a:p>
      </dgm:t>
    </dgm:pt>
    <dgm:pt modelId="{F27AE4D4-476D-4044-BB77-01722877E23D}" type="parTrans" cxnId="{B0DD036C-A87E-4D35-B9BF-9EF32558D0E0}">
      <dgm:prSet/>
      <dgm:spPr/>
      <dgm:t>
        <a:bodyPr/>
        <a:lstStyle/>
        <a:p>
          <a:endParaRPr lang="en-AU"/>
        </a:p>
      </dgm:t>
    </dgm:pt>
    <dgm:pt modelId="{854FE761-8D99-4F0D-BC2B-D22D8087A85B}" type="pres">
      <dgm:prSet presAssocID="{5DCC268B-6C67-403F-AD41-21ED706E0DE5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en-AU"/>
        </a:p>
      </dgm:t>
    </dgm:pt>
    <dgm:pt modelId="{BF923290-383C-4B86-B1B9-CC4357F75B85}" type="pres">
      <dgm:prSet presAssocID="{12DD83D0-BE1A-4637-9EF4-8508E65C6327}" presName="Accent1" presStyleCnt="0"/>
      <dgm:spPr/>
    </dgm:pt>
    <dgm:pt modelId="{DEA9B3AE-9FFD-4945-A781-8432F9A0F14B}" type="pres">
      <dgm:prSet presAssocID="{12DD83D0-BE1A-4637-9EF4-8508E65C6327}" presName="Accent" presStyleLbl="node1" presStyleIdx="0" presStyleCnt="3"/>
      <dgm:spPr/>
    </dgm:pt>
    <dgm:pt modelId="{5CE80E70-3577-45FD-A926-5D97DBBA2C2A}" type="pres">
      <dgm:prSet presAssocID="{12DD83D0-BE1A-4637-9EF4-8508E65C6327}" presName="Child1" presStyleLbl="revTx" presStyleIdx="0" presStyleCnt="6" custScaleX="270045" custLinFactNeighborX="75330" custLinFactNeighborY="312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2299F09B-4724-447A-B905-D62D2E8CDBDD}" type="pres">
      <dgm:prSet presAssocID="{12DD83D0-BE1A-4637-9EF4-8508E65C6327}" presName="Parent1" presStyleLbl="revTx" presStyleIdx="1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4F97BD82-B2C8-49D4-902B-C83CE0ED5F7D}" type="pres">
      <dgm:prSet presAssocID="{D550C77E-13A0-4C49-9302-476D68581041}" presName="Accent2" presStyleCnt="0"/>
      <dgm:spPr/>
    </dgm:pt>
    <dgm:pt modelId="{646E6684-8B06-4E61-87EE-246F1AE9EEA2}" type="pres">
      <dgm:prSet presAssocID="{D550C77E-13A0-4C49-9302-476D68581041}" presName="Accent" presStyleLbl="node1" presStyleIdx="1" presStyleCnt="3"/>
      <dgm:spPr>
        <a:solidFill>
          <a:srgbClr val="9BBB59"/>
        </a:solidFill>
      </dgm:spPr>
    </dgm:pt>
    <dgm:pt modelId="{43F91976-4090-47AF-8584-FF42BE4D1BCC}" type="pres">
      <dgm:prSet presAssocID="{D550C77E-13A0-4C49-9302-476D68581041}" presName="Child2" presStyleLbl="revTx" presStyleIdx="2" presStyleCnt="6" custScaleX="367444" custScaleY="79947" custLinFactX="17668" custLinFactNeighborX="100000" custLinFactNeighborY="-266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46204AF5-FDCE-4034-8EA8-5A07C26EB884}" type="pres">
      <dgm:prSet presAssocID="{D550C77E-13A0-4C49-9302-476D68581041}" presName="Parent2" presStyleLbl="revTx" presStyleIdx="3" presStyleCnt="6" custScaleX="11040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6269390A-5869-428B-8F12-8A614AD5E8D9}" type="pres">
      <dgm:prSet presAssocID="{409D8A30-A900-4281-9F37-D7228A96134C}" presName="Accent3" presStyleCnt="0"/>
      <dgm:spPr/>
    </dgm:pt>
    <dgm:pt modelId="{910EE309-47A6-4EE6-B9F8-A831EE7ACFB7}" type="pres">
      <dgm:prSet presAssocID="{409D8A30-A900-4281-9F37-D7228A96134C}" presName="Accent" presStyleLbl="node1" presStyleIdx="2" presStyleCnt="3"/>
      <dgm:spPr/>
    </dgm:pt>
    <dgm:pt modelId="{C86ACBE9-53DA-4F42-B5DD-2658B9E33378}" type="pres">
      <dgm:prSet presAssocID="{409D8A30-A900-4281-9F37-D7228A96134C}" presName="Child3" presStyleLbl="revTx" presStyleIdx="4" presStyleCnt="6" custScaleX="259991" custLinFactNeighborX="72710" custLinFactNeighborY="-485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AACB662C-FEBC-4188-8FA1-835FDC684FD1}" type="pres">
      <dgm:prSet presAssocID="{409D8A30-A900-4281-9F37-D7228A96134C}" presName="Parent3" presStyleLbl="revTx" presStyleIdx="5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AU"/>
        </a:p>
      </dgm:t>
    </dgm:pt>
  </dgm:ptLst>
  <dgm:cxnLst>
    <dgm:cxn modelId="{3BDB4D35-7C3C-4035-AD6F-3762AA63D8D4}" srcId="{D550C77E-13A0-4C49-9302-476D68581041}" destId="{04F72AB4-8B63-4406-A9A9-E221B0D64DF8}" srcOrd="0" destOrd="0" parTransId="{98F661C9-BD1A-4182-859B-6C770FD9D875}" sibTransId="{EC52ECC8-AEE9-4C6E-9913-D91F1458034C}"/>
    <dgm:cxn modelId="{B0DD036C-A87E-4D35-B9BF-9EF32558D0E0}" srcId="{12DD83D0-BE1A-4637-9EF4-8508E65C6327}" destId="{C8717D59-4F83-4879-8EA0-630EF44541FF}" srcOrd="0" destOrd="0" parTransId="{F27AE4D4-476D-4044-BB77-01722877E23D}" sibTransId="{9FF60F2B-F8C3-4AA9-AD46-A7153B68DEC6}"/>
    <dgm:cxn modelId="{E87CA1E8-68E1-46C5-9A37-ACAF7E2ACD40}" srcId="{5DCC268B-6C67-403F-AD41-21ED706E0DE5}" destId="{D550C77E-13A0-4C49-9302-476D68581041}" srcOrd="1" destOrd="0" parTransId="{9EDDF491-D05D-4455-B8E4-E69FC3D45F10}" sibTransId="{5E4F365E-4779-4971-8230-C1F8DFD41B19}"/>
    <dgm:cxn modelId="{FFDBAA37-2B5F-47F3-BC22-9F350608F322}" type="presOf" srcId="{C8717D59-4F83-4879-8EA0-630EF44541FF}" destId="{5CE80E70-3577-45FD-A926-5D97DBBA2C2A}" srcOrd="0" destOrd="0" presId="urn:microsoft.com/office/officeart/2009/layout/CircleArrowProcess"/>
    <dgm:cxn modelId="{524427DB-8D4E-415D-8CC1-0ECAE7FC2738}" srcId="{5DCC268B-6C67-403F-AD41-21ED706E0DE5}" destId="{409D8A30-A900-4281-9F37-D7228A96134C}" srcOrd="2" destOrd="0" parTransId="{704F778C-F06D-47D1-B1EE-BAAC2975AC0D}" sibTransId="{99C71DFA-1491-409B-A079-1BD126C20E4D}"/>
    <dgm:cxn modelId="{F32948DB-EF09-42B7-A74B-6EB45CA94F46}" type="presOf" srcId="{5DCC268B-6C67-403F-AD41-21ED706E0DE5}" destId="{854FE761-8D99-4F0D-BC2B-D22D8087A85B}" srcOrd="0" destOrd="0" presId="urn:microsoft.com/office/officeart/2009/layout/CircleArrowProcess"/>
    <dgm:cxn modelId="{5AA9C7F4-8A71-4420-B7E7-9894EB35EE8E}" type="presOf" srcId="{AAD1EEEB-EAD3-4831-A62E-40290220D0D7}" destId="{C86ACBE9-53DA-4F42-B5DD-2658B9E33378}" srcOrd="0" destOrd="0" presId="urn:microsoft.com/office/officeart/2009/layout/CircleArrowProcess"/>
    <dgm:cxn modelId="{F31A09C9-5447-426E-BA3B-42F1694946F2}" srcId="{5DCC268B-6C67-403F-AD41-21ED706E0DE5}" destId="{12DD83D0-BE1A-4637-9EF4-8508E65C6327}" srcOrd="0" destOrd="0" parTransId="{B368E5B0-EFC9-46FA-AE84-7F1F42F4DD0E}" sibTransId="{27FD3992-1D78-48CC-94FF-6C2B121E49E0}"/>
    <dgm:cxn modelId="{3F12BE42-9A41-4828-9479-7C4F32688902}" srcId="{409D8A30-A900-4281-9F37-D7228A96134C}" destId="{AAD1EEEB-EAD3-4831-A62E-40290220D0D7}" srcOrd="0" destOrd="0" parTransId="{B765ACAB-41B2-4D99-AB5D-9B72EF488BA1}" sibTransId="{1A8D070F-6A05-4945-A225-E08A8AA1F54B}"/>
    <dgm:cxn modelId="{3222E08A-ADD7-4A3C-85C0-45AFE013DE83}" type="presOf" srcId="{12DD83D0-BE1A-4637-9EF4-8508E65C6327}" destId="{2299F09B-4724-447A-B905-D62D2E8CDBDD}" srcOrd="0" destOrd="0" presId="urn:microsoft.com/office/officeart/2009/layout/CircleArrowProcess"/>
    <dgm:cxn modelId="{D9CA9F1C-D0C1-4A70-9358-76AEBC8993CB}" type="presOf" srcId="{D550C77E-13A0-4C49-9302-476D68581041}" destId="{46204AF5-FDCE-4034-8EA8-5A07C26EB884}" srcOrd="0" destOrd="0" presId="urn:microsoft.com/office/officeart/2009/layout/CircleArrowProcess"/>
    <dgm:cxn modelId="{2BFFB872-157E-41EB-BBCC-C9811410DEA0}" type="presOf" srcId="{409D8A30-A900-4281-9F37-D7228A96134C}" destId="{AACB662C-FEBC-4188-8FA1-835FDC684FD1}" srcOrd="0" destOrd="0" presId="urn:microsoft.com/office/officeart/2009/layout/CircleArrowProcess"/>
    <dgm:cxn modelId="{D3886D6D-34AE-4378-9AB9-DDAB9BA35ABB}" type="presOf" srcId="{04F72AB4-8B63-4406-A9A9-E221B0D64DF8}" destId="{43F91976-4090-47AF-8584-FF42BE4D1BCC}" srcOrd="0" destOrd="0" presId="urn:microsoft.com/office/officeart/2009/layout/CircleArrowProcess"/>
    <dgm:cxn modelId="{4FAC7BF7-E317-40E5-B64A-A8A8C6BED739}" type="presParOf" srcId="{854FE761-8D99-4F0D-BC2B-D22D8087A85B}" destId="{BF923290-383C-4B86-B1B9-CC4357F75B85}" srcOrd="0" destOrd="0" presId="urn:microsoft.com/office/officeart/2009/layout/CircleArrowProcess"/>
    <dgm:cxn modelId="{726A569F-3A5E-4E56-ADDA-087454DFA3AC}" type="presParOf" srcId="{BF923290-383C-4B86-B1B9-CC4357F75B85}" destId="{DEA9B3AE-9FFD-4945-A781-8432F9A0F14B}" srcOrd="0" destOrd="0" presId="urn:microsoft.com/office/officeart/2009/layout/CircleArrowProcess"/>
    <dgm:cxn modelId="{694A9AC6-9A5D-49AD-A389-F3E4CC8F6209}" type="presParOf" srcId="{854FE761-8D99-4F0D-BC2B-D22D8087A85B}" destId="{5CE80E70-3577-45FD-A926-5D97DBBA2C2A}" srcOrd="1" destOrd="0" presId="urn:microsoft.com/office/officeart/2009/layout/CircleArrowProcess"/>
    <dgm:cxn modelId="{35495074-4341-43B4-B735-AE9EED94D726}" type="presParOf" srcId="{854FE761-8D99-4F0D-BC2B-D22D8087A85B}" destId="{2299F09B-4724-447A-B905-D62D2E8CDBDD}" srcOrd="2" destOrd="0" presId="urn:microsoft.com/office/officeart/2009/layout/CircleArrowProcess"/>
    <dgm:cxn modelId="{7DD993DE-1FC4-4B2F-A6A5-6D9BDAEB8823}" type="presParOf" srcId="{854FE761-8D99-4F0D-BC2B-D22D8087A85B}" destId="{4F97BD82-B2C8-49D4-902B-C83CE0ED5F7D}" srcOrd="3" destOrd="0" presId="urn:microsoft.com/office/officeart/2009/layout/CircleArrowProcess"/>
    <dgm:cxn modelId="{9ADE8FAE-C8DB-4F56-BA84-A2BF2749DAC6}" type="presParOf" srcId="{4F97BD82-B2C8-49D4-902B-C83CE0ED5F7D}" destId="{646E6684-8B06-4E61-87EE-246F1AE9EEA2}" srcOrd="0" destOrd="0" presId="urn:microsoft.com/office/officeart/2009/layout/CircleArrowProcess"/>
    <dgm:cxn modelId="{B41F9C6A-7809-4569-AA38-C4CC8D846692}" type="presParOf" srcId="{854FE761-8D99-4F0D-BC2B-D22D8087A85B}" destId="{43F91976-4090-47AF-8584-FF42BE4D1BCC}" srcOrd="4" destOrd="0" presId="urn:microsoft.com/office/officeart/2009/layout/CircleArrowProcess"/>
    <dgm:cxn modelId="{A35402CE-CB54-4E2C-84C1-475AA1892A5F}" type="presParOf" srcId="{854FE761-8D99-4F0D-BC2B-D22D8087A85B}" destId="{46204AF5-FDCE-4034-8EA8-5A07C26EB884}" srcOrd="5" destOrd="0" presId="urn:microsoft.com/office/officeart/2009/layout/CircleArrowProcess"/>
    <dgm:cxn modelId="{00905D48-7D34-4701-8979-2D572DCA16A7}" type="presParOf" srcId="{854FE761-8D99-4F0D-BC2B-D22D8087A85B}" destId="{6269390A-5869-428B-8F12-8A614AD5E8D9}" srcOrd="6" destOrd="0" presId="urn:microsoft.com/office/officeart/2009/layout/CircleArrowProcess"/>
    <dgm:cxn modelId="{AEDBA0F3-5E05-4FDB-AF32-F21A890EA7DB}" type="presParOf" srcId="{6269390A-5869-428B-8F12-8A614AD5E8D9}" destId="{910EE309-47A6-4EE6-B9F8-A831EE7ACFB7}" srcOrd="0" destOrd="0" presId="urn:microsoft.com/office/officeart/2009/layout/CircleArrowProcess"/>
    <dgm:cxn modelId="{ABE7B80B-F6E4-418D-906C-6A7F212B404C}" type="presParOf" srcId="{854FE761-8D99-4F0D-BC2B-D22D8087A85B}" destId="{C86ACBE9-53DA-4F42-B5DD-2658B9E33378}" srcOrd="7" destOrd="0" presId="urn:microsoft.com/office/officeart/2009/layout/CircleArrowProcess"/>
    <dgm:cxn modelId="{97792801-5AED-43AC-8654-3CDC9E299665}" type="presParOf" srcId="{854FE761-8D99-4F0D-BC2B-D22D8087A85B}" destId="{AACB662C-FEBC-4188-8FA1-835FDC684FD1}" srcOrd="8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341ACDC-89BD-4B3C-A816-7981E4B57FB0}" type="doc">
      <dgm:prSet loTypeId="urn:microsoft.com/office/officeart/2005/8/layout/hList6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AU"/>
        </a:p>
      </dgm:t>
    </dgm:pt>
    <dgm:pt modelId="{5FD92912-A526-4ABF-8D08-DC8BED19CD9B}">
      <dgm:prSet/>
      <dgm:spPr>
        <a:solidFill>
          <a:srgbClr val="8064A2"/>
        </a:solidFill>
      </dgm:spPr>
      <dgm:t>
        <a:bodyPr/>
        <a:lstStyle/>
        <a:p>
          <a:pPr rtl="0"/>
          <a:r>
            <a:rPr lang="en-AU" dirty="0" smtClean="0"/>
            <a:t>21</a:t>
          </a:r>
          <a:br>
            <a:rPr lang="en-AU" dirty="0" smtClean="0"/>
          </a:br>
          <a:r>
            <a:rPr lang="en-AU" dirty="0" smtClean="0"/>
            <a:t>Healing </a:t>
          </a:r>
          <a:r>
            <a:rPr lang="en-AU" b="1" dirty="0" smtClean="0"/>
            <a:t>projects</a:t>
          </a:r>
        </a:p>
        <a:p>
          <a:pPr rtl="0"/>
          <a:endParaRPr lang="en-AU" dirty="0"/>
        </a:p>
      </dgm:t>
    </dgm:pt>
    <dgm:pt modelId="{70006665-D958-44F5-AF10-0D1A9D1CEC17}" type="parTrans" cxnId="{FAFE814A-B3F1-40B5-B092-8D222EBBFBDC}">
      <dgm:prSet/>
      <dgm:spPr/>
      <dgm:t>
        <a:bodyPr/>
        <a:lstStyle/>
        <a:p>
          <a:endParaRPr lang="en-AU"/>
        </a:p>
      </dgm:t>
    </dgm:pt>
    <dgm:pt modelId="{4542C1C4-5662-4D1E-B3DD-EC74AC5C97AA}" type="sibTrans" cxnId="{FAFE814A-B3F1-40B5-B092-8D222EBBFBDC}">
      <dgm:prSet/>
      <dgm:spPr/>
      <dgm:t>
        <a:bodyPr/>
        <a:lstStyle/>
        <a:p>
          <a:endParaRPr lang="en-AU"/>
        </a:p>
      </dgm:t>
    </dgm:pt>
    <dgm:pt modelId="{F7EE2B3E-0BEE-4DA7-BBB1-F2F1FC97F966}">
      <dgm:prSet/>
      <dgm:spPr>
        <a:solidFill>
          <a:srgbClr val="9BBB59"/>
        </a:solidFill>
      </dgm:spPr>
      <dgm:t>
        <a:bodyPr/>
        <a:lstStyle/>
        <a:p>
          <a:pPr rtl="0"/>
          <a:r>
            <a:rPr lang="en-AU" dirty="0" smtClean="0"/>
            <a:t>48</a:t>
          </a:r>
          <a:br>
            <a:rPr lang="en-AU" dirty="0" smtClean="0"/>
          </a:br>
          <a:r>
            <a:rPr lang="en-AU" dirty="0" smtClean="0"/>
            <a:t>Training &amp; Education projects</a:t>
          </a:r>
          <a:endParaRPr lang="en-AU" dirty="0"/>
        </a:p>
      </dgm:t>
    </dgm:pt>
    <dgm:pt modelId="{9E507FAB-07DB-4FAE-ACCA-6DE183E104B6}" type="parTrans" cxnId="{268FA96C-E5E8-417D-88C9-426B7EDCB6F0}">
      <dgm:prSet/>
      <dgm:spPr/>
      <dgm:t>
        <a:bodyPr/>
        <a:lstStyle/>
        <a:p>
          <a:endParaRPr lang="en-AU"/>
        </a:p>
      </dgm:t>
    </dgm:pt>
    <dgm:pt modelId="{814EDD49-6BE0-4533-A439-90E1DDFA9D6E}" type="sibTrans" cxnId="{268FA96C-E5E8-417D-88C9-426B7EDCB6F0}">
      <dgm:prSet/>
      <dgm:spPr/>
      <dgm:t>
        <a:bodyPr/>
        <a:lstStyle/>
        <a:p>
          <a:endParaRPr lang="en-AU"/>
        </a:p>
      </dgm:t>
    </dgm:pt>
    <dgm:pt modelId="{50FEFEFD-36E7-4F87-BDF1-3272269B0FF8}">
      <dgm:prSet/>
      <dgm:spPr>
        <a:solidFill>
          <a:srgbClr val="4BACC6"/>
        </a:solidFill>
      </dgm:spPr>
      <dgm:t>
        <a:bodyPr/>
        <a:lstStyle/>
        <a:p>
          <a:pPr rtl="0"/>
          <a:r>
            <a:rPr lang="en-AU" dirty="0" smtClean="0"/>
            <a:t>3</a:t>
          </a:r>
          <a:br>
            <a:rPr lang="en-AU" dirty="0" smtClean="0"/>
          </a:br>
          <a:r>
            <a:rPr lang="en-AU" dirty="0" smtClean="0"/>
            <a:t>Intergenerational Trauma projects</a:t>
          </a:r>
          <a:endParaRPr lang="en-AU" dirty="0"/>
        </a:p>
      </dgm:t>
    </dgm:pt>
    <dgm:pt modelId="{F0F8B31F-1865-4FF9-883D-840F9D63FFBA}" type="parTrans" cxnId="{05A0EA5C-9BF1-4BEF-ABF5-F9D2C0075102}">
      <dgm:prSet/>
      <dgm:spPr/>
      <dgm:t>
        <a:bodyPr/>
        <a:lstStyle/>
        <a:p>
          <a:endParaRPr lang="en-AU"/>
        </a:p>
      </dgm:t>
    </dgm:pt>
    <dgm:pt modelId="{C9E56962-0893-4A03-AF8C-DEE375DE9C91}" type="sibTrans" cxnId="{05A0EA5C-9BF1-4BEF-ABF5-F9D2C0075102}">
      <dgm:prSet/>
      <dgm:spPr/>
      <dgm:t>
        <a:bodyPr/>
        <a:lstStyle/>
        <a:p>
          <a:endParaRPr lang="en-AU"/>
        </a:p>
      </dgm:t>
    </dgm:pt>
    <dgm:pt modelId="{374E6C0D-BFDC-4818-A848-5E1558895975}" type="pres">
      <dgm:prSet presAssocID="{E341ACDC-89BD-4B3C-A816-7981E4B57FB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AU"/>
        </a:p>
      </dgm:t>
    </dgm:pt>
    <dgm:pt modelId="{EC9342C3-1E90-437D-9D5C-0CB7F9B54A8C}" type="pres">
      <dgm:prSet presAssocID="{5FD92912-A526-4ABF-8D08-DC8BED19CD9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548F82FA-93FD-4424-9CA7-AF824C9C3CC3}" type="pres">
      <dgm:prSet presAssocID="{4542C1C4-5662-4D1E-B3DD-EC74AC5C97AA}" presName="sibTrans" presStyleCnt="0"/>
      <dgm:spPr/>
    </dgm:pt>
    <dgm:pt modelId="{4356608D-D512-422E-B77B-6CA490329CE8}" type="pres">
      <dgm:prSet presAssocID="{F7EE2B3E-0BEE-4DA7-BBB1-F2F1FC97F966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6E7FEA2F-4022-4C3C-B4C3-65A99C65D9CA}" type="pres">
      <dgm:prSet presAssocID="{814EDD49-6BE0-4533-A439-90E1DDFA9D6E}" presName="sibTrans" presStyleCnt="0"/>
      <dgm:spPr/>
    </dgm:pt>
    <dgm:pt modelId="{69CC4AAE-75C5-4A02-B9AB-A6962A159D13}" type="pres">
      <dgm:prSet presAssocID="{50FEFEFD-36E7-4F87-BDF1-3272269B0FF8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</dgm:ptLst>
  <dgm:cxnLst>
    <dgm:cxn modelId="{68414DB4-052D-4DD4-AAF7-BEF4C640A9E7}" type="presOf" srcId="{F7EE2B3E-0BEE-4DA7-BBB1-F2F1FC97F966}" destId="{4356608D-D512-422E-B77B-6CA490329CE8}" srcOrd="0" destOrd="0" presId="urn:microsoft.com/office/officeart/2005/8/layout/hList6"/>
    <dgm:cxn modelId="{05A0EA5C-9BF1-4BEF-ABF5-F9D2C0075102}" srcId="{E341ACDC-89BD-4B3C-A816-7981E4B57FB0}" destId="{50FEFEFD-36E7-4F87-BDF1-3272269B0FF8}" srcOrd="2" destOrd="0" parTransId="{F0F8B31F-1865-4FF9-883D-840F9D63FFBA}" sibTransId="{C9E56962-0893-4A03-AF8C-DEE375DE9C91}"/>
    <dgm:cxn modelId="{268FA96C-E5E8-417D-88C9-426B7EDCB6F0}" srcId="{E341ACDC-89BD-4B3C-A816-7981E4B57FB0}" destId="{F7EE2B3E-0BEE-4DA7-BBB1-F2F1FC97F966}" srcOrd="1" destOrd="0" parTransId="{9E507FAB-07DB-4FAE-ACCA-6DE183E104B6}" sibTransId="{814EDD49-6BE0-4533-A439-90E1DDFA9D6E}"/>
    <dgm:cxn modelId="{F2D5330C-8E23-43ED-B30B-18F170CDDD58}" type="presOf" srcId="{E341ACDC-89BD-4B3C-A816-7981E4B57FB0}" destId="{374E6C0D-BFDC-4818-A848-5E1558895975}" srcOrd="0" destOrd="0" presId="urn:microsoft.com/office/officeart/2005/8/layout/hList6"/>
    <dgm:cxn modelId="{FAFE814A-B3F1-40B5-B092-8D222EBBFBDC}" srcId="{E341ACDC-89BD-4B3C-A816-7981E4B57FB0}" destId="{5FD92912-A526-4ABF-8D08-DC8BED19CD9B}" srcOrd="0" destOrd="0" parTransId="{70006665-D958-44F5-AF10-0D1A9D1CEC17}" sibTransId="{4542C1C4-5662-4D1E-B3DD-EC74AC5C97AA}"/>
    <dgm:cxn modelId="{573EBBC3-40E1-491E-8005-62D1569F7E39}" type="presOf" srcId="{5FD92912-A526-4ABF-8D08-DC8BED19CD9B}" destId="{EC9342C3-1E90-437D-9D5C-0CB7F9B54A8C}" srcOrd="0" destOrd="0" presId="urn:microsoft.com/office/officeart/2005/8/layout/hList6"/>
    <dgm:cxn modelId="{10333464-CEE5-410F-BFFE-85A1DFEF9BEE}" type="presOf" srcId="{50FEFEFD-36E7-4F87-BDF1-3272269B0FF8}" destId="{69CC4AAE-75C5-4A02-B9AB-A6962A159D13}" srcOrd="0" destOrd="0" presId="urn:microsoft.com/office/officeart/2005/8/layout/hList6"/>
    <dgm:cxn modelId="{9E79BDAA-85A8-4926-897A-0F6F029C6E3D}" type="presParOf" srcId="{374E6C0D-BFDC-4818-A848-5E1558895975}" destId="{EC9342C3-1E90-437D-9D5C-0CB7F9B54A8C}" srcOrd="0" destOrd="0" presId="urn:microsoft.com/office/officeart/2005/8/layout/hList6"/>
    <dgm:cxn modelId="{624520D9-420E-4655-9470-921AAA9A1186}" type="presParOf" srcId="{374E6C0D-BFDC-4818-A848-5E1558895975}" destId="{548F82FA-93FD-4424-9CA7-AF824C9C3CC3}" srcOrd="1" destOrd="0" presId="urn:microsoft.com/office/officeart/2005/8/layout/hList6"/>
    <dgm:cxn modelId="{83B92095-1C48-4A10-AB24-AF5283EE9338}" type="presParOf" srcId="{374E6C0D-BFDC-4818-A848-5E1558895975}" destId="{4356608D-D512-422E-B77B-6CA490329CE8}" srcOrd="2" destOrd="0" presId="urn:microsoft.com/office/officeart/2005/8/layout/hList6"/>
    <dgm:cxn modelId="{F036E7C9-0330-49CB-BF89-9CC4AE96068E}" type="presParOf" srcId="{374E6C0D-BFDC-4818-A848-5E1558895975}" destId="{6E7FEA2F-4022-4C3C-B4C3-65A99C65D9CA}" srcOrd="3" destOrd="0" presId="urn:microsoft.com/office/officeart/2005/8/layout/hList6"/>
    <dgm:cxn modelId="{8EDBBF52-1DCD-474D-8707-D851295598B5}" type="presParOf" srcId="{374E6C0D-BFDC-4818-A848-5E1558895975}" destId="{69CC4AAE-75C5-4A02-B9AB-A6962A159D13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A9B3AE-9FFD-4945-A781-8432F9A0F14B}">
      <dsp:nvSpPr>
        <dsp:cNvPr id="0" name=""/>
        <dsp:cNvSpPr/>
      </dsp:nvSpPr>
      <dsp:spPr>
        <a:xfrm>
          <a:off x="2103160" y="0"/>
          <a:ext cx="2178467" cy="2178798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E80E70-3577-45FD-A926-5D97DBBA2C2A}">
      <dsp:nvSpPr>
        <dsp:cNvPr id="0" name=""/>
        <dsp:cNvSpPr/>
      </dsp:nvSpPr>
      <dsp:spPr>
        <a:xfrm>
          <a:off x="4155348" y="676672"/>
          <a:ext cx="3529704" cy="8717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Federal Government (FaHCSIA) announces funding for Healing Foundation over 4 years.</a:t>
          </a:r>
          <a:endParaRPr lang="en-AU" sz="1700" kern="1200" dirty="0"/>
        </a:p>
      </dsp:txBody>
      <dsp:txXfrm>
        <a:off x="4155348" y="676672"/>
        <a:ext cx="3529704" cy="871700"/>
      </dsp:txXfrm>
    </dsp:sp>
    <dsp:sp modelId="{2299F09B-4724-447A-B905-D62D2E8CDBDD}">
      <dsp:nvSpPr>
        <dsp:cNvPr id="0" name=""/>
        <dsp:cNvSpPr/>
      </dsp:nvSpPr>
      <dsp:spPr>
        <a:xfrm>
          <a:off x="2584673" y="786612"/>
          <a:ext cx="1210532" cy="6051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13 February 2009  </a:t>
          </a:r>
          <a:endParaRPr lang="en-AU" sz="1800" kern="1200" dirty="0"/>
        </a:p>
      </dsp:txBody>
      <dsp:txXfrm>
        <a:off x="2584673" y="786612"/>
        <a:ext cx="1210532" cy="605121"/>
      </dsp:txXfrm>
    </dsp:sp>
    <dsp:sp modelId="{646E6684-8B06-4E61-87EE-246F1AE9EEA2}">
      <dsp:nvSpPr>
        <dsp:cNvPr id="0" name=""/>
        <dsp:cNvSpPr/>
      </dsp:nvSpPr>
      <dsp:spPr>
        <a:xfrm>
          <a:off x="1498099" y="1251881"/>
          <a:ext cx="2178467" cy="2178798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rgbClr val="9BBB5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F91976-4090-47AF-8584-FF42BE4D1BCC}">
      <dsp:nvSpPr>
        <dsp:cNvPr id="0" name=""/>
        <dsp:cNvSpPr/>
      </dsp:nvSpPr>
      <dsp:spPr>
        <a:xfrm>
          <a:off x="3426812" y="1972812"/>
          <a:ext cx="4802787" cy="6968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National consultation “Voices from the Campfire”.</a:t>
          </a:r>
          <a:endParaRPr lang="en-AU" sz="1700" kern="1200" dirty="0"/>
        </a:p>
      </dsp:txBody>
      <dsp:txXfrm>
        <a:off x="3426812" y="1972812"/>
        <a:ext cx="4802787" cy="696898"/>
      </dsp:txXfrm>
    </dsp:sp>
    <dsp:sp modelId="{46204AF5-FDCE-4034-8EA8-5A07C26EB884}">
      <dsp:nvSpPr>
        <dsp:cNvPr id="0" name=""/>
        <dsp:cNvSpPr/>
      </dsp:nvSpPr>
      <dsp:spPr>
        <a:xfrm>
          <a:off x="1919088" y="2045735"/>
          <a:ext cx="1336488" cy="6051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May – August 2009 </a:t>
          </a:r>
          <a:endParaRPr lang="en-AU" sz="1800" kern="1200" dirty="0"/>
        </a:p>
      </dsp:txBody>
      <dsp:txXfrm>
        <a:off x="1919088" y="2045735"/>
        <a:ext cx="1336488" cy="605121"/>
      </dsp:txXfrm>
    </dsp:sp>
    <dsp:sp modelId="{910EE309-47A6-4EE6-B9F8-A831EE7ACFB7}">
      <dsp:nvSpPr>
        <dsp:cNvPr id="0" name=""/>
        <dsp:cNvSpPr/>
      </dsp:nvSpPr>
      <dsp:spPr>
        <a:xfrm>
          <a:off x="2258210" y="2653572"/>
          <a:ext cx="1871640" cy="1872390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6ACBE9-53DA-4F42-B5DD-2658B9E33378}">
      <dsp:nvSpPr>
        <dsp:cNvPr id="0" name=""/>
        <dsp:cNvSpPr/>
      </dsp:nvSpPr>
      <dsp:spPr>
        <a:xfrm>
          <a:off x="4186809" y="3124947"/>
          <a:ext cx="3398290" cy="8717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Healing Foundation incorporated.</a:t>
          </a:r>
          <a:endParaRPr lang="en-AU" sz="1700" kern="1200" dirty="0"/>
        </a:p>
      </dsp:txBody>
      <dsp:txXfrm>
        <a:off x="4186809" y="3124947"/>
        <a:ext cx="3398290" cy="871700"/>
      </dsp:txXfrm>
    </dsp:sp>
    <dsp:sp modelId="{AACB662C-FEBC-4188-8FA1-835FDC684FD1}">
      <dsp:nvSpPr>
        <dsp:cNvPr id="0" name=""/>
        <dsp:cNvSpPr/>
      </dsp:nvSpPr>
      <dsp:spPr>
        <a:xfrm>
          <a:off x="2587537" y="3306668"/>
          <a:ext cx="1210532" cy="6051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smtClean="0"/>
            <a:t>30 October 2009 </a:t>
          </a:r>
          <a:endParaRPr lang="en-AU" sz="1800" kern="1200"/>
        </a:p>
      </dsp:txBody>
      <dsp:txXfrm>
        <a:off x="2587537" y="3306668"/>
        <a:ext cx="1210532" cy="6051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9342C3-1E90-437D-9D5C-0CB7F9B54A8C}">
      <dsp:nvSpPr>
        <dsp:cNvPr id="0" name=""/>
        <dsp:cNvSpPr/>
      </dsp:nvSpPr>
      <dsp:spPr>
        <a:xfrm rot="16200000">
          <a:off x="48635" y="-47712"/>
          <a:ext cx="2304254" cy="2399680"/>
        </a:xfrm>
        <a:prstGeom prst="flowChartManualOperation">
          <a:avLst/>
        </a:prstGeom>
        <a:solidFill>
          <a:srgbClr val="8064A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0" tIns="0" rIns="148894" bIns="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300" kern="1200" dirty="0" smtClean="0"/>
            <a:t>21</a:t>
          </a:r>
          <a:br>
            <a:rPr lang="en-AU" sz="2300" kern="1200" dirty="0" smtClean="0"/>
          </a:br>
          <a:r>
            <a:rPr lang="en-AU" sz="2300" kern="1200" dirty="0" smtClean="0"/>
            <a:t>Healing </a:t>
          </a:r>
          <a:r>
            <a:rPr lang="en-AU" sz="2300" b="1" kern="1200" dirty="0" smtClean="0"/>
            <a:t>projects</a:t>
          </a:r>
        </a:p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2300" kern="1200" dirty="0"/>
        </a:p>
      </dsp:txBody>
      <dsp:txXfrm rot="5400000">
        <a:off x="922" y="460852"/>
        <a:ext cx="2399680" cy="1382552"/>
      </dsp:txXfrm>
    </dsp:sp>
    <dsp:sp modelId="{4356608D-D512-422E-B77B-6CA490329CE8}">
      <dsp:nvSpPr>
        <dsp:cNvPr id="0" name=""/>
        <dsp:cNvSpPr/>
      </dsp:nvSpPr>
      <dsp:spPr>
        <a:xfrm rot="16200000">
          <a:off x="2628292" y="-47712"/>
          <a:ext cx="2304254" cy="2399680"/>
        </a:xfrm>
        <a:prstGeom prst="flowChartManualOperation">
          <a:avLst/>
        </a:prstGeom>
        <a:solidFill>
          <a:srgbClr val="9BBB5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0" tIns="0" rIns="148894" bIns="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300" kern="1200" dirty="0" smtClean="0"/>
            <a:t>48</a:t>
          </a:r>
          <a:br>
            <a:rPr lang="en-AU" sz="2300" kern="1200" dirty="0" smtClean="0"/>
          </a:br>
          <a:r>
            <a:rPr lang="en-AU" sz="2300" kern="1200" dirty="0" smtClean="0"/>
            <a:t>Training &amp; Education projects</a:t>
          </a:r>
          <a:endParaRPr lang="en-AU" sz="2300" kern="1200" dirty="0"/>
        </a:p>
      </dsp:txBody>
      <dsp:txXfrm rot="5400000">
        <a:off x="2580579" y="460852"/>
        <a:ext cx="2399680" cy="1382552"/>
      </dsp:txXfrm>
    </dsp:sp>
    <dsp:sp modelId="{69CC4AAE-75C5-4A02-B9AB-A6962A159D13}">
      <dsp:nvSpPr>
        <dsp:cNvPr id="0" name=""/>
        <dsp:cNvSpPr/>
      </dsp:nvSpPr>
      <dsp:spPr>
        <a:xfrm rot="16200000">
          <a:off x="5207949" y="-47712"/>
          <a:ext cx="2304254" cy="2399680"/>
        </a:xfrm>
        <a:prstGeom prst="flowChartManualOperation">
          <a:avLst/>
        </a:prstGeom>
        <a:solidFill>
          <a:srgbClr val="4BACC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0" tIns="0" rIns="148894" bIns="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300" kern="1200" dirty="0" smtClean="0"/>
            <a:t>3</a:t>
          </a:r>
          <a:br>
            <a:rPr lang="en-AU" sz="2300" kern="1200" dirty="0" smtClean="0"/>
          </a:br>
          <a:r>
            <a:rPr lang="en-AU" sz="2300" kern="1200" dirty="0" smtClean="0"/>
            <a:t>Intergenerational Trauma projects</a:t>
          </a:r>
          <a:endParaRPr lang="en-AU" sz="2300" kern="1200" dirty="0"/>
        </a:p>
      </dsp:txBody>
      <dsp:txXfrm rot="5400000">
        <a:off x="5160236" y="460852"/>
        <a:ext cx="2399680" cy="13825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44859D-8D9D-4A65-96D4-D6F00818812C}" type="datetimeFigureOut">
              <a:rPr lang="en-AU" smtClean="0"/>
              <a:pPr/>
              <a:t>22/11/2012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D04095-3A38-473F-82FB-13CCABD46F0A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70518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35ED2-8D5B-4ACB-84F0-3D0C121B94D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9D563-1DC5-45E8-9B20-E4EF802A9918}" type="datetime1">
              <a:rPr lang="en-AU" smtClean="0"/>
              <a:pPr/>
              <a:t>22/11/2012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8606C-A02F-4C0B-B2C9-01562526E961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85EAE-3713-4C99-8045-04700A467A92}" type="datetime1">
              <a:rPr lang="en-AU" smtClean="0"/>
              <a:pPr/>
              <a:t>22/11/2012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8606C-A02F-4C0B-B2C9-01562526E961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82203-4DA3-49B0-8CA6-D51F671CA30A}" type="datetime1">
              <a:rPr lang="en-AU" smtClean="0"/>
              <a:pPr/>
              <a:t>22/11/2012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8606C-A02F-4C0B-B2C9-01562526E961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DABCD-578D-48BD-88ED-5846E24F3DF9}" type="datetime1">
              <a:rPr lang="en-AU" smtClean="0"/>
              <a:pPr/>
              <a:t>22/11/2012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8606C-A02F-4C0B-B2C9-01562526E961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FA24B-86EB-45B9-BB32-D4ADEF57C726}" type="datetime1">
              <a:rPr lang="en-AU" smtClean="0"/>
              <a:pPr/>
              <a:t>22/11/2012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8606C-A02F-4C0B-B2C9-01562526E961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A6A6C-C28A-4C07-B74F-1DAC03998995}" type="datetime1">
              <a:rPr lang="en-AU" smtClean="0"/>
              <a:pPr/>
              <a:t>22/11/2012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8606C-A02F-4C0B-B2C9-01562526E961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8CED0-3EC4-4579-B573-825C0188B459}" type="datetime1">
              <a:rPr lang="en-AU" smtClean="0"/>
              <a:pPr/>
              <a:t>22/11/2012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8606C-A02F-4C0B-B2C9-01562526E961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E6543-A82C-4707-AF84-1206760311A2}" type="datetime1">
              <a:rPr lang="en-AU" smtClean="0"/>
              <a:pPr/>
              <a:t>22/11/2012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8606C-A02F-4C0B-B2C9-01562526E961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29C37-CD3F-4E85-8774-5E9B896EEB68}" type="datetime1">
              <a:rPr lang="en-AU" smtClean="0"/>
              <a:pPr/>
              <a:t>22/11/2012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8606C-A02F-4C0B-B2C9-01562526E961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9FD7C-CCDF-42A1-A980-EEBAFD048427}" type="datetime1">
              <a:rPr lang="en-AU" smtClean="0"/>
              <a:pPr/>
              <a:t>22/11/2012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8606C-A02F-4C0B-B2C9-01562526E961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CF5A8-E539-41C8-BCAF-CDBD0A65D3AF}" type="datetime1">
              <a:rPr lang="en-AU" smtClean="0"/>
              <a:pPr/>
              <a:t>22/11/2012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8606C-A02F-4C0B-B2C9-01562526E961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093A1-BC42-42BE-B5BE-558147E4B9FD}" type="datetime1">
              <a:rPr lang="en-AU" smtClean="0"/>
              <a:pPr/>
              <a:t>22/11/2012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48606C-A02F-4C0B-B2C9-01562526E961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10" y="5445224"/>
            <a:ext cx="7889530" cy="432048"/>
          </a:xfrm>
        </p:spPr>
        <p:txBody>
          <a:bodyPr>
            <a:noAutofit/>
          </a:bodyPr>
          <a:lstStyle/>
          <a:p>
            <a:endParaRPr lang="en-US" sz="2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2078" y="0"/>
            <a:ext cx="95081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889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cap="all" dirty="0" smtClean="0"/>
              <a:t>Are we Closing </a:t>
            </a:r>
            <a:r>
              <a:rPr lang="en-AU" cap="all" dirty="0"/>
              <a:t>the </a:t>
            </a:r>
            <a:r>
              <a:rPr lang="en-AU" cap="all" dirty="0" smtClean="0"/>
              <a:t>Gap?</a:t>
            </a:r>
            <a:endParaRPr lang="en-AU" cap="al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8606C-A02F-4C0B-B2C9-01562526E961}" type="slidenum">
              <a:rPr lang="en-AU" smtClean="0"/>
              <a:pPr/>
              <a:t>10</a:t>
            </a:fld>
            <a:endParaRPr lang="en-AU"/>
          </a:p>
        </p:txBody>
      </p:sp>
      <p:pic>
        <p:nvPicPr>
          <p:cNvPr id="6" name="Picture 2" descr="S:\CEO - General\Comms General CEO\HF new 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4656354"/>
            <a:ext cx="1925077" cy="1438431"/>
          </a:xfrm>
          <a:prstGeom prst="rect">
            <a:avLst/>
          </a:prstGeom>
          <a:noFill/>
        </p:spPr>
      </p:pic>
      <p:sp>
        <p:nvSpPr>
          <p:cNvPr id="17" name="Rectangle 16"/>
          <p:cNvSpPr/>
          <p:nvPr/>
        </p:nvSpPr>
        <p:spPr>
          <a:xfrm rot="3390754">
            <a:off x="3169314" y="2031991"/>
            <a:ext cx="602528" cy="147514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AU" sz="1200" dirty="0" smtClean="0"/>
              <a:t>Education</a:t>
            </a:r>
            <a:endParaRPr lang="en-AU" sz="1200" dirty="0"/>
          </a:p>
        </p:txBody>
      </p:sp>
      <p:sp>
        <p:nvSpPr>
          <p:cNvPr id="18" name="Rectangle 17"/>
          <p:cNvSpPr/>
          <p:nvPr/>
        </p:nvSpPr>
        <p:spPr>
          <a:xfrm rot="18220970">
            <a:off x="3837803" y="2419431"/>
            <a:ext cx="737571" cy="120505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AU" sz="1200" dirty="0" smtClean="0"/>
              <a:t>Employment</a:t>
            </a:r>
            <a:endParaRPr lang="en-AU" sz="1200" dirty="0"/>
          </a:p>
        </p:txBody>
      </p:sp>
      <p:sp>
        <p:nvSpPr>
          <p:cNvPr id="19" name="Rectangle 18"/>
          <p:cNvSpPr/>
          <p:nvPr/>
        </p:nvSpPr>
        <p:spPr>
          <a:xfrm rot="18613457">
            <a:off x="4766203" y="2436420"/>
            <a:ext cx="737571" cy="120505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AU" sz="1200" dirty="0" smtClean="0"/>
              <a:t>Health</a:t>
            </a:r>
            <a:endParaRPr lang="en-AU" sz="1200" dirty="0"/>
          </a:p>
        </p:txBody>
      </p:sp>
      <p:sp>
        <p:nvSpPr>
          <p:cNvPr id="20" name="Isosceles Triangle 19"/>
          <p:cNvSpPr/>
          <p:nvPr/>
        </p:nvSpPr>
        <p:spPr>
          <a:xfrm rot="1146123">
            <a:off x="3552255" y="1783786"/>
            <a:ext cx="3098716" cy="948305"/>
          </a:xfrm>
          <a:prstGeom prst="triangl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dirty="0" smtClean="0"/>
              <a:t>Closing the Gap</a:t>
            </a:r>
            <a:endParaRPr lang="en-AU" sz="1200" dirty="0"/>
          </a:p>
        </p:txBody>
      </p:sp>
      <p:sp>
        <p:nvSpPr>
          <p:cNvPr id="22" name="TextBox 21"/>
          <p:cNvSpPr txBox="1"/>
          <p:nvPr/>
        </p:nvSpPr>
        <p:spPr>
          <a:xfrm>
            <a:off x="755576" y="4174976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Psychological trauma</a:t>
            </a:r>
            <a:endParaRPr lang="en-AU" dirty="0"/>
          </a:p>
        </p:txBody>
      </p:sp>
      <p:sp>
        <p:nvSpPr>
          <p:cNvPr id="23" name="TextBox 22"/>
          <p:cNvSpPr txBox="1"/>
          <p:nvPr/>
        </p:nvSpPr>
        <p:spPr>
          <a:xfrm>
            <a:off x="5674867" y="4324454"/>
            <a:ext cx="2091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Social disconnection</a:t>
            </a:r>
            <a:endParaRPr lang="en-AU" dirty="0"/>
          </a:p>
        </p:txBody>
      </p:sp>
      <p:sp>
        <p:nvSpPr>
          <p:cNvPr id="24" name="TextBox 23"/>
          <p:cNvSpPr txBox="1"/>
          <p:nvPr/>
        </p:nvSpPr>
        <p:spPr>
          <a:xfrm>
            <a:off x="612867" y="5384088"/>
            <a:ext cx="3237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Family &amp; community dysfunction</a:t>
            </a:r>
            <a:endParaRPr lang="en-AU" dirty="0"/>
          </a:p>
        </p:txBody>
      </p:sp>
      <p:sp>
        <p:nvSpPr>
          <p:cNvPr id="25" name="TextBox 24"/>
          <p:cNvSpPr txBox="1"/>
          <p:nvPr/>
        </p:nvSpPr>
        <p:spPr>
          <a:xfrm>
            <a:off x="4788024" y="5006237"/>
            <a:ext cx="2542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Intergenerational trauma</a:t>
            </a:r>
            <a:endParaRPr lang="en-AU" dirty="0"/>
          </a:p>
        </p:txBody>
      </p:sp>
      <p:cxnSp>
        <p:nvCxnSpPr>
          <p:cNvPr id="31" name="Curved Connector 30"/>
          <p:cNvCxnSpPr/>
          <p:nvPr/>
        </p:nvCxnSpPr>
        <p:spPr>
          <a:xfrm rot="10800000">
            <a:off x="5940152" y="3356992"/>
            <a:ext cx="1152128" cy="967462"/>
          </a:xfrm>
          <a:prstGeom prst="curvedConnector3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urved Connector 32"/>
          <p:cNvCxnSpPr/>
          <p:nvPr/>
        </p:nvCxnSpPr>
        <p:spPr>
          <a:xfrm rot="5400000" flipH="1" flipV="1">
            <a:off x="2475897" y="3742872"/>
            <a:ext cx="1527910" cy="1368152"/>
          </a:xfrm>
          <a:prstGeom prst="curvedConnector3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urved Connector 34"/>
          <p:cNvCxnSpPr/>
          <p:nvPr/>
        </p:nvCxnSpPr>
        <p:spPr>
          <a:xfrm flipV="1">
            <a:off x="1259632" y="2380925"/>
            <a:ext cx="1944216" cy="1624139"/>
          </a:xfrm>
          <a:prstGeom prst="curvedConnector3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urved Connector 38"/>
          <p:cNvCxnSpPr/>
          <p:nvPr/>
        </p:nvCxnSpPr>
        <p:spPr>
          <a:xfrm rot="16200000" flipV="1">
            <a:off x="4671663" y="3825987"/>
            <a:ext cx="1168826" cy="936104"/>
          </a:xfrm>
          <a:prstGeom prst="curvedConnector3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CLOSING THE GAP and HEALING</a:t>
            </a:r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8606C-A02F-4C0B-B2C9-01562526E961}" type="slidenum">
              <a:rPr lang="en-AU" smtClean="0"/>
              <a:pPr/>
              <a:t>11</a:t>
            </a:fld>
            <a:endParaRPr lang="en-AU"/>
          </a:p>
        </p:txBody>
      </p:sp>
      <p:sp>
        <p:nvSpPr>
          <p:cNvPr id="11" name="Rectangle 10"/>
          <p:cNvSpPr/>
          <p:nvPr/>
        </p:nvSpPr>
        <p:spPr>
          <a:xfrm>
            <a:off x="539552" y="4725144"/>
            <a:ext cx="3024336" cy="108012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8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Healing</a:t>
            </a:r>
            <a:endParaRPr lang="en-AU" sz="28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39552" y="2564904"/>
            <a:ext cx="588066" cy="21602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AU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Education</a:t>
            </a:r>
            <a:endParaRPr lang="en-AU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757687" y="2564904"/>
            <a:ext cx="588066" cy="21602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AU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Employment</a:t>
            </a:r>
            <a:endParaRPr lang="en-AU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957300" y="2564904"/>
            <a:ext cx="588066" cy="21602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AU" dirty="0" smtClean="0">
                <a:solidFill>
                  <a:srgbClr val="FFC000"/>
                </a:solidFill>
              </a:rPr>
              <a:t>Health</a:t>
            </a:r>
            <a:endParaRPr lang="en-AU" dirty="0">
              <a:solidFill>
                <a:srgbClr val="FFC000"/>
              </a:solidFill>
            </a:endParaRPr>
          </a:p>
        </p:txBody>
      </p:sp>
      <p:sp>
        <p:nvSpPr>
          <p:cNvPr id="15" name="Isosceles Triangle 14"/>
          <p:cNvSpPr/>
          <p:nvPr/>
        </p:nvSpPr>
        <p:spPr>
          <a:xfrm>
            <a:off x="539552" y="1176178"/>
            <a:ext cx="3024336" cy="1388726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smtClean="0"/>
              <a:t>Closing the Gap</a:t>
            </a:r>
            <a:endParaRPr lang="en-AU" dirty="0"/>
          </a:p>
        </p:txBody>
      </p:sp>
      <p:sp>
        <p:nvSpPr>
          <p:cNvPr id="16" name="TextBox 15"/>
          <p:cNvSpPr txBox="1"/>
          <p:nvPr/>
        </p:nvSpPr>
        <p:spPr>
          <a:xfrm>
            <a:off x="4355976" y="1988840"/>
            <a:ext cx="396044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000" dirty="0"/>
              <a:t>The Healing Foundation is Closing the Gap by </a:t>
            </a:r>
            <a:r>
              <a:rPr lang="en-AU" sz="2000" dirty="0" smtClean="0"/>
              <a:t>providing the foundation to deal with factors stopping our people exceling in 3 of the building blocks of a healthy life.</a:t>
            </a:r>
          </a:p>
          <a:p>
            <a:pPr algn="ctr"/>
            <a:endParaRPr lang="en-AU" sz="2000" dirty="0"/>
          </a:p>
          <a:p>
            <a:pPr algn="ctr"/>
            <a:r>
              <a:rPr lang="en-AU" sz="2000" dirty="0" smtClean="0"/>
              <a:t> We assist </a:t>
            </a:r>
            <a:r>
              <a:rPr lang="en-AU" sz="2000" dirty="0"/>
              <a:t>Aboriginal and Torres Strait Islander people to fully participate in their lives including education, employment, parenting, cultural life and health and wellbeing.</a:t>
            </a:r>
          </a:p>
        </p:txBody>
      </p:sp>
    </p:spTree>
    <p:extLst>
      <p:ext uri="{BB962C8B-B14F-4D97-AF65-F5344CB8AC3E}">
        <p14:creationId xmlns:p14="http://schemas.microsoft.com/office/powerpoint/2010/main" val="1141529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cap="all" dirty="0" smtClean="0"/>
              <a:t>Early Indicators</a:t>
            </a:r>
            <a:endParaRPr lang="en-AU" cap="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AU" dirty="0">
                <a:solidFill>
                  <a:srgbClr val="FF0000"/>
                </a:solidFill>
              </a:rPr>
              <a:t>In the last 6 month </a:t>
            </a:r>
            <a:r>
              <a:rPr lang="en-AU" dirty="0" smtClean="0">
                <a:solidFill>
                  <a:srgbClr val="FF0000"/>
                </a:solidFill>
              </a:rPr>
              <a:t>period, from just 19 programs:</a:t>
            </a:r>
          </a:p>
          <a:p>
            <a:pPr lvl="0"/>
            <a:r>
              <a:rPr lang="en-AU" dirty="0" smtClean="0">
                <a:solidFill>
                  <a:srgbClr val="FF0000"/>
                </a:solidFill>
              </a:rPr>
              <a:t>164 </a:t>
            </a:r>
            <a:r>
              <a:rPr lang="en-AU" dirty="0">
                <a:solidFill>
                  <a:srgbClr val="FF0000"/>
                </a:solidFill>
              </a:rPr>
              <a:t>Aboriginal and Torres Strait Islander people have been </a:t>
            </a:r>
            <a:r>
              <a:rPr lang="en-AU" dirty="0" smtClean="0">
                <a:solidFill>
                  <a:srgbClr val="FF0000"/>
                </a:solidFill>
              </a:rPr>
              <a:t>employed.</a:t>
            </a:r>
            <a:endParaRPr lang="en-AU" dirty="0">
              <a:solidFill>
                <a:srgbClr val="FF0000"/>
              </a:solidFill>
            </a:endParaRPr>
          </a:p>
          <a:p>
            <a:pPr lvl="0"/>
            <a:r>
              <a:rPr lang="en-AU" dirty="0">
                <a:solidFill>
                  <a:srgbClr val="FF0000"/>
                </a:solidFill>
              </a:rPr>
              <a:t>3,637 children, young people, Stolen Generations members, Elders, men and women have received a service</a:t>
            </a:r>
          </a:p>
          <a:p>
            <a:pPr lvl="0"/>
            <a:r>
              <a:rPr lang="en-AU" dirty="0">
                <a:solidFill>
                  <a:srgbClr val="FF0000"/>
                </a:solidFill>
              </a:rPr>
              <a:t>96% of participants improved social emotional spiritual and physical </a:t>
            </a:r>
            <a:r>
              <a:rPr lang="en-AU" dirty="0" smtClean="0">
                <a:solidFill>
                  <a:srgbClr val="FF0000"/>
                </a:solidFill>
              </a:rPr>
              <a:t>wellbeing.</a:t>
            </a:r>
            <a:endParaRPr lang="en-AU" dirty="0">
              <a:solidFill>
                <a:srgbClr val="FF0000"/>
              </a:solidFill>
            </a:endParaRPr>
          </a:p>
          <a:p>
            <a:pPr lvl="0"/>
            <a:r>
              <a:rPr lang="en-AU" dirty="0" smtClean="0">
                <a:solidFill>
                  <a:srgbClr val="FF0000"/>
                </a:solidFill>
              </a:rPr>
              <a:t>70 </a:t>
            </a:r>
            <a:r>
              <a:rPr lang="en-AU" dirty="0">
                <a:solidFill>
                  <a:srgbClr val="FF0000"/>
                </a:solidFill>
              </a:rPr>
              <a:t>%  have provided support to parents to support better </a:t>
            </a:r>
            <a:r>
              <a:rPr lang="en-AU" dirty="0" smtClean="0">
                <a:solidFill>
                  <a:srgbClr val="FF0000"/>
                </a:solidFill>
              </a:rPr>
              <a:t>parenting.</a:t>
            </a:r>
            <a:endParaRPr lang="en-AU" dirty="0">
              <a:solidFill>
                <a:srgbClr val="FF0000"/>
              </a:solidFill>
            </a:endParaRPr>
          </a:p>
          <a:p>
            <a:pPr lvl="0"/>
            <a:r>
              <a:rPr lang="en-AU" dirty="0">
                <a:solidFill>
                  <a:srgbClr val="FF0000"/>
                </a:solidFill>
              </a:rPr>
              <a:t>323  health and wellbeing activities have been provided nationally</a:t>
            </a:r>
          </a:p>
          <a:p>
            <a:pPr lvl="0"/>
            <a:r>
              <a:rPr lang="en-AU" dirty="0">
                <a:solidFill>
                  <a:srgbClr val="FF0000"/>
                </a:solidFill>
              </a:rPr>
              <a:t>5 projects direct links with schools and education children</a:t>
            </a:r>
          </a:p>
          <a:p>
            <a:pPr lvl="0"/>
            <a:r>
              <a:rPr lang="en-AU" dirty="0">
                <a:solidFill>
                  <a:srgbClr val="FF0000"/>
                </a:solidFill>
              </a:rPr>
              <a:t>2 supported adults reengaging in education and </a:t>
            </a:r>
            <a:endParaRPr lang="en-AU" dirty="0" smtClean="0">
              <a:solidFill>
                <a:srgbClr val="FF0000"/>
              </a:solidFill>
            </a:endParaRPr>
          </a:p>
          <a:p>
            <a:pPr marL="0" lvl="0" indent="0">
              <a:buNone/>
            </a:pPr>
            <a:r>
              <a:rPr lang="en-AU" dirty="0" smtClean="0">
                <a:solidFill>
                  <a:srgbClr val="FF0000"/>
                </a:solidFill>
              </a:rPr>
              <a:t>      training</a:t>
            </a:r>
            <a:endParaRPr lang="en-AU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8606C-A02F-4C0B-B2C9-01562526E961}" type="slidenum">
              <a:rPr lang="en-AU" smtClean="0"/>
              <a:pPr/>
              <a:t>12</a:t>
            </a:fld>
            <a:endParaRPr lang="en-AU"/>
          </a:p>
        </p:txBody>
      </p:sp>
      <p:pic>
        <p:nvPicPr>
          <p:cNvPr id="6" name="Picture 2" descr="S:\CEO - General\Comms General CEO\HF new 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5085184"/>
            <a:ext cx="1925077" cy="143843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cap="all" dirty="0" smtClean="0"/>
              <a:t>Who Are </a:t>
            </a:r>
            <a:r>
              <a:rPr lang="en-AU" cap="all" dirty="0"/>
              <a:t>W</a:t>
            </a:r>
            <a:r>
              <a:rPr lang="en-AU" cap="all" dirty="0" smtClean="0"/>
              <a:t>e</a:t>
            </a:r>
            <a:endParaRPr lang="en-AU" cap="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AU" dirty="0" smtClean="0"/>
          </a:p>
          <a:p>
            <a:pPr marL="0" indent="0" algn="ctr">
              <a:buNone/>
            </a:pPr>
            <a:r>
              <a:rPr lang="en-AU" dirty="0" smtClean="0"/>
              <a:t>The </a:t>
            </a:r>
            <a:r>
              <a:rPr lang="en-AU" dirty="0"/>
              <a:t>Aboriginal and Torres Strait Islander </a:t>
            </a:r>
          </a:p>
          <a:p>
            <a:pPr marL="0" indent="0" algn="ctr">
              <a:buNone/>
            </a:pPr>
            <a:r>
              <a:rPr lang="en-AU" dirty="0"/>
              <a:t>Healing Foundation is an independent Indigenous organisation with a focus on healing our </a:t>
            </a:r>
            <a:r>
              <a:rPr lang="en-AU" dirty="0" smtClean="0"/>
              <a:t>community.</a:t>
            </a:r>
            <a:endParaRPr lang="en-AU" dirty="0"/>
          </a:p>
          <a:p>
            <a:pPr marL="0" indent="0">
              <a:buNone/>
            </a:pPr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8606C-A02F-4C0B-B2C9-01562526E961}" type="slidenum">
              <a:rPr lang="en-AU" smtClean="0"/>
              <a:pPr/>
              <a:t>2</a:t>
            </a:fld>
            <a:endParaRPr lang="en-AU"/>
          </a:p>
        </p:txBody>
      </p:sp>
      <p:pic>
        <p:nvPicPr>
          <p:cNvPr id="6" name="Picture 2" descr="S:\CEO - General\Comms General CEO\HF new 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8923" y="5419569"/>
            <a:ext cx="1925077" cy="143843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35512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cap="all" dirty="0" smtClean="0"/>
              <a:t>Where We </a:t>
            </a:r>
            <a:r>
              <a:rPr lang="en-AU" cap="all" dirty="0"/>
              <a:t>C</a:t>
            </a:r>
            <a:r>
              <a:rPr lang="en-AU" cap="all" dirty="0" smtClean="0"/>
              <a:t>ame from</a:t>
            </a:r>
            <a:endParaRPr lang="en-AU" cap="al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8606C-A02F-4C0B-B2C9-01562526E961}" type="slidenum">
              <a:rPr lang="en-AU" smtClean="0"/>
              <a:pPr/>
              <a:t>3</a:t>
            </a:fld>
            <a:endParaRPr lang="en-AU"/>
          </a:p>
        </p:txBody>
      </p:sp>
      <p:pic>
        <p:nvPicPr>
          <p:cNvPr id="6" name="Picture 2" descr="S:\CEO - General\Comms General CEO\HF new 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8923" y="5419569"/>
            <a:ext cx="1925077" cy="1438431"/>
          </a:xfrm>
          <a:prstGeom prst="rect">
            <a:avLst/>
          </a:prstGeom>
          <a:noFill/>
        </p:spPr>
      </p:pic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628293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cap="all" dirty="0" smtClean="0"/>
              <a:t>What is Healing?</a:t>
            </a:r>
            <a:endParaRPr lang="en-AU" cap="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1200"/>
              </a:spcAft>
            </a:pPr>
            <a:r>
              <a:rPr lang="en-AU" sz="2900" dirty="0" smtClean="0"/>
              <a:t>A </a:t>
            </a:r>
            <a:r>
              <a:rPr lang="en-AU" sz="2900" dirty="0"/>
              <a:t>process of returning to our physical, emotional, spiritual and cultural wellbeing. </a:t>
            </a:r>
            <a:endParaRPr lang="en-AU" sz="2900" dirty="0" smtClean="0"/>
          </a:p>
          <a:p>
            <a:pPr>
              <a:spcAft>
                <a:spcPts val="1200"/>
              </a:spcAft>
            </a:pPr>
            <a:r>
              <a:rPr lang="en-AU" sz="2900" dirty="0" smtClean="0"/>
              <a:t>Recovering </a:t>
            </a:r>
            <a:r>
              <a:rPr lang="en-AU" sz="2900" dirty="0"/>
              <a:t>from an intergenerational cycle of trauma, caused from the legacy of colonisation, forced removals and other past government policies</a:t>
            </a:r>
            <a:endParaRPr lang="en-AU" sz="2900" dirty="0" smtClean="0"/>
          </a:p>
          <a:p>
            <a:pPr>
              <a:spcAft>
                <a:spcPts val="1200"/>
              </a:spcAft>
            </a:pPr>
            <a:r>
              <a:rPr lang="en-AU" sz="2900" dirty="0" smtClean="0"/>
              <a:t>Recovery from psychological trauma of cultural and social disconnection/marginalisation.</a:t>
            </a:r>
          </a:p>
          <a:p>
            <a:pPr>
              <a:spcAft>
                <a:spcPts val="1200"/>
              </a:spcAft>
            </a:pPr>
            <a:r>
              <a:rPr lang="en-AU" sz="2900" dirty="0" smtClean="0"/>
              <a:t>Occurs over the long term.</a:t>
            </a:r>
          </a:p>
          <a:p>
            <a:pPr>
              <a:spcAft>
                <a:spcPts val="1200"/>
              </a:spcAft>
            </a:pPr>
            <a:r>
              <a:rPr lang="en-AU" sz="2900" dirty="0" smtClean="0"/>
              <a:t>Healing is a journey.</a:t>
            </a:r>
          </a:p>
          <a:p>
            <a:pPr>
              <a:buNone/>
            </a:pPr>
            <a:endParaRPr lang="en-AU" dirty="0" smtClean="0"/>
          </a:p>
          <a:p>
            <a:endParaRPr lang="en-AU" dirty="0" smtClean="0"/>
          </a:p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8606C-A02F-4C0B-B2C9-01562526E961}" type="slidenum">
              <a:rPr lang="en-AU" smtClean="0"/>
              <a:pPr/>
              <a:t>4</a:t>
            </a:fld>
            <a:endParaRPr lang="en-AU"/>
          </a:p>
        </p:txBody>
      </p:sp>
      <p:pic>
        <p:nvPicPr>
          <p:cNvPr id="6" name="Picture 2" descr="S:\CEO - General\Comms General CEO\HF new 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4656354"/>
            <a:ext cx="1925077" cy="143843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cap="all" dirty="0"/>
              <a:t>What we 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363272" cy="4713387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AU" sz="2700" dirty="0" smtClean="0"/>
              <a:t>Support the development of culturally strong, community develop programs, locally run programs for Indigenous people in the community.</a:t>
            </a:r>
          </a:p>
          <a:p>
            <a:pPr>
              <a:spcAft>
                <a:spcPts val="600"/>
              </a:spcAft>
            </a:pPr>
            <a:r>
              <a:rPr lang="en-AU" sz="2700" dirty="0" smtClean="0"/>
              <a:t>Develop </a:t>
            </a:r>
            <a:r>
              <a:rPr lang="en-AU" sz="2700" dirty="0"/>
              <a:t>the story of </a:t>
            </a:r>
            <a:r>
              <a:rPr lang="en-AU" sz="2700" dirty="0" smtClean="0"/>
              <a:t>healing.</a:t>
            </a:r>
            <a:endParaRPr lang="en-AU" sz="2700" dirty="0"/>
          </a:p>
          <a:p>
            <a:pPr>
              <a:spcAft>
                <a:spcPts val="600"/>
              </a:spcAft>
            </a:pPr>
            <a:r>
              <a:rPr lang="en-AU" sz="2700" dirty="0"/>
              <a:t>Build capacity and leadership </a:t>
            </a:r>
            <a:r>
              <a:rPr lang="en-AU" sz="2700" dirty="0" smtClean="0"/>
              <a:t>within communities. </a:t>
            </a:r>
            <a:endParaRPr lang="en-AU" sz="2700" dirty="0"/>
          </a:p>
          <a:p>
            <a:pPr>
              <a:spcAft>
                <a:spcPts val="600"/>
              </a:spcAft>
            </a:pPr>
            <a:r>
              <a:rPr lang="en-AU" sz="2700" dirty="0"/>
              <a:t>Fund community based training </a:t>
            </a:r>
            <a:r>
              <a:rPr lang="en-AU" sz="2700" dirty="0" smtClean="0"/>
              <a:t>and </a:t>
            </a:r>
            <a:r>
              <a:rPr lang="en-AU" sz="2700" dirty="0"/>
              <a:t>education </a:t>
            </a:r>
            <a:r>
              <a:rPr lang="en-AU" sz="2700" dirty="0" smtClean="0"/>
              <a:t>projects.</a:t>
            </a:r>
          </a:p>
          <a:p>
            <a:pPr>
              <a:spcAft>
                <a:spcPts val="600"/>
              </a:spcAft>
            </a:pPr>
            <a:r>
              <a:rPr lang="en-AU" sz="2700" dirty="0" smtClean="0"/>
              <a:t>Research </a:t>
            </a:r>
            <a:r>
              <a:rPr lang="en-AU" sz="2700" dirty="0"/>
              <a:t>best practice in culturally strong healing </a:t>
            </a:r>
            <a:r>
              <a:rPr lang="en-AU" sz="2700" dirty="0" smtClean="0"/>
              <a:t>programs.</a:t>
            </a:r>
            <a:endParaRPr lang="en-AU" sz="2700" dirty="0"/>
          </a:p>
          <a:p>
            <a:r>
              <a:rPr lang="en-AU" sz="2700" dirty="0"/>
              <a:t>Undertake evaluation of our </a:t>
            </a:r>
            <a:r>
              <a:rPr lang="en-AU" sz="2700" dirty="0" smtClean="0"/>
              <a:t>projects.</a:t>
            </a:r>
            <a:endParaRPr lang="en-AU" sz="27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8606C-A02F-4C0B-B2C9-01562526E961}" type="slidenum">
              <a:rPr lang="en-AU" smtClean="0"/>
              <a:pPr/>
              <a:t>5</a:t>
            </a:fld>
            <a:endParaRPr lang="en-AU"/>
          </a:p>
        </p:txBody>
      </p:sp>
      <p:pic>
        <p:nvPicPr>
          <p:cNvPr id="9" name="Picture 2" descr="S:\CEO - General\Comms General CEO\HF new 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8923" y="5419569"/>
            <a:ext cx="1925077" cy="143843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cap="all" dirty="0"/>
              <a:t>Achievements to date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683568" y="1600201"/>
            <a:ext cx="7992888" cy="676672"/>
          </a:xfrm>
        </p:spPr>
        <p:txBody>
          <a:bodyPr>
            <a:normAutofit/>
          </a:bodyPr>
          <a:lstStyle/>
          <a:p>
            <a:pPr marL="0" lvl="0" indent="0" rtl="0">
              <a:buNone/>
            </a:pPr>
            <a:r>
              <a:rPr lang="en-AU" sz="2700" dirty="0" smtClean="0"/>
              <a:t>The Healing Foundation has funded across Australia:</a:t>
            </a:r>
            <a:endParaRPr lang="en-AU" sz="2700" dirty="0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486470486"/>
              </p:ext>
            </p:extLst>
          </p:nvPr>
        </p:nvGraphicFramePr>
        <p:xfrm>
          <a:off x="755576" y="2276873"/>
          <a:ext cx="7560840" cy="23042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8606C-A02F-4C0B-B2C9-01562526E961}" type="slidenum">
              <a:rPr lang="en-AU" smtClean="0"/>
              <a:pPr/>
              <a:t>6</a:t>
            </a:fld>
            <a:endParaRPr lang="en-AU"/>
          </a:p>
        </p:txBody>
      </p:sp>
      <p:pic>
        <p:nvPicPr>
          <p:cNvPr id="8" name="Picture 2" descr="S:\CEO - General\Comms General CEO\HF new logo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956648" y="4808754"/>
            <a:ext cx="1925077" cy="143843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cap="all" dirty="0"/>
              <a:t>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AU" sz="2800" b="1" dirty="0" smtClean="0"/>
              <a:t>21</a:t>
            </a:r>
            <a:r>
              <a:rPr lang="en-AU" sz="2800" dirty="0" smtClean="0"/>
              <a:t> </a:t>
            </a:r>
            <a:r>
              <a:rPr lang="en-AU" sz="2800" dirty="0"/>
              <a:t>f</a:t>
            </a:r>
            <a:r>
              <a:rPr lang="en-AU" sz="2800" dirty="0" smtClean="0"/>
              <a:t>irst round funded projects up to December 2011.</a:t>
            </a:r>
            <a:endParaRPr lang="en-AU" sz="2800" dirty="0"/>
          </a:p>
          <a:p>
            <a:pPr>
              <a:spcAft>
                <a:spcPts val="600"/>
              </a:spcAft>
            </a:pPr>
            <a:r>
              <a:rPr lang="en-AU" sz="2800" b="1" dirty="0" smtClean="0"/>
              <a:t>162</a:t>
            </a:r>
            <a:r>
              <a:rPr lang="en-AU" sz="2800" dirty="0" smtClean="0"/>
              <a:t> Aboriginal and </a:t>
            </a:r>
            <a:r>
              <a:rPr lang="en-AU" sz="2800" dirty="0"/>
              <a:t>Torres Strait Islander people employed across 18 </a:t>
            </a:r>
            <a:r>
              <a:rPr lang="en-AU" sz="2800" dirty="0" smtClean="0"/>
              <a:t>projects</a:t>
            </a:r>
            <a:r>
              <a:rPr lang="en-AU" sz="2800" dirty="0"/>
              <a:t>.</a:t>
            </a:r>
            <a:endParaRPr lang="en-AU" sz="2800" dirty="0" smtClean="0"/>
          </a:p>
          <a:p>
            <a:pPr>
              <a:spcAft>
                <a:spcPts val="600"/>
              </a:spcAft>
            </a:pPr>
            <a:r>
              <a:rPr lang="en-AU" sz="2800" b="1" dirty="0" smtClean="0"/>
              <a:t>3622</a:t>
            </a:r>
            <a:r>
              <a:rPr lang="en-AU" sz="2800" dirty="0" smtClean="0"/>
              <a:t> </a:t>
            </a:r>
            <a:r>
              <a:rPr lang="en-AU" sz="2800" dirty="0"/>
              <a:t>people participating in healing including children, young people, families, men, women, </a:t>
            </a:r>
            <a:r>
              <a:rPr lang="en-AU" sz="2800" dirty="0" smtClean="0"/>
              <a:t>stolen </a:t>
            </a:r>
            <a:r>
              <a:rPr lang="en-AU" sz="2800" dirty="0"/>
              <a:t>g</a:t>
            </a:r>
            <a:r>
              <a:rPr lang="en-AU" sz="2800" dirty="0" smtClean="0"/>
              <a:t>enerations </a:t>
            </a:r>
            <a:r>
              <a:rPr lang="en-AU" sz="2800" dirty="0"/>
              <a:t>members and </a:t>
            </a:r>
            <a:r>
              <a:rPr lang="en-AU" sz="2800" dirty="0" smtClean="0"/>
              <a:t>Elders</a:t>
            </a:r>
            <a:r>
              <a:rPr lang="en-AU" sz="2800" dirty="0"/>
              <a:t>.</a:t>
            </a:r>
            <a:endParaRPr lang="en-AU" sz="2800" dirty="0" smtClean="0"/>
          </a:p>
          <a:p>
            <a:r>
              <a:rPr lang="en-AU" sz="2800" b="1" dirty="0" smtClean="0"/>
              <a:t>560</a:t>
            </a:r>
            <a:r>
              <a:rPr lang="en-AU" sz="2800" dirty="0" smtClean="0"/>
              <a:t> </a:t>
            </a:r>
            <a:r>
              <a:rPr lang="en-AU" sz="2800" dirty="0"/>
              <a:t>cultural activities </a:t>
            </a:r>
            <a:r>
              <a:rPr lang="en-AU" sz="2800" dirty="0" smtClean="0"/>
              <a:t>provided</a:t>
            </a:r>
            <a:r>
              <a:rPr lang="en-AU" sz="2800" dirty="0"/>
              <a:t>.</a:t>
            </a:r>
            <a:r>
              <a:rPr lang="en-AU" sz="2800" dirty="0" smtClean="0"/>
              <a:t> </a:t>
            </a:r>
            <a:endParaRPr lang="en-AU" sz="2800" dirty="0"/>
          </a:p>
          <a:p>
            <a:pPr>
              <a:buNone/>
            </a:pPr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8606C-A02F-4C0B-B2C9-01562526E961}" type="slidenum">
              <a:rPr lang="en-AU" smtClean="0"/>
              <a:pPr/>
              <a:t>7</a:t>
            </a:fld>
            <a:endParaRPr lang="en-AU"/>
          </a:p>
        </p:txBody>
      </p:sp>
      <p:pic>
        <p:nvPicPr>
          <p:cNvPr id="6" name="Picture 2" descr="S:\CEO - General\Comms General CEO\HF new 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4656354"/>
            <a:ext cx="1925077" cy="143843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cap="all" dirty="0"/>
              <a:t>Improving mental health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Preventing suicide </a:t>
            </a:r>
          </a:p>
          <a:p>
            <a:r>
              <a:rPr lang="en-AU" dirty="0" smtClean="0"/>
              <a:t>Strengthening Social &amp; Emotional wellbeing workforce</a:t>
            </a:r>
          </a:p>
          <a:p>
            <a:r>
              <a:rPr lang="en-AU" dirty="0" smtClean="0"/>
              <a:t>Building Indigenous owned &amp; controlled NGO’s to tackle SEWB</a:t>
            </a:r>
          </a:p>
          <a:p>
            <a:r>
              <a:rPr lang="en-AU" dirty="0" smtClean="0"/>
              <a:t>A national Indigenous mental </a:t>
            </a:r>
          </a:p>
          <a:p>
            <a:pPr marL="0" indent="0">
              <a:buNone/>
            </a:pPr>
            <a:r>
              <a:rPr lang="en-AU" dirty="0" smtClean="0"/>
              <a:t>    health strategy</a:t>
            </a:r>
          </a:p>
          <a:p>
            <a:r>
              <a:rPr lang="en-AU" dirty="0" smtClean="0"/>
              <a:t>Further investment in Healing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8606C-A02F-4C0B-B2C9-01562526E961}" type="slidenum">
              <a:rPr lang="en-AU" smtClean="0"/>
              <a:pPr/>
              <a:t>8</a:t>
            </a:fld>
            <a:endParaRPr lang="en-AU"/>
          </a:p>
        </p:txBody>
      </p:sp>
      <p:pic>
        <p:nvPicPr>
          <p:cNvPr id="6" name="Picture 2" descr="S:\CEO - General\Comms General CEO\HF new 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4656354"/>
            <a:ext cx="1925077" cy="143843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cap="all" dirty="0"/>
              <a:t>Healing Foundation initiatives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72125" cy="45259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AU" sz="3000" dirty="0" smtClean="0"/>
              <a:t>Feasibility on Healing Centres</a:t>
            </a:r>
          </a:p>
          <a:p>
            <a:pPr>
              <a:lnSpc>
                <a:spcPct val="150000"/>
              </a:lnSpc>
            </a:pPr>
            <a:r>
              <a:rPr lang="en-AU" sz="3000" dirty="0" smtClean="0"/>
              <a:t>Feasibility on a training and education ‘Institute’</a:t>
            </a:r>
          </a:p>
          <a:p>
            <a:pPr>
              <a:lnSpc>
                <a:spcPct val="150000"/>
              </a:lnSpc>
            </a:pPr>
            <a:r>
              <a:rPr lang="en-AU" sz="3000" dirty="0" smtClean="0"/>
              <a:t>Supporting the retention of traditional healing.</a:t>
            </a:r>
          </a:p>
          <a:p>
            <a:pPr>
              <a:lnSpc>
                <a:spcPct val="150000"/>
              </a:lnSpc>
              <a:buNone/>
            </a:pPr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8606C-A02F-4C0B-B2C9-01562526E961}" type="slidenum">
              <a:rPr lang="en-AU" smtClean="0"/>
              <a:pPr/>
              <a:t>9</a:t>
            </a:fld>
            <a:endParaRPr lang="en-AU"/>
          </a:p>
        </p:txBody>
      </p:sp>
      <p:pic>
        <p:nvPicPr>
          <p:cNvPr id="6" name="Picture 2" descr="S:\CEO - General\Comms General CEO\HF new 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4656354"/>
            <a:ext cx="1925077" cy="143843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782</TotalTime>
  <Words>468</Words>
  <Application>Microsoft Office PowerPoint</Application>
  <PresentationFormat>On-screen Show (4:3)</PresentationFormat>
  <Paragraphs>86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Who Are We</vt:lpstr>
      <vt:lpstr>Where We Came from</vt:lpstr>
      <vt:lpstr>What is Healing?</vt:lpstr>
      <vt:lpstr>What we do</vt:lpstr>
      <vt:lpstr>Achievements to date</vt:lpstr>
      <vt:lpstr>Outcomes</vt:lpstr>
      <vt:lpstr>Improving mental health</vt:lpstr>
      <vt:lpstr>Healing Foundation initiatives</vt:lpstr>
      <vt:lpstr>Are we Closing the Gap?</vt:lpstr>
      <vt:lpstr>CLOSING THE GAP and HEALING</vt:lpstr>
      <vt:lpstr>Early Indicators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RichardWeston</dc:creator>
  <cp:lastModifiedBy>BCEC</cp:lastModifiedBy>
  <cp:revision>97</cp:revision>
  <dcterms:created xsi:type="dcterms:W3CDTF">2012-08-04T07:56:10Z</dcterms:created>
  <dcterms:modified xsi:type="dcterms:W3CDTF">2012-11-22T02:39:04Z</dcterms:modified>
</cp:coreProperties>
</file>