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57" r:id="rId3"/>
    <p:sldId id="258" r:id="rId4"/>
    <p:sldId id="260" r:id="rId5"/>
    <p:sldId id="261" r:id="rId6"/>
    <p:sldId id="262" r:id="rId7"/>
    <p:sldId id="263" r:id="rId8"/>
    <p:sldId id="259" r:id="rId9"/>
    <p:sldId id="264" r:id="rId10"/>
    <p:sldId id="265" r:id="rId11"/>
    <p:sldId id="267" r:id="rId12"/>
    <p:sldId id="266"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827" autoAdjust="0"/>
  </p:normalViewPr>
  <p:slideViewPr>
    <p:cSldViewPr>
      <p:cViewPr varScale="1">
        <p:scale>
          <a:sx n="79" d="100"/>
          <a:sy n="79" d="100"/>
        </p:scale>
        <p:origin x="-2544"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5" d="100"/>
          <a:sy n="155" d="100"/>
        </p:scale>
        <p:origin x="-541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E2F925-39C1-44E9-9C79-84442503CFA1}"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AU"/>
        </a:p>
      </dgm:t>
    </dgm:pt>
    <dgm:pt modelId="{032BD44C-4611-493C-AE90-DD890359296A}">
      <dgm:prSet phldrT="[Text]"/>
      <dgm:spPr/>
      <dgm:t>
        <a:bodyPr/>
        <a:lstStyle/>
        <a:p>
          <a:r>
            <a:rPr lang="en-AU" dirty="0" smtClean="0"/>
            <a:t>Non – Indigenous people	</a:t>
          </a:r>
          <a:endParaRPr lang="en-AU" dirty="0"/>
        </a:p>
      </dgm:t>
    </dgm:pt>
    <dgm:pt modelId="{F10EF53B-C252-4901-9A3D-23B236487DE9}" type="parTrans" cxnId="{3ABF69C3-8C5F-4B0B-AC19-56B4BE681386}">
      <dgm:prSet/>
      <dgm:spPr/>
      <dgm:t>
        <a:bodyPr/>
        <a:lstStyle/>
        <a:p>
          <a:endParaRPr lang="en-AU"/>
        </a:p>
      </dgm:t>
    </dgm:pt>
    <dgm:pt modelId="{68B6E26B-AD21-4834-A7A4-22E75AD5023F}" type="sibTrans" cxnId="{3ABF69C3-8C5F-4B0B-AC19-56B4BE681386}">
      <dgm:prSet/>
      <dgm:spPr/>
      <dgm:t>
        <a:bodyPr/>
        <a:lstStyle/>
        <a:p>
          <a:endParaRPr lang="en-AU"/>
        </a:p>
      </dgm:t>
    </dgm:pt>
    <dgm:pt modelId="{B9801A63-20AF-4702-A715-7060F854420E}">
      <dgm:prSet phldrT="[Text]"/>
      <dgm:spPr/>
      <dgm:t>
        <a:bodyPr/>
        <a:lstStyle/>
        <a:p>
          <a:r>
            <a:rPr lang="en-AU" dirty="0" smtClean="0"/>
            <a:t>Power 	</a:t>
          </a:r>
          <a:endParaRPr lang="en-AU" dirty="0"/>
        </a:p>
      </dgm:t>
    </dgm:pt>
    <dgm:pt modelId="{77E9331F-2BD7-4AD1-8D37-F0123E30ECE3}" type="parTrans" cxnId="{F247DD5D-4EEE-4977-8F2F-FB26526BDD17}">
      <dgm:prSet/>
      <dgm:spPr/>
      <dgm:t>
        <a:bodyPr/>
        <a:lstStyle/>
        <a:p>
          <a:endParaRPr lang="en-AU"/>
        </a:p>
      </dgm:t>
    </dgm:pt>
    <dgm:pt modelId="{E15B2B9C-4714-481D-81B5-A8A3163FF64D}" type="sibTrans" cxnId="{F247DD5D-4EEE-4977-8F2F-FB26526BDD17}">
      <dgm:prSet/>
      <dgm:spPr/>
      <dgm:t>
        <a:bodyPr/>
        <a:lstStyle/>
        <a:p>
          <a:endParaRPr lang="en-AU"/>
        </a:p>
      </dgm:t>
    </dgm:pt>
    <dgm:pt modelId="{9C0B9846-6F01-4539-A7EA-3D692767ADF8}">
      <dgm:prSet phldrT="[Text]"/>
      <dgm:spPr/>
      <dgm:t>
        <a:bodyPr/>
        <a:lstStyle/>
        <a:p>
          <a:r>
            <a:rPr lang="en-AU" dirty="0" smtClean="0"/>
            <a:t>Indigenous peoples 	</a:t>
          </a:r>
          <a:endParaRPr lang="en-AU" dirty="0"/>
        </a:p>
      </dgm:t>
    </dgm:pt>
    <dgm:pt modelId="{62D74A24-B3BC-4F56-B55A-43B8D45DA43D}" type="parTrans" cxnId="{732984F6-4D9F-4385-BCEA-118DD7DFC327}">
      <dgm:prSet/>
      <dgm:spPr/>
      <dgm:t>
        <a:bodyPr/>
        <a:lstStyle/>
        <a:p>
          <a:endParaRPr lang="en-AU"/>
        </a:p>
      </dgm:t>
    </dgm:pt>
    <dgm:pt modelId="{8049DAE3-0C0D-44C5-8210-BC4EC3695F5B}" type="sibTrans" cxnId="{732984F6-4D9F-4385-BCEA-118DD7DFC327}">
      <dgm:prSet/>
      <dgm:spPr/>
      <dgm:t>
        <a:bodyPr/>
        <a:lstStyle/>
        <a:p>
          <a:endParaRPr lang="en-AU"/>
        </a:p>
      </dgm:t>
    </dgm:pt>
    <dgm:pt modelId="{5F82FC43-2502-4735-B232-78DE3997C2CA}">
      <dgm:prSet phldrT="[Text]"/>
      <dgm:spPr/>
      <dgm:t>
        <a:bodyPr/>
        <a:lstStyle/>
        <a:p>
          <a:r>
            <a:rPr lang="en-AU" dirty="0" smtClean="0"/>
            <a:t>visualisation</a:t>
          </a:r>
          <a:endParaRPr lang="en-AU" dirty="0"/>
        </a:p>
      </dgm:t>
    </dgm:pt>
    <dgm:pt modelId="{027A7B8F-C0D6-43EC-A631-FE2A2FD2B232}" type="parTrans" cxnId="{019CB577-4225-4B8A-B89A-6592B5700C3B}">
      <dgm:prSet/>
      <dgm:spPr/>
      <dgm:t>
        <a:bodyPr/>
        <a:lstStyle/>
        <a:p>
          <a:endParaRPr lang="en-AU"/>
        </a:p>
      </dgm:t>
    </dgm:pt>
    <dgm:pt modelId="{1D060BD0-C132-468F-9ECC-A2A8B5EED117}" type="sibTrans" cxnId="{019CB577-4225-4B8A-B89A-6592B5700C3B}">
      <dgm:prSet/>
      <dgm:spPr/>
      <dgm:t>
        <a:bodyPr/>
        <a:lstStyle/>
        <a:p>
          <a:endParaRPr lang="en-AU"/>
        </a:p>
      </dgm:t>
    </dgm:pt>
    <dgm:pt modelId="{7002B367-33C1-41F5-9EA7-A283E9F67661}">
      <dgm:prSet phldrT="[Text]"/>
      <dgm:spPr/>
      <dgm:t>
        <a:bodyPr/>
        <a:lstStyle/>
        <a:p>
          <a:r>
            <a:rPr lang="en-AU" dirty="0" smtClean="0"/>
            <a:t>People with Disabilities </a:t>
          </a:r>
          <a:endParaRPr lang="en-AU" dirty="0"/>
        </a:p>
      </dgm:t>
    </dgm:pt>
    <dgm:pt modelId="{53F86F80-F4CD-4B86-8613-14DA5B2462F9}" type="parTrans" cxnId="{6AE2AFCE-F06F-4F40-98E0-AB0C9B1C938C}">
      <dgm:prSet/>
      <dgm:spPr/>
      <dgm:t>
        <a:bodyPr/>
        <a:lstStyle/>
        <a:p>
          <a:endParaRPr lang="en-AU"/>
        </a:p>
      </dgm:t>
    </dgm:pt>
    <dgm:pt modelId="{7E7C5982-3E90-4601-8646-3419FF46F63B}" type="sibTrans" cxnId="{6AE2AFCE-F06F-4F40-98E0-AB0C9B1C938C}">
      <dgm:prSet/>
      <dgm:spPr/>
      <dgm:t>
        <a:bodyPr/>
        <a:lstStyle/>
        <a:p>
          <a:endParaRPr lang="en-AU"/>
        </a:p>
      </dgm:t>
    </dgm:pt>
    <dgm:pt modelId="{CE201B32-59EB-4FB9-AE89-36B69D2C7426}">
      <dgm:prSet phldrT="[Text]"/>
      <dgm:spPr/>
      <dgm:t>
        <a:bodyPr/>
        <a:lstStyle/>
        <a:p>
          <a:r>
            <a:rPr lang="en-AU" dirty="0" smtClean="0"/>
            <a:t>collective </a:t>
          </a:r>
          <a:endParaRPr lang="en-AU" dirty="0"/>
        </a:p>
      </dgm:t>
    </dgm:pt>
    <dgm:pt modelId="{F2FE9B14-16CD-4690-B5D3-4343752ADE63}" type="parTrans" cxnId="{AD830655-5414-41C9-9209-E5983E9E4C05}">
      <dgm:prSet/>
      <dgm:spPr/>
      <dgm:t>
        <a:bodyPr/>
        <a:lstStyle/>
        <a:p>
          <a:endParaRPr lang="en-AU"/>
        </a:p>
      </dgm:t>
    </dgm:pt>
    <dgm:pt modelId="{C0EC4481-827F-4396-B352-79E7E42A22A3}" type="sibTrans" cxnId="{AD830655-5414-41C9-9209-E5983E9E4C05}">
      <dgm:prSet/>
      <dgm:spPr/>
      <dgm:t>
        <a:bodyPr/>
        <a:lstStyle/>
        <a:p>
          <a:endParaRPr lang="en-AU"/>
        </a:p>
      </dgm:t>
    </dgm:pt>
    <dgm:pt modelId="{45BB593B-88D9-43ED-90F4-5AA0CDB5B5C8}">
      <dgm:prSet phldrT="[Text]"/>
      <dgm:spPr/>
      <dgm:t>
        <a:bodyPr/>
        <a:lstStyle/>
        <a:p>
          <a:r>
            <a:rPr lang="en-AU" dirty="0" smtClean="0"/>
            <a:t>Indigenous People’s with Disabilities  	</a:t>
          </a:r>
          <a:endParaRPr lang="en-AU" dirty="0"/>
        </a:p>
      </dgm:t>
    </dgm:pt>
    <dgm:pt modelId="{98A3AF50-2562-4F98-82D6-40E94CDC7BFC}" type="parTrans" cxnId="{0DCE8822-E747-4215-84A4-32232DE83816}">
      <dgm:prSet/>
      <dgm:spPr/>
      <dgm:t>
        <a:bodyPr/>
        <a:lstStyle/>
        <a:p>
          <a:endParaRPr lang="en-AU"/>
        </a:p>
      </dgm:t>
    </dgm:pt>
    <dgm:pt modelId="{7217D508-720E-4731-8B48-201812970150}" type="sibTrans" cxnId="{0DCE8822-E747-4215-84A4-32232DE83816}">
      <dgm:prSet/>
      <dgm:spPr/>
      <dgm:t>
        <a:bodyPr/>
        <a:lstStyle/>
        <a:p>
          <a:endParaRPr lang="en-AU"/>
        </a:p>
      </dgm:t>
    </dgm:pt>
    <dgm:pt modelId="{74339375-6261-4623-BA4F-A5C3D548947D}">
      <dgm:prSet phldrT="[Text]"/>
      <dgm:spPr/>
      <dgm:t>
        <a:bodyPr/>
        <a:lstStyle/>
        <a:p>
          <a:r>
            <a:rPr lang="en-AU" dirty="0" smtClean="0"/>
            <a:t>Emerging  </a:t>
          </a:r>
          <a:endParaRPr lang="en-AU" dirty="0"/>
        </a:p>
      </dgm:t>
    </dgm:pt>
    <dgm:pt modelId="{DFC4F8C2-C337-436B-918B-EFBF9E371C02}" type="parTrans" cxnId="{EC9C6DA8-FAB1-424D-AB95-8938CEAA77CB}">
      <dgm:prSet/>
      <dgm:spPr/>
      <dgm:t>
        <a:bodyPr/>
        <a:lstStyle/>
        <a:p>
          <a:endParaRPr lang="en-AU"/>
        </a:p>
      </dgm:t>
    </dgm:pt>
    <dgm:pt modelId="{083B9395-A58B-42BC-BAEF-8A4DE07DC049}" type="sibTrans" cxnId="{EC9C6DA8-FAB1-424D-AB95-8938CEAA77CB}">
      <dgm:prSet/>
      <dgm:spPr/>
      <dgm:t>
        <a:bodyPr/>
        <a:lstStyle/>
        <a:p>
          <a:endParaRPr lang="en-AU"/>
        </a:p>
      </dgm:t>
    </dgm:pt>
    <dgm:pt modelId="{9C6E6356-11FF-4721-9D5F-EA97D141443C}" type="pres">
      <dgm:prSet presAssocID="{A0E2F925-39C1-44E9-9C79-84442503CFA1}" presName="cycleMatrixDiagram" presStyleCnt="0">
        <dgm:presLayoutVars>
          <dgm:chMax val="1"/>
          <dgm:dir/>
          <dgm:animLvl val="lvl"/>
          <dgm:resizeHandles val="exact"/>
        </dgm:presLayoutVars>
      </dgm:prSet>
      <dgm:spPr/>
      <dgm:t>
        <a:bodyPr/>
        <a:lstStyle/>
        <a:p>
          <a:endParaRPr lang="en-US"/>
        </a:p>
      </dgm:t>
    </dgm:pt>
    <dgm:pt modelId="{9DAA7248-B256-4082-B746-AAB0ED5DE4D4}" type="pres">
      <dgm:prSet presAssocID="{A0E2F925-39C1-44E9-9C79-84442503CFA1}" presName="children" presStyleCnt="0"/>
      <dgm:spPr/>
    </dgm:pt>
    <dgm:pt modelId="{A5066601-C766-4D94-8479-C8DAB1BB8551}" type="pres">
      <dgm:prSet presAssocID="{A0E2F925-39C1-44E9-9C79-84442503CFA1}" presName="child1group" presStyleCnt="0"/>
      <dgm:spPr/>
    </dgm:pt>
    <dgm:pt modelId="{CC0AC18F-1E67-4555-A2EA-142D439610D2}" type="pres">
      <dgm:prSet presAssocID="{A0E2F925-39C1-44E9-9C79-84442503CFA1}" presName="child1" presStyleLbl="bgAcc1" presStyleIdx="0" presStyleCnt="4"/>
      <dgm:spPr/>
      <dgm:t>
        <a:bodyPr/>
        <a:lstStyle/>
        <a:p>
          <a:endParaRPr lang="en-AU"/>
        </a:p>
      </dgm:t>
    </dgm:pt>
    <dgm:pt modelId="{D560873B-E695-4BD7-B7CA-21757B1CB693}" type="pres">
      <dgm:prSet presAssocID="{A0E2F925-39C1-44E9-9C79-84442503CFA1}" presName="child1Text" presStyleLbl="bgAcc1" presStyleIdx="0" presStyleCnt="4">
        <dgm:presLayoutVars>
          <dgm:bulletEnabled val="1"/>
        </dgm:presLayoutVars>
      </dgm:prSet>
      <dgm:spPr/>
      <dgm:t>
        <a:bodyPr/>
        <a:lstStyle/>
        <a:p>
          <a:endParaRPr lang="en-AU"/>
        </a:p>
      </dgm:t>
    </dgm:pt>
    <dgm:pt modelId="{EF6FFB3C-DD7A-4E3C-B1A0-C87830A087EA}" type="pres">
      <dgm:prSet presAssocID="{A0E2F925-39C1-44E9-9C79-84442503CFA1}" presName="child2group" presStyleCnt="0"/>
      <dgm:spPr/>
    </dgm:pt>
    <dgm:pt modelId="{51446889-7D23-4BE8-A62F-54E63459D62B}" type="pres">
      <dgm:prSet presAssocID="{A0E2F925-39C1-44E9-9C79-84442503CFA1}" presName="child2" presStyleLbl="bgAcc1" presStyleIdx="1" presStyleCnt="4"/>
      <dgm:spPr/>
      <dgm:t>
        <a:bodyPr/>
        <a:lstStyle/>
        <a:p>
          <a:endParaRPr lang="en-AU"/>
        </a:p>
      </dgm:t>
    </dgm:pt>
    <dgm:pt modelId="{51AC607C-6946-4BA3-A4D4-2E7A9419828A}" type="pres">
      <dgm:prSet presAssocID="{A0E2F925-39C1-44E9-9C79-84442503CFA1}" presName="child2Text" presStyleLbl="bgAcc1" presStyleIdx="1" presStyleCnt="4">
        <dgm:presLayoutVars>
          <dgm:bulletEnabled val="1"/>
        </dgm:presLayoutVars>
      </dgm:prSet>
      <dgm:spPr/>
      <dgm:t>
        <a:bodyPr/>
        <a:lstStyle/>
        <a:p>
          <a:endParaRPr lang="en-AU"/>
        </a:p>
      </dgm:t>
    </dgm:pt>
    <dgm:pt modelId="{52254438-BC0A-4D48-8C78-A9086CC52BF7}" type="pres">
      <dgm:prSet presAssocID="{A0E2F925-39C1-44E9-9C79-84442503CFA1}" presName="child3group" presStyleCnt="0"/>
      <dgm:spPr/>
    </dgm:pt>
    <dgm:pt modelId="{EB602F75-151A-487D-9DEE-DBB5F5021EC7}" type="pres">
      <dgm:prSet presAssocID="{A0E2F925-39C1-44E9-9C79-84442503CFA1}" presName="child3" presStyleLbl="bgAcc1" presStyleIdx="2" presStyleCnt="4" custLinFactNeighborX="6805" custLinFactNeighborY="4596"/>
      <dgm:spPr/>
      <dgm:t>
        <a:bodyPr/>
        <a:lstStyle/>
        <a:p>
          <a:endParaRPr lang="en-AU"/>
        </a:p>
      </dgm:t>
    </dgm:pt>
    <dgm:pt modelId="{33CC095D-B0FA-4EA0-BE60-12CA7F7C1565}" type="pres">
      <dgm:prSet presAssocID="{A0E2F925-39C1-44E9-9C79-84442503CFA1}" presName="child3Text" presStyleLbl="bgAcc1" presStyleIdx="2" presStyleCnt="4">
        <dgm:presLayoutVars>
          <dgm:bulletEnabled val="1"/>
        </dgm:presLayoutVars>
      </dgm:prSet>
      <dgm:spPr/>
      <dgm:t>
        <a:bodyPr/>
        <a:lstStyle/>
        <a:p>
          <a:endParaRPr lang="en-AU"/>
        </a:p>
      </dgm:t>
    </dgm:pt>
    <dgm:pt modelId="{3DF58C95-ABC7-46D9-ACC3-6152E3094A56}" type="pres">
      <dgm:prSet presAssocID="{A0E2F925-39C1-44E9-9C79-84442503CFA1}" presName="child4group" presStyleCnt="0"/>
      <dgm:spPr/>
    </dgm:pt>
    <dgm:pt modelId="{BDBD0F77-F0C3-4098-AB8E-B1C2A4165A17}" type="pres">
      <dgm:prSet presAssocID="{A0E2F925-39C1-44E9-9C79-84442503CFA1}" presName="child4" presStyleLbl="bgAcc1" presStyleIdx="3" presStyleCnt="4"/>
      <dgm:spPr/>
      <dgm:t>
        <a:bodyPr/>
        <a:lstStyle/>
        <a:p>
          <a:endParaRPr lang="en-AU"/>
        </a:p>
      </dgm:t>
    </dgm:pt>
    <dgm:pt modelId="{3DC506C9-EE53-4262-A6C0-0A900CB959AA}" type="pres">
      <dgm:prSet presAssocID="{A0E2F925-39C1-44E9-9C79-84442503CFA1}" presName="child4Text" presStyleLbl="bgAcc1" presStyleIdx="3" presStyleCnt="4">
        <dgm:presLayoutVars>
          <dgm:bulletEnabled val="1"/>
        </dgm:presLayoutVars>
      </dgm:prSet>
      <dgm:spPr/>
      <dgm:t>
        <a:bodyPr/>
        <a:lstStyle/>
        <a:p>
          <a:endParaRPr lang="en-AU"/>
        </a:p>
      </dgm:t>
    </dgm:pt>
    <dgm:pt modelId="{9840E435-8B49-4827-BA49-8F12F217D901}" type="pres">
      <dgm:prSet presAssocID="{A0E2F925-39C1-44E9-9C79-84442503CFA1}" presName="childPlaceholder" presStyleCnt="0"/>
      <dgm:spPr/>
    </dgm:pt>
    <dgm:pt modelId="{11800403-D101-49B9-8E74-AA3BC08CFE0C}" type="pres">
      <dgm:prSet presAssocID="{A0E2F925-39C1-44E9-9C79-84442503CFA1}" presName="circle" presStyleCnt="0"/>
      <dgm:spPr/>
    </dgm:pt>
    <dgm:pt modelId="{7C9E9919-51E5-4AA7-A052-FECB89800CEE}" type="pres">
      <dgm:prSet presAssocID="{A0E2F925-39C1-44E9-9C79-84442503CFA1}" presName="quadrant1" presStyleLbl="node1" presStyleIdx="0" presStyleCnt="4">
        <dgm:presLayoutVars>
          <dgm:chMax val="1"/>
          <dgm:bulletEnabled val="1"/>
        </dgm:presLayoutVars>
      </dgm:prSet>
      <dgm:spPr/>
      <dgm:t>
        <a:bodyPr/>
        <a:lstStyle/>
        <a:p>
          <a:endParaRPr lang="en-AU"/>
        </a:p>
      </dgm:t>
    </dgm:pt>
    <dgm:pt modelId="{B3189255-A702-4E4A-B661-EB62E4368D29}" type="pres">
      <dgm:prSet presAssocID="{A0E2F925-39C1-44E9-9C79-84442503CFA1}" presName="quadrant2" presStyleLbl="node1" presStyleIdx="1" presStyleCnt="4" custLinFactNeighborX="-2552" custLinFactNeighborY="8">
        <dgm:presLayoutVars>
          <dgm:chMax val="1"/>
          <dgm:bulletEnabled val="1"/>
        </dgm:presLayoutVars>
      </dgm:prSet>
      <dgm:spPr/>
      <dgm:t>
        <a:bodyPr/>
        <a:lstStyle/>
        <a:p>
          <a:endParaRPr lang="en-AU"/>
        </a:p>
      </dgm:t>
    </dgm:pt>
    <dgm:pt modelId="{19DE1CD5-BC8E-40E8-9DB8-275F6F548499}" type="pres">
      <dgm:prSet presAssocID="{A0E2F925-39C1-44E9-9C79-84442503CFA1}" presName="quadrant3" presStyleLbl="node1" presStyleIdx="2" presStyleCnt="4" custLinFactNeighborX="-3634" custLinFactNeighborY="-3333">
        <dgm:presLayoutVars>
          <dgm:chMax val="1"/>
          <dgm:bulletEnabled val="1"/>
        </dgm:presLayoutVars>
      </dgm:prSet>
      <dgm:spPr/>
      <dgm:t>
        <a:bodyPr/>
        <a:lstStyle/>
        <a:p>
          <a:endParaRPr lang="en-AU"/>
        </a:p>
      </dgm:t>
    </dgm:pt>
    <dgm:pt modelId="{7AB43C54-BA5A-41CC-97E9-AD74DE9B344E}" type="pres">
      <dgm:prSet presAssocID="{A0E2F925-39C1-44E9-9C79-84442503CFA1}" presName="quadrant4" presStyleLbl="node1" presStyleIdx="3" presStyleCnt="4" custLinFactNeighborX="789" custLinFactNeighborY="-3333">
        <dgm:presLayoutVars>
          <dgm:chMax val="1"/>
          <dgm:bulletEnabled val="1"/>
        </dgm:presLayoutVars>
      </dgm:prSet>
      <dgm:spPr/>
      <dgm:t>
        <a:bodyPr/>
        <a:lstStyle/>
        <a:p>
          <a:endParaRPr lang="en-AU"/>
        </a:p>
      </dgm:t>
    </dgm:pt>
    <dgm:pt modelId="{0A0BEFC4-E71F-4736-B653-2AE077A8818D}" type="pres">
      <dgm:prSet presAssocID="{A0E2F925-39C1-44E9-9C79-84442503CFA1}" presName="quadrantPlaceholder" presStyleCnt="0"/>
      <dgm:spPr/>
    </dgm:pt>
    <dgm:pt modelId="{E098BC43-5A33-434C-A58B-6A71FDFDCAD9}" type="pres">
      <dgm:prSet presAssocID="{A0E2F925-39C1-44E9-9C79-84442503CFA1}" presName="center1" presStyleLbl="fgShp" presStyleIdx="0" presStyleCnt="2"/>
      <dgm:spPr/>
    </dgm:pt>
    <dgm:pt modelId="{6BCA924F-2C03-40A9-8725-D63B374A5561}" type="pres">
      <dgm:prSet presAssocID="{A0E2F925-39C1-44E9-9C79-84442503CFA1}" presName="center2" presStyleLbl="fgShp" presStyleIdx="1" presStyleCnt="2"/>
      <dgm:spPr/>
    </dgm:pt>
  </dgm:ptLst>
  <dgm:cxnLst>
    <dgm:cxn modelId="{03FD90E8-C5B8-4E5A-A6C6-8CE3E8A851CB}" type="presOf" srcId="{5F82FC43-2502-4735-B232-78DE3997C2CA}" destId="{51AC607C-6946-4BA3-A4D4-2E7A9419828A}" srcOrd="1" destOrd="0" presId="urn:microsoft.com/office/officeart/2005/8/layout/cycle4"/>
    <dgm:cxn modelId="{0DCE8822-E747-4215-84A4-32232DE83816}" srcId="{A0E2F925-39C1-44E9-9C79-84442503CFA1}" destId="{45BB593B-88D9-43ED-90F4-5AA0CDB5B5C8}" srcOrd="3" destOrd="0" parTransId="{98A3AF50-2562-4F98-82D6-40E94CDC7BFC}" sibTransId="{7217D508-720E-4731-8B48-201812970150}"/>
    <dgm:cxn modelId="{3ABF69C3-8C5F-4B0B-AC19-56B4BE681386}" srcId="{A0E2F925-39C1-44E9-9C79-84442503CFA1}" destId="{032BD44C-4611-493C-AE90-DD890359296A}" srcOrd="0" destOrd="0" parTransId="{F10EF53B-C252-4901-9A3D-23B236487DE9}" sibTransId="{68B6E26B-AD21-4834-A7A4-22E75AD5023F}"/>
    <dgm:cxn modelId="{A36488C5-21CB-40E3-87EB-B37C4A8C528E}" type="presOf" srcId="{B9801A63-20AF-4702-A715-7060F854420E}" destId="{CC0AC18F-1E67-4555-A2EA-142D439610D2}" srcOrd="0" destOrd="0" presId="urn:microsoft.com/office/officeart/2005/8/layout/cycle4"/>
    <dgm:cxn modelId="{D684C3F7-8CF9-44B1-9175-29196103D30B}" type="presOf" srcId="{CE201B32-59EB-4FB9-AE89-36B69D2C7426}" destId="{EB602F75-151A-487D-9DEE-DBB5F5021EC7}" srcOrd="0" destOrd="0" presId="urn:microsoft.com/office/officeart/2005/8/layout/cycle4"/>
    <dgm:cxn modelId="{5B964BEA-27DD-4090-8961-787F56AE8FE4}" type="presOf" srcId="{74339375-6261-4623-BA4F-A5C3D548947D}" destId="{3DC506C9-EE53-4262-A6C0-0A900CB959AA}" srcOrd="1" destOrd="0" presId="urn:microsoft.com/office/officeart/2005/8/layout/cycle4"/>
    <dgm:cxn modelId="{82041DA9-FEEA-4000-8130-4AD52FA77B0C}" type="presOf" srcId="{74339375-6261-4623-BA4F-A5C3D548947D}" destId="{BDBD0F77-F0C3-4098-AB8E-B1C2A4165A17}" srcOrd="0" destOrd="0" presId="urn:microsoft.com/office/officeart/2005/8/layout/cycle4"/>
    <dgm:cxn modelId="{EC9C6DA8-FAB1-424D-AB95-8938CEAA77CB}" srcId="{45BB593B-88D9-43ED-90F4-5AA0CDB5B5C8}" destId="{74339375-6261-4623-BA4F-A5C3D548947D}" srcOrd="0" destOrd="0" parTransId="{DFC4F8C2-C337-436B-918B-EFBF9E371C02}" sibTransId="{083B9395-A58B-42BC-BAEF-8A4DE07DC049}"/>
    <dgm:cxn modelId="{3833CCFD-8E9A-414B-8AAC-FCD653C148E2}" type="presOf" srcId="{45BB593B-88D9-43ED-90F4-5AA0CDB5B5C8}" destId="{7AB43C54-BA5A-41CC-97E9-AD74DE9B344E}" srcOrd="0" destOrd="0" presId="urn:microsoft.com/office/officeart/2005/8/layout/cycle4"/>
    <dgm:cxn modelId="{AD830655-5414-41C9-9209-E5983E9E4C05}" srcId="{7002B367-33C1-41F5-9EA7-A283E9F67661}" destId="{CE201B32-59EB-4FB9-AE89-36B69D2C7426}" srcOrd="0" destOrd="0" parTransId="{F2FE9B14-16CD-4690-B5D3-4343752ADE63}" sibTransId="{C0EC4481-827F-4396-B352-79E7E42A22A3}"/>
    <dgm:cxn modelId="{2206D3C1-6F35-4FED-8CA4-221BC9A8B370}" type="presOf" srcId="{A0E2F925-39C1-44E9-9C79-84442503CFA1}" destId="{9C6E6356-11FF-4721-9D5F-EA97D141443C}" srcOrd="0" destOrd="0" presId="urn:microsoft.com/office/officeart/2005/8/layout/cycle4"/>
    <dgm:cxn modelId="{91EA7A83-6C84-4A25-A706-61FD5618601C}" type="presOf" srcId="{5F82FC43-2502-4735-B232-78DE3997C2CA}" destId="{51446889-7D23-4BE8-A62F-54E63459D62B}" srcOrd="0" destOrd="0" presId="urn:microsoft.com/office/officeart/2005/8/layout/cycle4"/>
    <dgm:cxn modelId="{6AE2AFCE-F06F-4F40-98E0-AB0C9B1C938C}" srcId="{A0E2F925-39C1-44E9-9C79-84442503CFA1}" destId="{7002B367-33C1-41F5-9EA7-A283E9F67661}" srcOrd="2" destOrd="0" parTransId="{53F86F80-F4CD-4B86-8613-14DA5B2462F9}" sibTransId="{7E7C5982-3E90-4601-8646-3419FF46F63B}"/>
    <dgm:cxn modelId="{019CB577-4225-4B8A-B89A-6592B5700C3B}" srcId="{9C0B9846-6F01-4539-A7EA-3D692767ADF8}" destId="{5F82FC43-2502-4735-B232-78DE3997C2CA}" srcOrd="0" destOrd="0" parTransId="{027A7B8F-C0D6-43EC-A631-FE2A2FD2B232}" sibTransId="{1D060BD0-C132-468F-9ECC-A2A8B5EED117}"/>
    <dgm:cxn modelId="{6A02243B-E81A-4175-99DD-4B65E5FC4471}" type="presOf" srcId="{CE201B32-59EB-4FB9-AE89-36B69D2C7426}" destId="{33CC095D-B0FA-4EA0-BE60-12CA7F7C1565}" srcOrd="1" destOrd="0" presId="urn:microsoft.com/office/officeart/2005/8/layout/cycle4"/>
    <dgm:cxn modelId="{732984F6-4D9F-4385-BCEA-118DD7DFC327}" srcId="{A0E2F925-39C1-44E9-9C79-84442503CFA1}" destId="{9C0B9846-6F01-4539-A7EA-3D692767ADF8}" srcOrd="1" destOrd="0" parTransId="{62D74A24-B3BC-4F56-B55A-43B8D45DA43D}" sibTransId="{8049DAE3-0C0D-44C5-8210-BC4EC3695F5B}"/>
    <dgm:cxn modelId="{CEA36071-332A-4DF5-A908-570F94269BCD}" type="presOf" srcId="{032BD44C-4611-493C-AE90-DD890359296A}" destId="{7C9E9919-51E5-4AA7-A052-FECB89800CEE}" srcOrd="0" destOrd="0" presId="urn:microsoft.com/office/officeart/2005/8/layout/cycle4"/>
    <dgm:cxn modelId="{F247DD5D-4EEE-4977-8F2F-FB26526BDD17}" srcId="{032BD44C-4611-493C-AE90-DD890359296A}" destId="{B9801A63-20AF-4702-A715-7060F854420E}" srcOrd="0" destOrd="0" parTransId="{77E9331F-2BD7-4AD1-8D37-F0123E30ECE3}" sibTransId="{E15B2B9C-4714-481D-81B5-A8A3163FF64D}"/>
    <dgm:cxn modelId="{B81255DF-53F3-44FD-8A18-7ADE59913EBA}" type="presOf" srcId="{B9801A63-20AF-4702-A715-7060F854420E}" destId="{D560873B-E695-4BD7-B7CA-21757B1CB693}" srcOrd="1" destOrd="0" presId="urn:microsoft.com/office/officeart/2005/8/layout/cycle4"/>
    <dgm:cxn modelId="{3E45A686-B384-4703-B7FF-D67DECFE92F3}" type="presOf" srcId="{7002B367-33C1-41F5-9EA7-A283E9F67661}" destId="{19DE1CD5-BC8E-40E8-9DB8-275F6F548499}" srcOrd="0" destOrd="0" presId="urn:microsoft.com/office/officeart/2005/8/layout/cycle4"/>
    <dgm:cxn modelId="{7688FB01-9848-41DE-91FF-8A72C9EF5C6A}" type="presOf" srcId="{9C0B9846-6F01-4539-A7EA-3D692767ADF8}" destId="{B3189255-A702-4E4A-B661-EB62E4368D29}" srcOrd="0" destOrd="0" presId="urn:microsoft.com/office/officeart/2005/8/layout/cycle4"/>
    <dgm:cxn modelId="{5556D8DF-9096-429F-A562-84152A50ED17}" type="presParOf" srcId="{9C6E6356-11FF-4721-9D5F-EA97D141443C}" destId="{9DAA7248-B256-4082-B746-AAB0ED5DE4D4}" srcOrd="0" destOrd="0" presId="urn:microsoft.com/office/officeart/2005/8/layout/cycle4"/>
    <dgm:cxn modelId="{7126C023-91D7-4BB5-9A06-FFAF4E0D32B9}" type="presParOf" srcId="{9DAA7248-B256-4082-B746-AAB0ED5DE4D4}" destId="{A5066601-C766-4D94-8479-C8DAB1BB8551}" srcOrd="0" destOrd="0" presId="urn:microsoft.com/office/officeart/2005/8/layout/cycle4"/>
    <dgm:cxn modelId="{E40315B0-B53A-460F-A1EE-A6ED0A63189F}" type="presParOf" srcId="{A5066601-C766-4D94-8479-C8DAB1BB8551}" destId="{CC0AC18F-1E67-4555-A2EA-142D439610D2}" srcOrd="0" destOrd="0" presId="urn:microsoft.com/office/officeart/2005/8/layout/cycle4"/>
    <dgm:cxn modelId="{ED3D5C68-3C3A-4EA0-9393-79369BE797CC}" type="presParOf" srcId="{A5066601-C766-4D94-8479-C8DAB1BB8551}" destId="{D560873B-E695-4BD7-B7CA-21757B1CB693}" srcOrd="1" destOrd="0" presId="urn:microsoft.com/office/officeart/2005/8/layout/cycle4"/>
    <dgm:cxn modelId="{15D78704-AAF7-42E4-AD08-F2E43A0C5B1B}" type="presParOf" srcId="{9DAA7248-B256-4082-B746-AAB0ED5DE4D4}" destId="{EF6FFB3C-DD7A-4E3C-B1A0-C87830A087EA}" srcOrd="1" destOrd="0" presId="urn:microsoft.com/office/officeart/2005/8/layout/cycle4"/>
    <dgm:cxn modelId="{61A4EF36-909D-48D9-BCC5-FD3C1F324C04}" type="presParOf" srcId="{EF6FFB3C-DD7A-4E3C-B1A0-C87830A087EA}" destId="{51446889-7D23-4BE8-A62F-54E63459D62B}" srcOrd="0" destOrd="0" presId="urn:microsoft.com/office/officeart/2005/8/layout/cycle4"/>
    <dgm:cxn modelId="{A747F25E-7859-4275-A419-C2E8619E1F21}" type="presParOf" srcId="{EF6FFB3C-DD7A-4E3C-B1A0-C87830A087EA}" destId="{51AC607C-6946-4BA3-A4D4-2E7A9419828A}" srcOrd="1" destOrd="0" presId="urn:microsoft.com/office/officeart/2005/8/layout/cycle4"/>
    <dgm:cxn modelId="{39DE96F2-5C62-4E32-890A-0BB00B253D7B}" type="presParOf" srcId="{9DAA7248-B256-4082-B746-AAB0ED5DE4D4}" destId="{52254438-BC0A-4D48-8C78-A9086CC52BF7}" srcOrd="2" destOrd="0" presId="urn:microsoft.com/office/officeart/2005/8/layout/cycle4"/>
    <dgm:cxn modelId="{FFE14E52-1B2A-4B95-8081-8350759039D2}" type="presParOf" srcId="{52254438-BC0A-4D48-8C78-A9086CC52BF7}" destId="{EB602F75-151A-487D-9DEE-DBB5F5021EC7}" srcOrd="0" destOrd="0" presId="urn:microsoft.com/office/officeart/2005/8/layout/cycle4"/>
    <dgm:cxn modelId="{B34124FC-AECD-45C5-AE4B-E091ED4629DE}" type="presParOf" srcId="{52254438-BC0A-4D48-8C78-A9086CC52BF7}" destId="{33CC095D-B0FA-4EA0-BE60-12CA7F7C1565}" srcOrd="1" destOrd="0" presId="urn:microsoft.com/office/officeart/2005/8/layout/cycle4"/>
    <dgm:cxn modelId="{8874FF7E-7725-4726-BB52-F037D8E1DD60}" type="presParOf" srcId="{9DAA7248-B256-4082-B746-AAB0ED5DE4D4}" destId="{3DF58C95-ABC7-46D9-ACC3-6152E3094A56}" srcOrd="3" destOrd="0" presId="urn:microsoft.com/office/officeart/2005/8/layout/cycle4"/>
    <dgm:cxn modelId="{027DA95F-9992-46BD-85C0-05209AB470C1}" type="presParOf" srcId="{3DF58C95-ABC7-46D9-ACC3-6152E3094A56}" destId="{BDBD0F77-F0C3-4098-AB8E-B1C2A4165A17}" srcOrd="0" destOrd="0" presId="urn:microsoft.com/office/officeart/2005/8/layout/cycle4"/>
    <dgm:cxn modelId="{3564335E-4378-4A16-8920-2E85F228AAA1}" type="presParOf" srcId="{3DF58C95-ABC7-46D9-ACC3-6152E3094A56}" destId="{3DC506C9-EE53-4262-A6C0-0A900CB959AA}" srcOrd="1" destOrd="0" presId="urn:microsoft.com/office/officeart/2005/8/layout/cycle4"/>
    <dgm:cxn modelId="{D6E456C7-E506-4D2A-9B42-33BE2B10E4D4}" type="presParOf" srcId="{9DAA7248-B256-4082-B746-AAB0ED5DE4D4}" destId="{9840E435-8B49-4827-BA49-8F12F217D901}" srcOrd="4" destOrd="0" presId="urn:microsoft.com/office/officeart/2005/8/layout/cycle4"/>
    <dgm:cxn modelId="{D6F90077-2A8C-4AD9-8688-33893B87AECE}" type="presParOf" srcId="{9C6E6356-11FF-4721-9D5F-EA97D141443C}" destId="{11800403-D101-49B9-8E74-AA3BC08CFE0C}" srcOrd="1" destOrd="0" presId="urn:microsoft.com/office/officeart/2005/8/layout/cycle4"/>
    <dgm:cxn modelId="{00D64402-44EC-496A-8828-36D9022E29D4}" type="presParOf" srcId="{11800403-D101-49B9-8E74-AA3BC08CFE0C}" destId="{7C9E9919-51E5-4AA7-A052-FECB89800CEE}" srcOrd="0" destOrd="0" presId="urn:microsoft.com/office/officeart/2005/8/layout/cycle4"/>
    <dgm:cxn modelId="{2F7E7F3D-79CD-43F1-A353-49EC136BB706}" type="presParOf" srcId="{11800403-D101-49B9-8E74-AA3BC08CFE0C}" destId="{B3189255-A702-4E4A-B661-EB62E4368D29}" srcOrd="1" destOrd="0" presId="urn:microsoft.com/office/officeart/2005/8/layout/cycle4"/>
    <dgm:cxn modelId="{39B1D06A-3030-43B1-9E7E-4F918EC58005}" type="presParOf" srcId="{11800403-D101-49B9-8E74-AA3BC08CFE0C}" destId="{19DE1CD5-BC8E-40E8-9DB8-275F6F548499}" srcOrd="2" destOrd="0" presId="urn:microsoft.com/office/officeart/2005/8/layout/cycle4"/>
    <dgm:cxn modelId="{34C33175-E1F3-4F34-8FC7-3A6BB13B977D}" type="presParOf" srcId="{11800403-D101-49B9-8E74-AA3BC08CFE0C}" destId="{7AB43C54-BA5A-41CC-97E9-AD74DE9B344E}" srcOrd="3" destOrd="0" presId="urn:microsoft.com/office/officeart/2005/8/layout/cycle4"/>
    <dgm:cxn modelId="{50CF30ED-DAEA-47D4-BFBA-4540DD73BB16}" type="presParOf" srcId="{11800403-D101-49B9-8E74-AA3BC08CFE0C}" destId="{0A0BEFC4-E71F-4736-B653-2AE077A8818D}" srcOrd="4" destOrd="0" presId="urn:microsoft.com/office/officeart/2005/8/layout/cycle4"/>
    <dgm:cxn modelId="{DDA1EA72-5ECF-477B-81CC-3131A6633F48}" type="presParOf" srcId="{9C6E6356-11FF-4721-9D5F-EA97D141443C}" destId="{E098BC43-5A33-434C-A58B-6A71FDFDCAD9}" srcOrd="2" destOrd="0" presId="urn:microsoft.com/office/officeart/2005/8/layout/cycle4"/>
    <dgm:cxn modelId="{5924D592-4F9A-4FBD-B9AA-83451825E1CD}" type="presParOf" srcId="{9C6E6356-11FF-4721-9D5F-EA97D141443C}" destId="{6BCA924F-2C03-40A9-8725-D63B374A5561}"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538147-97AD-4349-A810-59AE3E2D6FE9}" type="datetimeFigureOut">
              <a:rPr lang="en-AU" smtClean="0"/>
              <a:t>22/11/2012</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37618F-142A-4944-AA23-ECEFD1777EF8}" type="slidenum">
              <a:rPr lang="en-AU" smtClean="0"/>
              <a:t>‹#›</a:t>
            </a:fld>
            <a:endParaRPr lang="en-AU"/>
          </a:p>
        </p:txBody>
      </p:sp>
    </p:spTree>
    <p:extLst>
      <p:ext uri="{BB962C8B-B14F-4D97-AF65-F5344CB8AC3E}">
        <p14:creationId xmlns:p14="http://schemas.microsoft.com/office/powerpoint/2010/main" val="1739419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37618F-142A-4944-AA23-ECEFD1777EF8}" type="slidenum">
              <a:rPr lang="en-AU" smtClean="0"/>
              <a:t>1</a:t>
            </a:fld>
            <a:endParaRPr lang="en-AU"/>
          </a:p>
        </p:txBody>
      </p:sp>
    </p:spTree>
    <p:extLst>
      <p:ext uri="{BB962C8B-B14F-4D97-AF65-F5344CB8AC3E}">
        <p14:creationId xmlns:p14="http://schemas.microsoft.com/office/powerpoint/2010/main" val="4083925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a:xfrm>
            <a:off x="6665309" y="8685213"/>
            <a:ext cx="191103" cy="457200"/>
          </a:xfrm>
        </p:spPr>
        <p:txBody>
          <a:bodyPr/>
          <a:lstStyle/>
          <a:p>
            <a:fld id="{A937618F-142A-4944-AA23-ECEFD1777EF8}" type="slidenum">
              <a:rPr lang="en-AU" smtClean="0"/>
              <a:t>10</a:t>
            </a:fld>
            <a:endParaRPr lang="en-AU" dirty="0"/>
          </a:p>
        </p:txBody>
      </p:sp>
    </p:spTree>
    <p:extLst>
      <p:ext uri="{BB962C8B-B14F-4D97-AF65-F5344CB8AC3E}">
        <p14:creationId xmlns:p14="http://schemas.microsoft.com/office/powerpoint/2010/main" val="3673063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6420069" y="8685213"/>
            <a:ext cx="436344" cy="457200"/>
          </a:xfrm>
        </p:spPr>
        <p:txBody>
          <a:bodyPr/>
          <a:lstStyle/>
          <a:p>
            <a:fld id="{A937618F-142A-4944-AA23-ECEFD1777EF8}" type="slidenum">
              <a:rPr lang="en-AU" smtClean="0"/>
              <a:t>11</a:t>
            </a:fld>
            <a:endParaRPr lang="en-AU"/>
          </a:p>
        </p:txBody>
      </p:sp>
    </p:spTree>
    <p:extLst>
      <p:ext uri="{BB962C8B-B14F-4D97-AF65-F5344CB8AC3E}">
        <p14:creationId xmlns:p14="http://schemas.microsoft.com/office/powerpoint/2010/main" val="1285354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37618F-142A-4944-AA23-ECEFD1777EF8}" type="slidenum">
              <a:rPr lang="en-AU" smtClean="0"/>
              <a:t>12</a:t>
            </a:fld>
            <a:endParaRPr lang="en-AU"/>
          </a:p>
        </p:txBody>
      </p:sp>
    </p:spTree>
    <p:extLst>
      <p:ext uri="{BB962C8B-B14F-4D97-AF65-F5344CB8AC3E}">
        <p14:creationId xmlns:p14="http://schemas.microsoft.com/office/powerpoint/2010/main" val="3394453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 I want to ask you a question???</a:t>
            </a:r>
          </a:p>
          <a:p>
            <a:endParaRPr lang="en-US" dirty="0" smtClean="0"/>
          </a:p>
          <a:p>
            <a:endParaRPr lang="en-US" dirty="0" smtClean="0"/>
          </a:p>
          <a:p>
            <a:r>
              <a:rPr lang="en-US" dirty="0" smtClean="0"/>
              <a:t>Feedback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937618F-142A-4944-AA23-ECEFD1777EF8}" type="slidenum">
              <a:rPr lang="en-AU" smtClean="0"/>
              <a:t>13</a:t>
            </a:fld>
            <a:endParaRPr lang="en-AU"/>
          </a:p>
        </p:txBody>
      </p:sp>
    </p:spTree>
    <p:extLst>
      <p:ext uri="{BB962C8B-B14F-4D97-AF65-F5344CB8AC3E}">
        <p14:creationId xmlns:p14="http://schemas.microsoft.com/office/powerpoint/2010/main" val="2472005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a:t>
            </a:r>
            <a:r>
              <a:rPr lang="en-US" baseline="0" dirty="0" smtClean="0"/>
              <a:t> on feedback</a:t>
            </a:r>
            <a:endParaRPr lang="en-US" dirty="0"/>
          </a:p>
        </p:txBody>
      </p:sp>
      <p:sp>
        <p:nvSpPr>
          <p:cNvPr id="4" name="Slide Number Placeholder 3"/>
          <p:cNvSpPr>
            <a:spLocks noGrp="1"/>
          </p:cNvSpPr>
          <p:nvPr>
            <p:ph type="sldNum" sz="quarter" idx="10"/>
          </p:nvPr>
        </p:nvSpPr>
        <p:spPr/>
        <p:txBody>
          <a:bodyPr/>
          <a:lstStyle/>
          <a:p>
            <a:fld id="{A937618F-142A-4944-AA23-ECEFD1777EF8}" type="slidenum">
              <a:rPr lang="en-AU" smtClean="0"/>
              <a:t>14</a:t>
            </a:fld>
            <a:endParaRPr lang="en-AU"/>
          </a:p>
        </p:txBody>
      </p:sp>
    </p:spTree>
    <p:extLst>
      <p:ext uri="{BB962C8B-B14F-4D97-AF65-F5344CB8AC3E}">
        <p14:creationId xmlns:p14="http://schemas.microsoft.com/office/powerpoint/2010/main" val="3867657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can we do it better</a:t>
            </a:r>
            <a:endParaRPr lang="en-US" dirty="0"/>
          </a:p>
        </p:txBody>
      </p:sp>
      <p:sp>
        <p:nvSpPr>
          <p:cNvPr id="4" name="Slide Number Placeholder 3"/>
          <p:cNvSpPr>
            <a:spLocks noGrp="1"/>
          </p:cNvSpPr>
          <p:nvPr>
            <p:ph type="sldNum" sz="quarter" idx="10"/>
          </p:nvPr>
        </p:nvSpPr>
        <p:spPr/>
        <p:txBody>
          <a:bodyPr/>
          <a:lstStyle/>
          <a:p>
            <a:fld id="{A937618F-142A-4944-AA23-ECEFD1777EF8}" type="slidenum">
              <a:rPr lang="en-AU" smtClean="0"/>
              <a:t>15</a:t>
            </a:fld>
            <a:endParaRPr lang="en-AU"/>
          </a:p>
        </p:txBody>
      </p:sp>
    </p:spTree>
    <p:extLst>
      <p:ext uri="{BB962C8B-B14F-4D97-AF65-F5344CB8AC3E}">
        <p14:creationId xmlns:p14="http://schemas.microsoft.com/office/powerpoint/2010/main" val="1050695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to engage with</a:t>
            </a:r>
            <a:endParaRPr lang="en-US" dirty="0"/>
          </a:p>
        </p:txBody>
      </p:sp>
      <p:sp>
        <p:nvSpPr>
          <p:cNvPr id="4" name="Slide Number Placeholder 3"/>
          <p:cNvSpPr>
            <a:spLocks noGrp="1"/>
          </p:cNvSpPr>
          <p:nvPr>
            <p:ph type="sldNum" sz="quarter" idx="10"/>
          </p:nvPr>
        </p:nvSpPr>
        <p:spPr/>
        <p:txBody>
          <a:bodyPr/>
          <a:lstStyle/>
          <a:p>
            <a:fld id="{A937618F-142A-4944-AA23-ECEFD1777EF8}" type="slidenum">
              <a:rPr lang="en-AU" smtClean="0"/>
              <a:t>16</a:t>
            </a:fld>
            <a:endParaRPr lang="en-AU"/>
          </a:p>
        </p:txBody>
      </p:sp>
    </p:spTree>
    <p:extLst>
      <p:ext uri="{BB962C8B-B14F-4D97-AF65-F5344CB8AC3E}">
        <p14:creationId xmlns:p14="http://schemas.microsoft.com/office/powerpoint/2010/main" val="3181951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Sharing knowledge</a:t>
            </a:r>
            <a:endParaRPr lang="en-US" dirty="0"/>
          </a:p>
        </p:txBody>
      </p:sp>
      <p:sp>
        <p:nvSpPr>
          <p:cNvPr id="4" name="Slide Number Placeholder 3"/>
          <p:cNvSpPr>
            <a:spLocks noGrp="1"/>
          </p:cNvSpPr>
          <p:nvPr>
            <p:ph type="sldNum" sz="quarter" idx="10"/>
          </p:nvPr>
        </p:nvSpPr>
        <p:spPr/>
        <p:txBody>
          <a:bodyPr/>
          <a:lstStyle/>
          <a:p>
            <a:fld id="{A937618F-142A-4944-AA23-ECEFD1777EF8}" type="slidenum">
              <a:rPr lang="en-AU" smtClean="0"/>
              <a:t>17</a:t>
            </a:fld>
            <a:endParaRPr lang="en-AU"/>
          </a:p>
        </p:txBody>
      </p:sp>
    </p:spTree>
    <p:extLst>
      <p:ext uri="{BB962C8B-B14F-4D97-AF65-F5344CB8AC3E}">
        <p14:creationId xmlns:p14="http://schemas.microsoft.com/office/powerpoint/2010/main" val="4072826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you !!!</a:t>
            </a:r>
            <a:endParaRPr lang="en-US" dirty="0"/>
          </a:p>
        </p:txBody>
      </p:sp>
      <p:sp>
        <p:nvSpPr>
          <p:cNvPr id="4" name="Slide Number Placeholder 3"/>
          <p:cNvSpPr>
            <a:spLocks noGrp="1"/>
          </p:cNvSpPr>
          <p:nvPr>
            <p:ph type="sldNum" sz="quarter" idx="10"/>
          </p:nvPr>
        </p:nvSpPr>
        <p:spPr/>
        <p:txBody>
          <a:bodyPr/>
          <a:lstStyle/>
          <a:p>
            <a:fld id="{A937618F-142A-4944-AA23-ECEFD1777EF8}" type="slidenum">
              <a:rPr lang="en-AU" smtClean="0"/>
              <a:t>18</a:t>
            </a:fld>
            <a:endParaRPr lang="en-AU"/>
          </a:p>
        </p:txBody>
      </p:sp>
    </p:spTree>
    <p:extLst>
      <p:ext uri="{BB962C8B-B14F-4D97-AF65-F5344CB8AC3E}">
        <p14:creationId xmlns:p14="http://schemas.microsoft.com/office/powerpoint/2010/main" val="200017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How you can find me</a:t>
            </a:r>
            <a:endParaRPr lang="en-AU" dirty="0"/>
          </a:p>
        </p:txBody>
      </p:sp>
      <p:sp>
        <p:nvSpPr>
          <p:cNvPr id="4" name="Slide Number Placeholder 3"/>
          <p:cNvSpPr>
            <a:spLocks noGrp="1"/>
          </p:cNvSpPr>
          <p:nvPr>
            <p:ph type="sldNum" sz="quarter" idx="10"/>
          </p:nvPr>
        </p:nvSpPr>
        <p:spPr/>
        <p:txBody>
          <a:bodyPr/>
          <a:lstStyle/>
          <a:p>
            <a:fld id="{A937618F-142A-4944-AA23-ECEFD1777EF8}" type="slidenum">
              <a:rPr lang="en-AU" smtClean="0"/>
              <a:t>19</a:t>
            </a:fld>
            <a:endParaRPr lang="en-AU"/>
          </a:p>
        </p:txBody>
      </p:sp>
    </p:spTree>
    <p:extLst>
      <p:ext uri="{BB962C8B-B14F-4D97-AF65-F5344CB8AC3E}">
        <p14:creationId xmlns:p14="http://schemas.microsoft.com/office/powerpoint/2010/main" val="4136067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37618F-142A-4944-AA23-ECEFD1777EF8}" type="slidenum">
              <a:rPr lang="en-AU" smtClean="0"/>
              <a:t>2</a:t>
            </a:fld>
            <a:endParaRPr lang="en-AU"/>
          </a:p>
        </p:txBody>
      </p:sp>
    </p:spTree>
    <p:extLst>
      <p:ext uri="{BB962C8B-B14F-4D97-AF65-F5344CB8AC3E}">
        <p14:creationId xmlns:p14="http://schemas.microsoft.com/office/powerpoint/2010/main" val="570831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937618F-142A-4944-AA23-ECEFD1777EF8}" type="slidenum">
              <a:rPr lang="en-AU" smtClean="0"/>
              <a:t>3</a:t>
            </a:fld>
            <a:endParaRPr lang="en-AU"/>
          </a:p>
        </p:txBody>
      </p:sp>
    </p:spTree>
    <p:extLst>
      <p:ext uri="{BB962C8B-B14F-4D97-AF65-F5344CB8AC3E}">
        <p14:creationId xmlns:p14="http://schemas.microsoft.com/office/powerpoint/2010/main" val="3516170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37618F-142A-4944-AA23-ECEFD1777EF8}" type="slidenum">
              <a:rPr lang="en-AU" smtClean="0"/>
              <a:t>4</a:t>
            </a:fld>
            <a:endParaRPr lang="en-AU"/>
          </a:p>
        </p:txBody>
      </p:sp>
    </p:spTree>
    <p:extLst>
      <p:ext uri="{BB962C8B-B14F-4D97-AF65-F5344CB8AC3E}">
        <p14:creationId xmlns:p14="http://schemas.microsoft.com/office/powerpoint/2010/main" val="2366412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 am I here today, firstly</a:t>
            </a:r>
            <a:r>
              <a:rPr lang="en-US" baseline="0" dirty="0" smtClean="0"/>
              <a:t> I must say that to present here today is an </a:t>
            </a:r>
            <a:r>
              <a:rPr lang="en-US" baseline="0" dirty="0" err="1" smtClean="0"/>
              <a:t>honour</a:t>
            </a:r>
            <a:r>
              <a:rPr lang="en-US" baseline="0" dirty="0" smtClean="0"/>
              <a:t>, its not easy trying to include a social model of communication into a health/medical model of service delivery. Whilst most of us here do our work 24/7 in communities at times, we are often reverting to our own knowledge or connecting with a majority we trust and know “will get the job done”. We also look at establishing our relationships between service partnerships and community with little awareness of the underlining rights of clients with disabilities and who are deaf. So.. I wanted to start off with using this slide to show the various Rights based frameworks and bring your awareness to these statements for future discussion, implementation and passing them onto your workplace, communities and advocates to support clients into better Allied health services. </a:t>
            </a:r>
          </a:p>
          <a:p>
            <a:endParaRPr lang="en-US" baseline="0" dirty="0" smtClean="0"/>
          </a:p>
          <a:p>
            <a:r>
              <a:rPr lang="en-US" baseline="0" dirty="0" smtClean="0"/>
              <a:t>It starts with the Rights of Indigenous people. Many would ask me what I relate to being Deaf ( culture) or Aboriginal ( Indigenous)? The answer is simple to me, my culture as an Aboriginal woman is vital to my nurturing of my communication access to community and families. Therefore is the essential to ensure clients feel, are appreciated are able to understand their cultural rights.</a:t>
            </a:r>
          </a:p>
          <a:p>
            <a:endParaRPr lang="en-US" baseline="0" dirty="0" smtClean="0"/>
          </a:p>
          <a:p>
            <a:r>
              <a:rPr lang="en-US" baseline="0" dirty="0" smtClean="0"/>
              <a:t>It is also essential that we look at the way in which we engage with our partners, our service directors and our non-indigenous counterparts. This is to ensure that regardless if we are “black as the Ace of Spades” or “ White with blue eyes and red hair” we are who we say we are. Our mental health and well-being depends on it.</a:t>
            </a:r>
          </a:p>
          <a:p>
            <a:endParaRPr lang="en-US" baseline="0" dirty="0" smtClean="0"/>
          </a:p>
          <a:p>
            <a:r>
              <a:rPr lang="en-US" baseline="0" dirty="0" smtClean="0"/>
              <a:t>So to be accepted and acknowledged as an Aboriginal or Torres Strait Islander person is essential in addressing the first step of closing the gap…”Belonging”</a:t>
            </a:r>
            <a:endParaRPr lang="en-US" dirty="0"/>
          </a:p>
        </p:txBody>
      </p:sp>
      <p:sp>
        <p:nvSpPr>
          <p:cNvPr id="4" name="Slide Number Placeholder 3"/>
          <p:cNvSpPr>
            <a:spLocks noGrp="1"/>
          </p:cNvSpPr>
          <p:nvPr>
            <p:ph type="sldNum" sz="quarter" idx="10"/>
          </p:nvPr>
        </p:nvSpPr>
        <p:spPr>
          <a:xfrm>
            <a:off x="6314965" y="8685213"/>
            <a:ext cx="541447" cy="457200"/>
          </a:xfrm>
        </p:spPr>
        <p:txBody>
          <a:bodyPr/>
          <a:lstStyle/>
          <a:p>
            <a:fld id="{A937618F-142A-4944-AA23-ECEFD1777EF8}" type="slidenum">
              <a:rPr lang="en-AU" smtClean="0"/>
              <a:t>5</a:t>
            </a:fld>
            <a:endParaRPr lang="en-AU" dirty="0"/>
          </a:p>
        </p:txBody>
      </p:sp>
    </p:spTree>
    <p:extLst>
      <p:ext uri="{BB962C8B-B14F-4D97-AF65-F5344CB8AC3E}">
        <p14:creationId xmlns:p14="http://schemas.microsoft.com/office/powerpoint/2010/main" val="144406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does</a:t>
            </a:r>
            <a:r>
              <a:rPr lang="en-US" baseline="0" dirty="0" smtClean="0"/>
              <a:t> that help you in the Allied Health Sector?... Good question…how do these dots connect?... Another good question…. If we look at this slide, we see that the article itself allows us power to raise the issues of accessible service delivery and appropriate support services required to meet the needs of Aboriginal and Torres Strait Islander people who are deaf and have additional disabilities. We could say that this has limitations for service delivery and especially on resources and workforce capacity. But when you meet a 4</a:t>
            </a:r>
            <a:r>
              <a:rPr lang="en-US" baseline="30000" dirty="0" smtClean="0"/>
              <a:t>th</a:t>
            </a:r>
            <a:r>
              <a:rPr lang="en-US" baseline="0" dirty="0" smtClean="0"/>
              <a:t> generation of deaf and hard of hearing families there is some seriously wrong with service provision. The access issue for community members with disabilities is their own understanding of their condition, their awareness of the language used to determine their health status and their ability to actually ask for help. </a:t>
            </a:r>
          </a:p>
          <a:p>
            <a:endParaRPr lang="en-US" baseline="0" dirty="0" smtClean="0"/>
          </a:p>
          <a:p>
            <a:r>
              <a:rPr lang="en-US" baseline="0" dirty="0" smtClean="0"/>
              <a:t>We need to ensure that whilst I am assertive I too continue to be denied access to health services  as recently as Monday just gone, this situation saw me wait for 1hr our for the GP this GP saw me but kept taking in patients who were booked after me, when I went up after 30 </a:t>
            </a:r>
            <a:r>
              <a:rPr lang="en-US" baseline="0" dirty="0" err="1" smtClean="0"/>
              <a:t>mins</a:t>
            </a:r>
            <a:r>
              <a:rPr lang="en-US" baseline="0" dirty="0" smtClean="0"/>
              <a:t> I was told she took someone in by “mistake” and I was next only to have 2 other people go in before me. Going back to the practice manager, I was told the GP was “waiting for my interpreter” ( whom I said wasn’t coming as there were none available” ) this was acceptable… the patient is the primary concern not the interpreter ( no offense to my esteemed interpreters today)… </a:t>
            </a:r>
          </a:p>
          <a:p>
            <a:r>
              <a:rPr lang="en-US" baseline="0" dirty="0" smtClean="0"/>
              <a:t>So how would this article 21 help me…it would look at the needs to ensure that measures where taken, such as really understanding what I said, gestured and wrote : there is no interpreter today! And that they could attend to my health needs as they were critical… hence why going to the GP in the first place…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937618F-142A-4944-AA23-ECEFD1777EF8}" type="slidenum">
              <a:rPr lang="en-AU" smtClean="0"/>
              <a:t>6</a:t>
            </a:fld>
            <a:endParaRPr lang="en-AU"/>
          </a:p>
        </p:txBody>
      </p:sp>
    </p:spTree>
    <p:extLst>
      <p:ext uri="{BB962C8B-B14F-4D97-AF65-F5344CB8AC3E}">
        <p14:creationId xmlns:p14="http://schemas.microsoft.com/office/powerpoint/2010/main" val="3515424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national Aboriginal and Torres Strait</a:t>
            </a:r>
            <a:r>
              <a:rPr lang="en-US" baseline="0" dirty="0" smtClean="0"/>
              <a:t> Islander Health Plan has been a good start to discussion to “getting it right” it seems that the intent is there, however is it accessible for community members with disabilities and Deaf.?  These two statements interested me from MS Roxon and </a:t>
            </a:r>
            <a:r>
              <a:rPr lang="en-US" baseline="0" dirty="0" err="1" smtClean="0"/>
              <a:t>Mr</a:t>
            </a:r>
            <a:r>
              <a:rPr lang="en-US" baseline="0" dirty="0" smtClean="0"/>
              <a:t> Snowdon, as they emphasis the importance of community engagement and discussion, however how many community members with disabilities and their carers attend these discussions or forum?.. What are the methods used in your practice and organization to raise the growing concerns within Allied health seeing so many more community members with disabilities and not those who are requiring services due to Age related disabilities. </a:t>
            </a:r>
          </a:p>
          <a:p>
            <a:endParaRPr lang="en-US" baseline="0" dirty="0" smtClean="0"/>
          </a:p>
          <a:p>
            <a:r>
              <a:rPr lang="en-US" baseline="0" dirty="0" smtClean="0"/>
              <a:t>The plan needs to be inclusive of the needs required to support you as workers to engage more effectively, honestly and timely to community members with disabilities and those who are Deaf.</a:t>
            </a:r>
          </a:p>
          <a:p>
            <a:endParaRPr lang="en-US" baseline="0" dirty="0" smtClean="0"/>
          </a:p>
          <a:p>
            <a:r>
              <a:rPr lang="en-US" baseline="0" dirty="0" smtClean="0"/>
              <a:t>Now I say Deaf separate to Disabilities and I say hearing impaired or hard of hearing…there are various reasons why, as just like Indigenous culture is holistic to a community group and vastly different between states and nations it is the same within the Deaf community who do not believe they have a disability but are a specific language group. Those who identify as hearing impaired or hearing loss or hard of hearing is the process of having some hearing and using a various form of communication such as speech only or bi-lingual .</a:t>
            </a:r>
          </a:p>
          <a:p>
            <a:endParaRPr lang="en-US" baseline="0" dirty="0" smtClean="0"/>
          </a:p>
          <a:p>
            <a:r>
              <a:rPr lang="en-US" baseline="0" dirty="0" smtClean="0"/>
              <a:t>Deaf Culture is rich and important as other cultural groups, there is a richness in their needs to express their needs and wants and there is essentially a vast difference between the Deaf Aboriginal and Torres Strait Islander communities and non-Indigenous Deaf community members… but that’s another story</a:t>
            </a:r>
            <a:endParaRPr lang="en-US" dirty="0"/>
          </a:p>
        </p:txBody>
      </p:sp>
      <p:sp>
        <p:nvSpPr>
          <p:cNvPr id="4" name="Slide Number Placeholder 3"/>
          <p:cNvSpPr>
            <a:spLocks noGrp="1"/>
          </p:cNvSpPr>
          <p:nvPr>
            <p:ph type="sldNum" sz="quarter" idx="10"/>
          </p:nvPr>
        </p:nvSpPr>
        <p:spPr/>
        <p:txBody>
          <a:bodyPr/>
          <a:lstStyle/>
          <a:p>
            <a:fld id="{A937618F-142A-4944-AA23-ECEFD1777EF8}" type="slidenum">
              <a:rPr lang="en-AU" smtClean="0"/>
              <a:t>7</a:t>
            </a:fld>
            <a:endParaRPr lang="en-AU"/>
          </a:p>
        </p:txBody>
      </p:sp>
    </p:spTree>
    <p:extLst>
      <p:ext uri="{BB962C8B-B14F-4D97-AF65-F5344CB8AC3E}">
        <p14:creationId xmlns:p14="http://schemas.microsoft.com/office/powerpoint/2010/main" val="1670012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look at the DDA 1992, this act with all its jargon</a:t>
            </a:r>
            <a:r>
              <a:rPr lang="en-US" baseline="0" dirty="0" smtClean="0"/>
              <a:t> can assist us to ensure we are meeting standards and also provide us with a guide to improving access for community members with disabilities in health care. </a:t>
            </a:r>
          </a:p>
          <a:p>
            <a:endParaRPr lang="en-US" baseline="0" dirty="0" smtClean="0"/>
          </a:p>
          <a:p>
            <a:r>
              <a:rPr lang="en-US" baseline="0" dirty="0" smtClean="0"/>
              <a:t>So with both the UN declaration of Indigenous peoples and the DDA ( amongst other Acts) we can develop better accessible services in Allied health.  What does this mean if community DON</a:t>
            </a:r>
            <a:r>
              <a:rPr lang="fr-FR" baseline="0" dirty="0" smtClean="0"/>
              <a:t>’</a:t>
            </a:r>
            <a:r>
              <a:rPr lang="en-US" baseline="0" dirty="0" smtClean="0"/>
              <a:t>T identify disabilities.!!!... Good question …what can you do</a:t>
            </a:r>
          </a:p>
          <a:p>
            <a:endParaRPr lang="en-US" baseline="0" dirty="0" smtClean="0"/>
          </a:p>
          <a:p>
            <a:pPr marL="228600" indent="-228600">
              <a:buAutoNum type="arabicPeriod"/>
            </a:pPr>
            <a:r>
              <a:rPr lang="en-US" baseline="0" dirty="0" smtClean="0"/>
              <a:t>Provide Allied Health related services to support their day to day needs ( expressing the abilities they can achieve once they engage and can access the therapies to help them achieve better health outcomes) some communities members will never acknowledge their disabilities because</a:t>
            </a:r>
          </a:p>
          <a:p>
            <a:pPr marL="1143000" lvl="2" indent="-228600">
              <a:buAutoNum type="arabicPeriod"/>
            </a:pPr>
            <a:r>
              <a:rPr lang="en-US" baseline="0" dirty="0" smtClean="0"/>
              <a:t>Shame</a:t>
            </a:r>
          </a:p>
          <a:p>
            <a:pPr marL="1143000" lvl="2" indent="-228600">
              <a:buAutoNum type="arabicPeriod"/>
            </a:pPr>
            <a:r>
              <a:rPr lang="en-US" baseline="0" dirty="0" smtClean="0"/>
              <a:t>Been something in community for so long its become normalized ( ear disease) </a:t>
            </a:r>
          </a:p>
          <a:p>
            <a:pPr marL="1143000" lvl="2" indent="-228600">
              <a:buAutoNum type="arabicPeriod"/>
            </a:pPr>
            <a:r>
              <a:rPr lang="en-US" baseline="0" dirty="0" smtClean="0"/>
              <a:t>Lack of educational supports at early intervention /primary health care assessments </a:t>
            </a:r>
          </a:p>
          <a:p>
            <a:pPr marL="1143000" lvl="2" indent="-228600">
              <a:buAutoNum type="arabicPeriod"/>
            </a:pPr>
            <a:r>
              <a:rPr lang="en-US" baseline="0" dirty="0" smtClean="0"/>
              <a:t>Resources/time/staff to sit and explain the assessments, diagnosis and the supports available to them once they are aware ( Autism)</a:t>
            </a:r>
          </a:p>
          <a:p>
            <a:pPr marL="1143000" lvl="2" indent="-228600">
              <a:buAutoNum type="arabicPeriod"/>
            </a:pPr>
            <a:r>
              <a:rPr lang="en-US" baseline="0" dirty="0" smtClean="0"/>
              <a:t>Cultural believes – bad blood, broke lore, disrespect Elder </a:t>
            </a:r>
            <a:r>
              <a:rPr lang="en-US" baseline="0" dirty="0" err="1" smtClean="0"/>
              <a:t>etc</a:t>
            </a:r>
            <a:endParaRPr lang="en-US" baseline="0" dirty="0" smtClean="0"/>
          </a:p>
          <a:p>
            <a:pPr marL="1143000" lvl="2" indent="-228600">
              <a:buAutoNum type="arabicPeriod"/>
            </a:pPr>
            <a:r>
              <a:rPr lang="en-US" baseline="0" dirty="0" smtClean="0"/>
              <a:t>Mental health and well-being – confused with cultural/spiritual expression ( service providers saying “oh that’s their culture”) </a:t>
            </a:r>
          </a:p>
          <a:p>
            <a:pPr marL="1143000" lvl="2" indent="-228600">
              <a:buAutoNum type="arabicPeriod"/>
            </a:pPr>
            <a:endParaRPr lang="en-US" baseline="0" dirty="0" smtClean="0"/>
          </a:p>
          <a:p>
            <a:pPr marL="1600200" lvl="3" indent="-228600">
              <a:buAutoNum type="arabicPeriod"/>
            </a:pPr>
            <a:r>
              <a:rPr lang="en-US" baseline="0" dirty="0" smtClean="0"/>
              <a:t>How do you do it better? </a:t>
            </a:r>
          </a:p>
          <a:p>
            <a:pPr marL="1600200" lvl="3" indent="-228600">
              <a:buAutoNum type="arabicPeriod"/>
            </a:pPr>
            <a:r>
              <a:rPr lang="en-US" baseline="0" dirty="0" smtClean="0"/>
              <a:t>What are the discussions you need to have about accessibility </a:t>
            </a:r>
          </a:p>
          <a:p>
            <a:pPr marL="1600200" lvl="3" indent="-228600">
              <a:buAutoNum type="arabicPeriod"/>
            </a:pPr>
            <a:r>
              <a:rPr lang="en-US" baseline="0" dirty="0" smtClean="0"/>
              <a:t>How do you become accountable for the clients that enter your service?</a:t>
            </a:r>
          </a:p>
          <a:p>
            <a:pPr marL="1600200" lvl="3" indent="-228600">
              <a:buAutoNum type="arabicPeriod"/>
            </a:pPr>
            <a:endParaRPr lang="en-US" baseline="0" dirty="0" smtClean="0"/>
          </a:p>
          <a:p>
            <a:pPr marL="1600200" lvl="3" indent="-228600">
              <a:buAutoNum type="arabicPeriod"/>
            </a:pPr>
            <a:r>
              <a:rPr lang="en-US" baseline="0" dirty="0" smtClean="0"/>
              <a:t>Development of plans – what plans?.. How will they be measured and resourced?</a:t>
            </a:r>
          </a:p>
        </p:txBody>
      </p:sp>
      <p:sp>
        <p:nvSpPr>
          <p:cNvPr id="4" name="Slide Number Placeholder 3"/>
          <p:cNvSpPr>
            <a:spLocks noGrp="1"/>
          </p:cNvSpPr>
          <p:nvPr>
            <p:ph type="sldNum" sz="quarter" idx="10"/>
          </p:nvPr>
        </p:nvSpPr>
        <p:spPr/>
        <p:txBody>
          <a:bodyPr/>
          <a:lstStyle/>
          <a:p>
            <a:fld id="{A937618F-142A-4944-AA23-ECEFD1777EF8}" type="slidenum">
              <a:rPr lang="en-AU" smtClean="0"/>
              <a:t>8</a:t>
            </a:fld>
            <a:endParaRPr lang="en-AU"/>
          </a:p>
        </p:txBody>
      </p:sp>
    </p:spTree>
    <p:extLst>
      <p:ext uri="{BB962C8B-B14F-4D97-AF65-F5344CB8AC3E}">
        <p14:creationId xmlns:p14="http://schemas.microsoft.com/office/powerpoint/2010/main" val="279708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37618F-142A-4944-AA23-ECEFD1777EF8}" type="slidenum">
              <a:rPr lang="en-AU" smtClean="0"/>
              <a:t>9</a:t>
            </a:fld>
            <a:endParaRPr lang="en-AU" dirty="0"/>
          </a:p>
        </p:txBody>
      </p:sp>
    </p:spTree>
    <p:extLst>
      <p:ext uri="{BB962C8B-B14F-4D97-AF65-F5344CB8AC3E}">
        <p14:creationId xmlns:p14="http://schemas.microsoft.com/office/powerpoint/2010/main" val="1390212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44D6FA4-D86D-4891-9728-44194B08C7E3}" type="datetimeFigureOut">
              <a:rPr lang="en-AU" smtClean="0"/>
              <a:t>22/11/2012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753EC9B-2426-43D8-A7A2-8BF2C19A5E2D}"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D6FA4-D86D-4891-9728-44194B08C7E3}" type="datetimeFigureOut">
              <a:rPr lang="en-AU" smtClean="0"/>
              <a:t>22/11/2012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753EC9B-2426-43D8-A7A2-8BF2C19A5E2D}"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4D6FA4-D86D-4891-9728-44194B08C7E3}" type="datetimeFigureOut">
              <a:rPr lang="en-AU" smtClean="0"/>
              <a:t>22/11/2012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753EC9B-2426-43D8-A7A2-8BF2C19A5E2D}" type="slidenum">
              <a:rPr lang="en-AU" smtClean="0"/>
              <a:t>‹#›</a:t>
            </a:fld>
            <a:endParaRPr lang="en-A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D6FA4-D86D-4891-9728-44194B08C7E3}" type="datetimeFigureOut">
              <a:rPr lang="en-AU" smtClean="0"/>
              <a:t>22/11/2012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753EC9B-2426-43D8-A7A2-8BF2C19A5E2D}" type="slidenum">
              <a:rPr lang="en-AU" smtClean="0"/>
              <a:t>‹#›</a:t>
            </a:fld>
            <a:endParaRPr lang="en-AU"/>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D6FA4-D86D-4891-9728-44194B08C7E3}" type="datetimeFigureOut">
              <a:rPr lang="en-AU" smtClean="0"/>
              <a:t>22/11/2012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753EC9B-2426-43D8-A7A2-8BF2C19A5E2D}"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44D6FA4-D86D-4891-9728-44194B08C7E3}" type="datetimeFigureOut">
              <a:rPr lang="en-AU" smtClean="0"/>
              <a:t>22/11/2012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753EC9B-2426-43D8-A7A2-8BF2C19A5E2D}" type="slidenum">
              <a:rPr lang="en-AU" smtClean="0"/>
              <a:t>‹#›</a:t>
            </a:fld>
            <a:endParaRPr lang="en-AU"/>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44D6FA4-D86D-4891-9728-44194B08C7E3}" type="datetimeFigureOut">
              <a:rPr lang="en-AU" smtClean="0"/>
              <a:t>22/11/2012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753EC9B-2426-43D8-A7A2-8BF2C19A5E2D}"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4D6FA4-D86D-4891-9728-44194B08C7E3}" type="datetimeFigureOut">
              <a:rPr lang="en-AU" smtClean="0"/>
              <a:t>22/11/2012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753EC9B-2426-43D8-A7A2-8BF2C19A5E2D}"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4D6FA4-D86D-4891-9728-44194B08C7E3}" type="datetimeFigureOut">
              <a:rPr lang="en-AU" smtClean="0"/>
              <a:t>22/11/2012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753EC9B-2426-43D8-A7A2-8BF2C19A5E2D}"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4D6FA4-D86D-4891-9728-44194B08C7E3}" type="datetimeFigureOut">
              <a:rPr lang="en-AU" smtClean="0"/>
              <a:t>22/11/2012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753EC9B-2426-43D8-A7A2-8BF2C19A5E2D}" type="slidenum">
              <a:rPr lang="en-AU" smtClean="0"/>
              <a:t>‹#›</a:t>
            </a:fld>
            <a:endParaRPr lang="en-A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D6FA4-D86D-4891-9728-44194B08C7E3}" type="datetimeFigureOut">
              <a:rPr lang="en-AU" smtClean="0"/>
              <a:t>22/11/2012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753EC9B-2426-43D8-A7A2-8BF2C19A5E2D}" type="slidenum">
              <a:rPr lang="en-AU" smtClean="0"/>
              <a:t>‹#›</a:t>
            </a:fld>
            <a:endParaRPr lang="en-A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4D6FA4-D86D-4891-9728-44194B08C7E3}" type="datetimeFigureOut">
              <a:rPr lang="en-AU" smtClean="0"/>
              <a:t>22/11/2012</a:t>
            </a:fld>
            <a:endParaRPr lang="en-A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A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753EC9B-2426-43D8-A7A2-8BF2C19A5E2D}" type="slidenum">
              <a:rPr lang="en-AU" smtClean="0"/>
              <a:t>‹#›</a:t>
            </a:fld>
            <a:endParaRPr lang="en-A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68.gif"/><Relationship Id="rId18" Type="http://schemas.openxmlformats.org/officeDocument/2006/relationships/image" Target="../media/image73.wmf"/><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67.jpeg"/><Relationship Id="rId17" Type="http://schemas.openxmlformats.org/officeDocument/2006/relationships/image" Target="../media/image72.jpeg"/><Relationship Id="rId2" Type="http://schemas.openxmlformats.org/officeDocument/2006/relationships/notesSlide" Target="../notesSlides/notesSlide10.xml"/><Relationship Id="rId16" Type="http://schemas.openxmlformats.org/officeDocument/2006/relationships/image" Target="../media/image71.wmf"/><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66.jpeg"/><Relationship Id="rId5" Type="http://schemas.openxmlformats.org/officeDocument/2006/relationships/diagramQuickStyle" Target="../diagrams/quickStyle1.xml"/><Relationship Id="rId15" Type="http://schemas.openxmlformats.org/officeDocument/2006/relationships/image" Target="../media/image70.wmf"/><Relationship Id="rId10" Type="http://schemas.openxmlformats.org/officeDocument/2006/relationships/image" Target="../media/image65.jpeg"/><Relationship Id="rId4" Type="http://schemas.openxmlformats.org/officeDocument/2006/relationships/diagramLayout" Target="../diagrams/layout1.xml"/><Relationship Id="rId9" Type="http://schemas.openxmlformats.org/officeDocument/2006/relationships/image" Target="../media/image64.jpeg"/><Relationship Id="rId14" Type="http://schemas.openxmlformats.org/officeDocument/2006/relationships/image" Target="../media/image69.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4.wmf"/></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5.wmf"/></Relationships>
</file>

<file path=ppt/slides/_rels/slide13.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image" Target="../media/image77.wmf"/></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79.jpeg"/></Relationships>
</file>

<file path=ppt/slides/_rels/slide1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81.jpeg"/></Relationships>
</file>

<file path=ppt/slides/_rels/slide19.xml.rels><?xml version="1.0" encoding="UTF-8" standalone="yes"?>
<Relationships xmlns="http://schemas.openxmlformats.org/package/2006/relationships"><Relationship Id="rId3" Type="http://schemas.openxmlformats.org/officeDocument/2006/relationships/hyperlink" Target="mailto:info@deaficc.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www.deaficc.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13" Type="http://schemas.openxmlformats.org/officeDocument/2006/relationships/image" Target="../media/image15.jpeg"/><Relationship Id="rId18" Type="http://schemas.openxmlformats.org/officeDocument/2006/relationships/image" Target="../media/image20.jpeg"/><Relationship Id="rId26" Type="http://schemas.openxmlformats.org/officeDocument/2006/relationships/image" Target="../media/image28.jpeg"/><Relationship Id="rId39" Type="http://schemas.openxmlformats.org/officeDocument/2006/relationships/image" Target="../media/image41.jpeg"/><Relationship Id="rId3" Type="http://schemas.openxmlformats.org/officeDocument/2006/relationships/image" Target="../media/image5.jpeg"/><Relationship Id="rId21" Type="http://schemas.openxmlformats.org/officeDocument/2006/relationships/image" Target="../media/image23.jpeg"/><Relationship Id="rId34" Type="http://schemas.openxmlformats.org/officeDocument/2006/relationships/image" Target="../media/image36.jpeg"/><Relationship Id="rId42" Type="http://schemas.openxmlformats.org/officeDocument/2006/relationships/image" Target="../media/image44.jpeg"/><Relationship Id="rId47" Type="http://schemas.openxmlformats.org/officeDocument/2006/relationships/image" Target="../media/image49.jpeg"/><Relationship Id="rId50" Type="http://schemas.openxmlformats.org/officeDocument/2006/relationships/image" Target="../media/image52.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5" Type="http://schemas.openxmlformats.org/officeDocument/2006/relationships/image" Target="../media/image27.jpeg"/><Relationship Id="rId33" Type="http://schemas.openxmlformats.org/officeDocument/2006/relationships/image" Target="../media/image35.jpeg"/><Relationship Id="rId38" Type="http://schemas.openxmlformats.org/officeDocument/2006/relationships/image" Target="../media/image40.jpeg"/><Relationship Id="rId46" Type="http://schemas.openxmlformats.org/officeDocument/2006/relationships/image" Target="../media/image48.jpeg"/><Relationship Id="rId2" Type="http://schemas.openxmlformats.org/officeDocument/2006/relationships/notesSlide" Target="../notesSlides/notesSlide3.xml"/><Relationship Id="rId16" Type="http://schemas.openxmlformats.org/officeDocument/2006/relationships/image" Target="../media/image18.jpeg"/><Relationship Id="rId20" Type="http://schemas.openxmlformats.org/officeDocument/2006/relationships/image" Target="../media/image22.jpeg"/><Relationship Id="rId29" Type="http://schemas.openxmlformats.org/officeDocument/2006/relationships/image" Target="../media/image31.jpeg"/><Relationship Id="rId41"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24" Type="http://schemas.openxmlformats.org/officeDocument/2006/relationships/image" Target="../media/image26.jpeg"/><Relationship Id="rId32" Type="http://schemas.openxmlformats.org/officeDocument/2006/relationships/image" Target="../media/image34.jpeg"/><Relationship Id="rId37" Type="http://schemas.openxmlformats.org/officeDocument/2006/relationships/image" Target="../media/image39.jpeg"/><Relationship Id="rId40" Type="http://schemas.openxmlformats.org/officeDocument/2006/relationships/image" Target="../media/image42.jpeg"/><Relationship Id="rId45" Type="http://schemas.openxmlformats.org/officeDocument/2006/relationships/image" Target="../media/image47.jpeg"/><Relationship Id="rId5" Type="http://schemas.openxmlformats.org/officeDocument/2006/relationships/image" Target="../media/image7.jpeg"/><Relationship Id="rId15" Type="http://schemas.openxmlformats.org/officeDocument/2006/relationships/image" Target="../media/image17.jpeg"/><Relationship Id="rId23" Type="http://schemas.openxmlformats.org/officeDocument/2006/relationships/image" Target="../media/image25.jpeg"/><Relationship Id="rId28" Type="http://schemas.openxmlformats.org/officeDocument/2006/relationships/image" Target="../media/image30.jpeg"/><Relationship Id="rId36" Type="http://schemas.openxmlformats.org/officeDocument/2006/relationships/image" Target="../media/image38.jpeg"/><Relationship Id="rId49" Type="http://schemas.openxmlformats.org/officeDocument/2006/relationships/image" Target="../media/image51.jpeg"/><Relationship Id="rId10" Type="http://schemas.openxmlformats.org/officeDocument/2006/relationships/image" Target="../media/image12.jpeg"/><Relationship Id="rId19" Type="http://schemas.openxmlformats.org/officeDocument/2006/relationships/image" Target="../media/image21.jpeg"/><Relationship Id="rId31" Type="http://schemas.openxmlformats.org/officeDocument/2006/relationships/image" Target="../media/image33.jpeg"/><Relationship Id="rId44" Type="http://schemas.openxmlformats.org/officeDocument/2006/relationships/image" Target="../media/image46.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 Id="rId22" Type="http://schemas.openxmlformats.org/officeDocument/2006/relationships/image" Target="../media/image24.jpeg"/><Relationship Id="rId27" Type="http://schemas.openxmlformats.org/officeDocument/2006/relationships/image" Target="../media/image29.jpeg"/><Relationship Id="rId30" Type="http://schemas.openxmlformats.org/officeDocument/2006/relationships/image" Target="../media/image32.jpeg"/><Relationship Id="rId35" Type="http://schemas.openxmlformats.org/officeDocument/2006/relationships/image" Target="../media/image37.jpeg"/><Relationship Id="rId43" Type="http://schemas.openxmlformats.org/officeDocument/2006/relationships/image" Target="../media/image45.jpeg"/><Relationship Id="rId48" Type="http://schemas.openxmlformats.org/officeDocument/2006/relationships/image" Target="../media/image50.jpeg"/><Relationship Id="rId8"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hyperlink" Target="http://lms.cucrh.uwa.edu.au/mod/glossary/showentry.php?courseid=2&amp;concept=Cultural+brokerag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3.wmf"/><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hyperlink" Target="http://www.un.org/esa/socdev/unpfii/documents/DRIPS_en.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4.gif"/><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hyperlink" Target="http://www.un.org/esa/socdev/unpfii/documents/DRIPS_en.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4.gif"/><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hyperlink" Target="http://www.health.gov.au/natsihp" TargetMode="External"/><Relationship Id="rId7"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55.gif"/><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hyperlink" Target="http://www.comlaw.gov.au/Details/C2012C0011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9.jpeg"/><Relationship Id="rId11" Type="http://schemas.openxmlformats.org/officeDocument/2006/relationships/image" Target="../media/image63.jpeg"/><Relationship Id="rId5" Type="http://schemas.openxmlformats.org/officeDocument/2006/relationships/image" Target="../media/image58.jpeg"/><Relationship Id="rId10" Type="http://schemas.openxmlformats.org/officeDocument/2006/relationships/image" Target="../media/image62.jpeg"/><Relationship Id="rId4" Type="http://schemas.openxmlformats.org/officeDocument/2006/relationships/image" Target="../media/image57.jpeg"/><Relationship Id="rId9" Type="http://schemas.openxmlformats.org/officeDocument/2006/relationships/image" Target="../media/image6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6572" y="6203416"/>
            <a:ext cx="538043" cy="398152"/>
          </a:xfrm>
          <a:prstGeom prst="rect">
            <a:avLst/>
          </a:prstGeom>
        </p:spPr>
      </p:pic>
      <p:sp>
        <p:nvSpPr>
          <p:cNvPr id="2" name="Title 1"/>
          <p:cNvSpPr>
            <a:spLocks noGrp="1"/>
          </p:cNvSpPr>
          <p:nvPr>
            <p:ph type="ctrTitle"/>
          </p:nvPr>
        </p:nvSpPr>
        <p:spPr>
          <a:xfrm>
            <a:off x="817581" y="332656"/>
            <a:ext cx="7642851" cy="2808312"/>
          </a:xfrm>
        </p:spPr>
        <p:txBody>
          <a:bodyPr>
            <a:normAutofit/>
          </a:bodyPr>
          <a:lstStyle/>
          <a:p>
            <a:r>
              <a:rPr lang="en-AU" sz="3600" i="1" dirty="0">
                <a:solidFill>
                  <a:schemeClr val="tx1"/>
                </a:solidFill>
              </a:rPr>
              <a:t>Indigenous Allied Health Australia </a:t>
            </a:r>
            <a:br>
              <a:rPr lang="en-AU" sz="3600" i="1" dirty="0">
                <a:solidFill>
                  <a:schemeClr val="tx1"/>
                </a:solidFill>
              </a:rPr>
            </a:br>
            <a:r>
              <a:rPr lang="en-AU" sz="3600" i="1" dirty="0">
                <a:solidFill>
                  <a:schemeClr val="tx1"/>
                </a:solidFill>
              </a:rPr>
              <a:t>“Joining the Dots” Conference </a:t>
            </a:r>
            <a:br>
              <a:rPr lang="en-AU" sz="3600" i="1" dirty="0">
                <a:solidFill>
                  <a:schemeClr val="tx1"/>
                </a:solidFill>
              </a:rPr>
            </a:br>
            <a:r>
              <a:rPr lang="en-AU" sz="3600" i="1" dirty="0">
                <a:solidFill>
                  <a:schemeClr val="tx1"/>
                </a:solidFill>
              </a:rPr>
              <a:t>Brisbane November 2012 </a:t>
            </a:r>
            <a:r>
              <a:rPr lang="en-AU" i="1" dirty="0"/>
              <a:t/>
            </a:r>
            <a:br>
              <a:rPr lang="en-AU" i="1" dirty="0"/>
            </a:br>
            <a:endParaRPr lang="en-AU" dirty="0"/>
          </a:p>
        </p:txBody>
      </p:sp>
      <p:sp>
        <p:nvSpPr>
          <p:cNvPr id="3" name="Subtitle 2"/>
          <p:cNvSpPr>
            <a:spLocks noGrp="1"/>
          </p:cNvSpPr>
          <p:nvPr>
            <p:ph type="subTitle" idx="1"/>
          </p:nvPr>
        </p:nvSpPr>
        <p:spPr>
          <a:xfrm>
            <a:off x="1371600" y="3068960"/>
            <a:ext cx="6400800" cy="2736304"/>
          </a:xfrm>
        </p:spPr>
        <p:txBody>
          <a:bodyPr>
            <a:normAutofit/>
          </a:bodyPr>
          <a:lstStyle/>
          <a:p>
            <a:r>
              <a:rPr lang="en-AU" sz="4400" dirty="0">
                <a:solidFill>
                  <a:schemeClr val="tx2">
                    <a:lumMod val="75000"/>
                  </a:schemeClr>
                </a:solidFill>
              </a:rPr>
              <a:t>Silent Questions</a:t>
            </a:r>
            <a:r>
              <a:rPr lang="en-AU" sz="4400" dirty="0" smtClean="0">
                <a:solidFill>
                  <a:schemeClr val="tx2">
                    <a:lumMod val="75000"/>
                  </a:schemeClr>
                </a:solidFill>
              </a:rPr>
              <a:t>…………</a:t>
            </a:r>
          </a:p>
          <a:p>
            <a:endParaRPr lang="en-AU" i="1" dirty="0"/>
          </a:p>
          <a:p>
            <a:endParaRPr lang="en-AU" i="1" dirty="0" smtClean="0"/>
          </a:p>
          <a:p>
            <a:pPr algn="ctr"/>
            <a:r>
              <a:rPr lang="en-AU" i="1" dirty="0" smtClean="0">
                <a:solidFill>
                  <a:schemeClr val="tx1"/>
                </a:solidFill>
              </a:rPr>
              <a:t>Presented by Jody Saxton-Barney</a:t>
            </a:r>
          </a:p>
          <a:p>
            <a:pPr algn="ctr"/>
            <a:r>
              <a:rPr lang="en-AU" i="1" dirty="0" smtClean="0">
                <a:solidFill>
                  <a:schemeClr val="tx1"/>
                </a:solidFill>
              </a:rPr>
              <a:t>Deaf Indigenous Community Consultancy </a:t>
            </a:r>
            <a:endParaRPr lang="en-AU" i="1" dirty="0">
              <a:solidFill>
                <a:schemeClr val="tx1"/>
              </a:solidFill>
            </a:endParaRPr>
          </a:p>
        </p:txBody>
      </p:sp>
    </p:spTree>
    <p:extLst>
      <p:ext uri="{BB962C8B-B14F-4D97-AF65-F5344CB8AC3E}">
        <p14:creationId xmlns:p14="http://schemas.microsoft.com/office/powerpoint/2010/main" val="17420568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65586365"/>
              </p:ext>
            </p:extLst>
          </p:nvPr>
        </p:nvGraphicFramePr>
        <p:xfrm>
          <a:off x="871538" y="2349500"/>
          <a:ext cx="7408862" cy="3776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fontScale="90000"/>
          </a:bodyPr>
          <a:lstStyle/>
          <a:p>
            <a:r>
              <a:rPr lang="en-AU" dirty="0" smtClean="0"/>
              <a:t>Communication Paradigms </a:t>
            </a:r>
            <a:br>
              <a:rPr lang="en-AU" dirty="0" smtClean="0"/>
            </a:br>
            <a:r>
              <a:rPr lang="en-AU" dirty="0" smtClean="0"/>
              <a:t>quad-lateral impacts </a:t>
            </a:r>
            <a:endParaRPr lang="en-AU" dirty="0"/>
          </a:p>
        </p:txBody>
      </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16572" y="6203416"/>
            <a:ext cx="538043" cy="398152"/>
          </a:xfrm>
          <a:prstGeom prst="rect">
            <a:avLst/>
          </a:prstGeom>
        </p:spPr>
      </p:pic>
      <p:sp>
        <p:nvSpPr>
          <p:cNvPr id="6" name="phone3"/>
          <p:cNvSpPr>
            <a:spLocks noEditPoints="1" noChangeArrowheads="1"/>
          </p:cNvSpPr>
          <p:nvPr/>
        </p:nvSpPr>
        <p:spPr bwMode="auto">
          <a:xfrm>
            <a:off x="7812359" y="2636911"/>
            <a:ext cx="873233" cy="861037"/>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200 w 21600"/>
              <a:gd name="T17" fmla="*/ 23516 h 21600"/>
              <a:gd name="T18" fmla="*/ 21400 w 21600"/>
              <a:gd name="T19" fmla="*/ 40485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AU"/>
          </a:p>
        </p:txBody>
      </p:sp>
      <p:pic>
        <p:nvPicPr>
          <p:cNvPr id="9223" name="Picture 7" descr="C:\Users\Jodie\AppData\Local\Microsoft\Windows\Temporary Internet Files\Content.IE5\VWODMA5M\MP900309615[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3528" y="2949489"/>
            <a:ext cx="1537738" cy="109692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C:\Users\Jodie\AppData\Local\Microsoft\Windows\Temporary Internet Files\Content.IE5\S82GST8D\MP900430971[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9552" y="1412776"/>
            <a:ext cx="894282" cy="1340768"/>
          </a:xfrm>
          <a:prstGeom prst="rect">
            <a:avLst/>
          </a:prstGeom>
          <a:noFill/>
          <a:extLst>
            <a:ext uri="{909E8E84-426E-40DD-AFC4-6F175D3DCCD1}">
              <a14:hiddenFill xmlns:a14="http://schemas.microsoft.com/office/drawing/2010/main">
                <a:solidFill>
                  <a:srgbClr val="FFFFFF"/>
                </a:solidFill>
              </a14:hiddenFill>
            </a:ext>
          </a:extLst>
        </p:spPr>
      </p:pic>
      <p:pic>
        <p:nvPicPr>
          <p:cNvPr id="9225" name="Picture 9" descr="C:\Users\Jodie\AppData\Local\Microsoft\Windows\Temporary Internet Files\Content.IE5\303N026J\MP910220930[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5536" y="5229200"/>
            <a:ext cx="911196" cy="910539"/>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C:\Users\Jodie\AppData\Local\Microsoft\Windows\Temporary Internet Files\Content.IE5\O2P89YGT\MP900402908[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38999" y="4581128"/>
            <a:ext cx="1115616" cy="836712"/>
          </a:xfrm>
          <a:prstGeom prst="rect">
            <a:avLst/>
          </a:prstGeom>
          <a:noFill/>
          <a:extLst>
            <a:ext uri="{909E8E84-426E-40DD-AFC4-6F175D3DCCD1}">
              <a14:hiddenFill xmlns:a14="http://schemas.microsoft.com/office/drawing/2010/main">
                <a:solidFill>
                  <a:srgbClr val="FFFFFF"/>
                </a:solidFill>
              </a14:hiddenFill>
            </a:ext>
          </a:extLst>
        </p:spPr>
      </p:pic>
      <p:pic>
        <p:nvPicPr>
          <p:cNvPr id="9227" name="Picture 11" descr="C:\Users\Jodie\AppData\Local\Microsoft\Windows\Temporary Internet Files\Content.IE5\303N026J\MM900336519[1].gif"/>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4283968" y="6091313"/>
            <a:ext cx="714375" cy="495300"/>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C:\Users\Jodie\AppData\Local\Microsoft\Windows\Temporary Internet Files\Content.IE5\303N026J\MP900390079[1].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72744" y="4342186"/>
            <a:ext cx="1122179" cy="800488"/>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C:\Users\Jodie\AppData\Local\Microsoft\Windows\Temporary Internet Files\Content.IE5\VWODMA5M\MC900078738[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465614" y="692696"/>
            <a:ext cx="1071418" cy="1137419"/>
          </a:xfrm>
          <a:prstGeom prst="rect">
            <a:avLst/>
          </a:prstGeom>
          <a:noFill/>
          <a:extLst>
            <a:ext uri="{909E8E84-426E-40DD-AFC4-6F175D3DCCD1}">
              <a14:hiddenFill xmlns:a14="http://schemas.microsoft.com/office/drawing/2010/main">
                <a:solidFill>
                  <a:srgbClr val="FFFFFF"/>
                </a:solidFill>
              </a14:hiddenFill>
            </a:ext>
          </a:extLst>
        </p:spPr>
      </p:pic>
      <p:pic>
        <p:nvPicPr>
          <p:cNvPr id="9231" name="Picture 15" descr="C:\Users\Jodie\AppData\Local\Microsoft\Windows\Temporary Internet Files\Content.IE5\303N026J\MC900089090[1].wm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134197" y="1661577"/>
            <a:ext cx="840207" cy="843166"/>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C:\Users\Jodie\AppData\Local\Microsoft\Windows\Temporary Internet Files\Content.IE5\VWODMA5M\MP900422350[1].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529247" y="3717032"/>
            <a:ext cx="1326960" cy="884295"/>
          </a:xfrm>
          <a:prstGeom prst="rect">
            <a:avLst/>
          </a:prstGeom>
          <a:noFill/>
          <a:extLst>
            <a:ext uri="{909E8E84-426E-40DD-AFC4-6F175D3DCCD1}">
              <a14:hiddenFill xmlns:a14="http://schemas.microsoft.com/office/drawing/2010/main">
                <a:solidFill>
                  <a:srgbClr val="FFFFFF"/>
                </a:solidFill>
              </a14:hiddenFill>
            </a:ext>
          </a:extLst>
        </p:spPr>
      </p:pic>
      <p:pic>
        <p:nvPicPr>
          <p:cNvPr id="9233" name="Picture 17" descr="C:\Users\Jodie\AppData\Local\Microsoft\Windows\Temporary Internet Files\Content.IE5\O2P89YGT\MC900390848[1].wm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839224" y="1394033"/>
            <a:ext cx="1016983" cy="1052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862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16832"/>
            <a:ext cx="7408333" cy="4209331"/>
          </a:xfrm>
        </p:spPr>
        <p:txBody>
          <a:bodyPr/>
          <a:lstStyle/>
          <a:p>
            <a:r>
              <a:rPr lang="en-AU" dirty="0" smtClean="0"/>
              <a:t>Evidence based approaches MUST have achievable life choices</a:t>
            </a:r>
          </a:p>
          <a:p>
            <a:pPr marL="0" indent="0">
              <a:buNone/>
            </a:pPr>
            <a:endParaRPr lang="en-AU" dirty="0" smtClean="0"/>
          </a:p>
          <a:p>
            <a:r>
              <a:rPr lang="en-AU" dirty="0" smtClean="0"/>
              <a:t>Cultural capital verses Exceptionalism – collective approaches to deliverable services</a:t>
            </a:r>
          </a:p>
          <a:p>
            <a:pPr marL="0" indent="0">
              <a:buNone/>
            </a:pPr>
            <a:endParaRPr lang="en-AU" dirty="0" smtClean="0"/>
          </a:p>
          <a:p>
            <a:r>
              <a:rPr lang="en-AU" dirty="0" smtClean="0"/>
              <a:t>Established NEEDS based norms </a:t>
            </a:r>
          </a:p>
          <a:p>
            <a:pPr marL="0" indent="0">
              <a:buNone/>
            </a:pPr>
            <a:endParaRPr lang="en-AU" dirty="0" smtClean="0"/>
          </a:p>
          <a:p>
            <a:r>
              <a:rPr lang="en-AU" dirty="0" smtClean="0"/>
              <a:t>Expectations – needs adaptability</a:t>
            </a:r>
          </a:p>
          <a:p>
            <a:endParaRPr lang="en-AU" dirty="0"/>
          </a:p>
        </p:txBody>
      </p:sp>
      <p:sp>
        <p:nvSpPr>
          <p:cNvPr id="3" name="Title 2"/>
          <p:cNvSpPr>
            <a:spLocks noGrp="1"/>
          </p:cNvSpPr>
          <p:nvPr>
            <p:ph type="title"/>
          </p:nvPr>
        </p:nvSpPr>
        <p:spPr/>
        <p:txBody>
          <a:bodyPr/>
          <a:lstStyle/>
          <a:p>
            <a:r>
              <a:rPr lang="en-AU" dirty="0" smtClean="0"/>
              <a:t>Outcome Driven</a:t>
            </a:r>
            <a:endParaRPr lang="en-AU"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6572" y="6203416"/>
            <a:ext cx="538043" cy="398152"/>
          </a:xfrm>
          <a:prstGeom prst="rect">
            <a:avLst/>
          </a:prstGeom>
        </p:spPr>
      </p:pic>
      <p:pic>
        <p:nvPicPr>
          <p:cNvPr id="7170" name="Picture 2" descr="C:\Users\Jodie\AppData\Local\Microsoft\Windows\Temporary Internet Files\Content.IE5\VWODMA5M\MC90003882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4011" y="332656"/>
            <a:ext cx="1681582" cy="1580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786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060848"/>
            <a:ext cx="7408333" cy="4065315"/>
          </a:xfrm>
        </p:spPr>
        <p:txBody>
          <a:bodyPr/>
          <a:lstStyle/>
          <a:p>
            <a:r>
              <a:rPr lang="en-AU" dirty="0"/>
              <a:t>I</a:t>
            </a:r>
            <a:r>
              <a:rPr lang="en-AU" dirty="0" smtClean="0"/>
              <a:t>ndependent and transparent planning</a:t>
            </a:r>
          </a:p>
          <a:p>
            <a:r>
              <a:rPr lang="en-AU" dirty="0" smtClean="0"/>
              <a:t>Complaints processes </a:t>
            </a:r>
          </a:p>
          <a:p>
            <a:r>
              <a:rPr lang="en-AU" dirty="0"/>
              <a:t>N</a:t>
            </a:r>
            <a:r>
              <a:rPr lang="en-AU" dirty="0" smtClean="0"/>
              <a:t>eed to be aware of the concept of truth….</a:t>
            </a:r>
          </a:p>
          <a:p>
            <a:r>
              <a:rPr lang="en-AU" dirty="0" smtClean="0"/>
              <a:t>Inherent dignity in communication</a:t>
            </a:r>
          </a:p>
          <a:p>
            <a:pPr lvl="1"/>
            <a:r>
              <a:rPr lang="en-AU" dirty="0" smtClean="0"/>
              <a:t>Self-care</a:t>
            </a:r>
          </a:p>
          <a:p>
            <a:pPr lvl="1"/>
            <a:r>
              <a:rPr lang="en-AU" dirty="0" smtClean="0"/>
              <a:t>Audism</a:t>
            </a:r>
          </a:p>
          <a:p>
            <a:pPr lvl="1"/>
            <a:r>
              <a:rPr lang="en-AU" dirty="0" smtClean="0"/>
              <a:t>Communication respect</a:t>
            </a:r>
          </a:p>
          <a:p>
            <a:pPr lvl="1"/>
            <a:r>
              <a:rPr lang="en-AU" dirty="0" smtClean="0"/>
              <a:t>Timing</a:t>
            </a:r>
          </a:p>
          <a:p>
            <a:pPr marL="301943" lvl="1" indent="0">
              <a:buNone/>
            </a:pPr>
            <a:endParaRPr lang="en-AU" dirty="0" smtClean="0"/>
          </a:p>
          <a:p>
            <a:endParaRPr lang="en-AU" dirty="0"/>
          </a:p>
        </p:txBody>
      </p:sp>
      <p:sp>
        <p:nvSpPr>
          <p:cNvPr id="3" name="Title 2"/>
          <p:cNvSpPr>
            <a:spLocks noGrp="1"/>
          </p:cNvSpPr>
          <p:nvPr>
            <p:ph type="title"/>
          </p:nvPr>
        </p:nvSpPr>
        <p:spPr/>
        <p:txBody>
          <a:bodyPr/>
          <a:lstStyle/>
          <a:p>
            <a:r>
              <a:rPr lang="en-AU" dirty="0" smtClean="0"/>
              <a:t>Outcome Driven</a:t>
            </a:r>
            <a:endParaRPr lang="en-AU"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6572" y="6203416"/>
            <a:ext cx="538043" cy="398152"/>
          </a:xfrm>
          <a:prstGeom prst="rect">
            <a:avLst/>
          </a:prstGeom>
        </p:spPr>
      </p:pic>
      <p:pic>
        <p:nvPicPr>
          <p:cNvPr id="8195" name="Picture 3" descr="C:\Users\Jodie\AppData\Local\Microsoft\Windows\Temporary Internet Files\Content.IE5\O2P89YGT\MC90001411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404664"/>
            <a:ext cx="1328111"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632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Evidence – real life stuff !!!</a:t>
            </a:r>
            <a:endParaRPr lang="en-AU" dirty="0"/>
          </a:p>
        </p:txBody>
      </p:sp>
      <p:sp>
        <p:nvSpPr>
          <p:cNvPr id="3" name="Text Placeholder 2"/>
          <p:cNvSpPr>
            <a:spLocks noGrp="1"/>
          </p:cNvSpPr>
          <p:nvPr>
            <p:ph type="body" idx="1"/>
          </p:nvPr>
        </p:nvSpPr>
        <p:spPr>
          <a:xfrm>
            <a:off x="676656" y="1988840"/>
            <a:ext cx="3822192" cy="864096"/>
          </a:xfrm>
        </p:spPr>
        <p:txBody>
          <a:bodyPr/>
          <a:lstStyle/>
          <a:p>
            <a:r>
              <a:rPr lang="en-AU" dirty="0" smtClean="0"/>
              <a:t>Jill 	</a:t>
            </a:r>
            <a:endParaRPr lang="en-AU" dirty="0"/>
          </a:p>
        </p:txBody>
      </p:sp>
      <p:sp>
        <p:nvSpPr>
          <p:cNvPr id="4" name="Content Placeholder 3"/>
          <p:cNvSpPr>
            <a:spLocks noGrp="1"/>
          </p:cNvSpPr>
          <p:nvPr>
            <p:ph sz="half" idx="2"/>
          </p:nvPr>
        </p:nvSpPr>
        <p:spPr>
          <a:xfrm>
            <a:off x="683568" y="2829415"/>
            <a:ext cx="3820055" cy="3695929"/>
          </a:xfrm>
        </p:spPr>
        <p:txBody>
          <a:bodyPr>
            <a:normAutofit/>
          </a:bodyPr>
          <a:lstStyle/>
          <a:p>
            <a:r>
              <a:rPr lang="en-AU" dirty="0" smtClean="0"/>
              <a:t>Is profoundly Deaf</a:t>
            </a:r>
          </a:p>
          <a:p>
            <a:r>
              <a:rPr lang="en-AU" dirty="0" smtClean="0"/>
              <a:t>Family : don’t speak English</a:t>
            </a:r>
          </a:p>
          <a:p>
            <a:r>
              <a:rPr lang="en-AU" dirty="0" smtClean="0"/>
              <a:t>Nurses: use symbols</a:t>
            </a:r>
          </a:p>
          <a:p>
            <a:r>
              <a:rPr lang="en-AU" dirty="0" smtClean="0"/>
              <a:t>Audiologist: uses lip patterns and mime</a:t>
            </a:r>
          </a:p>
          <a:p>
            <a:r>
              <a:rPr lang="en-AU" dirty="0" smtClean="0"/>
              <a:t>Jill has her Medicare/pension card/ ID</a:t>
            </a:r>
          </a:p>
          <a:p>
            <a:endParaRPr lang="en-AU" dirty="0"/>
          </a:p>
          <a:p>
            <a:pPr marL="0" indent="0">
              <a:buNone/>
            </a:pPr>
            <a:r>
              <a:rPr lang="en-AU" dirty="0" smtClean="0">
                <a:solidFill>
                  <a:srgbClr val="FF0000"/>
                </a:solidFill>
              </a:rPr>
              <a:t>Jill doesn’t return to the Audiologist?...how come????</a:t>
            </a:r>
          </a:p>
          <a:p>
            <a:endParaRPr lang="en-AU" dirty="0"/>
          </a:p>
          <a:p>
            <a:endParaRPr lang="en-AU" dirty="0" smtClean="0"/>
          </a:p>
          <a:p>
            <a:endParaRPr lang="en-AU" dirty="0"/>
          </a:p>
        </p:txBody>
      </p:sp>
      <p:sp>
        <p:nvSpPr>
          <p:cNvPr id="5" name="Text Placeholder 4"/>
          <p:cNvSpPr>
            <a:spLocks noGrp="1"/>
          </p:cNvSpPr>
          <p:nvPr>
            <p:ph type="body" sz="quarter" idx="3"/>
          </p:nvPr>
        </p:nvSpPr>
        <p:spPr>
          <a:xfrm>
            <a:off x="4644008" y="2132856"/>
            <a:ext cx="3822192" cy="504056"/>
          </a:xfrm>
        </p:spPr>
        <p:txBody>
          <a:bodyPr/>
          <a:lstStyle/>
          <a:p>
            <a:r>
              <a:rPr lang="en-AU" dirty="0" smtClean="0"/>
              <a:t>Jack </a:t>
            </a:r>
            <a:endParaRPr lang="en-AU" dirty="0"/>
          </a:p>
        </p:txBody>
      </p:sp>
      <p:sp>
        <p:nvSpPr>
          <p:cNvPr id="6" name="Content Placeholder 5"/>
          <p:cNvSpPr>
            <a:spLocks noGrp="1"/>
          </p:cNvSpPr>
          <p:nvPr>
            <p:ph sz="quarter" idx="4"/>
          </p:nvPr>
        </p:nvSpPr>
        <p:spPr>
          <a:xfrm>
            <a:off x="4644008" y="2708920"/>
            <a:ext cx="3822192" cy="4032448"/>
          </a:xfrm>
        </p:spPr>
        <p:txBody>
          <a:bodyPr>
            <a:normAutofit/>
          </a:bodyPr>
          <a:lstStyle/>
          <a:p>
            <a:r>
              <a:rPr lang="en-AU" dirty="0" smtClean="0"/>
              <a:t>Has an Acquired Brain Injury </a:t>
            </a:r>
          </a:p>
          <a:p>
            <a:r>
              <a:rPr lang="en-AU" dirty="0" smtClean="0"/>
              <a:t>Has had foot amputated</a:t>
            </a:r>
          </a:p>
          <a:p>
            <a:r>
              <a:rPr lang="en-AU" dirty="0" smtClean="0"/>
              <a:t>Suffers from slurred speech</a:t>
            </a:r>
          </a:p>
          <a:p>
            <a:r>
              <a:rPr lang="en-AU" dirty="0" smtClean="0"/>
              <a:t>Physiotherapist: uses cue cards and pictures</a:t>
            </a:r>
          </a:p>
          <a:p>
            <a:r>
              <a:rPr lang="en-AU" dirty="0" smtClean="0"/>
              <a:t> has moved from interstate and waiting on records</a:t>
            </a:r>
          </a:p>
          <a:p>
            <a:pPr marL="0" indent="0">
              <a:buNone/>
            </a:pPr>
            <a:endParaRPr lang="en-AU" dirty="0" smtClean="0"/>
          </a:p>
          <a:p>
            <a:pPr marL="0" indent="0">
              <a:buNone/>
            </a:pPr>
            <a:r>
              <a:rPr lang="en-AU" dirty="0" smtClean="0">
                <a:solidFill>
                  <a:srgbClr val="FF0000"/>
                </a:solidFill>
              </a:rPr>
              <a:t>Why does Jack have difficulty coming to appointments ??</a:t>
            </a:r>
          </a:p>
          <a:p>
            <a:endParaRPr lang="en-AU" dirty="0" smtClean="0"/>
          </a:p>
          <a:p>
            <a:endParaRPr lang="en-AU" dirty="0"/>
          </a:p>
        </p:txBody>
      </p:sp>
      <p:pic>
        <p:nvPicPr>
          <p:cNvPr id="10242" name="Picture 2" descr="C:\Users\Jodie\AppData\Local\Microsoft\Windows\Temporary Internet Files\Content.IE5\O2P89YGT\MC90033172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205658"/>
            <a:ext cx="1507572" cy="1470833"/>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C:\Users\Jodie\AppData\Local\Microsoft\Windows\Temporary Internet Files\Content.IE5\VWODMA5M\MC90039094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052736"/>
            <a:ext cx="1514246" cy="17766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16572" y="6203416"/>
            <a:ext cx="538043" cy="398152"/>
          </a:xfrm>
          <a:prstGeom prst="rect">
            <a:avLst/>
          </a:prstGeom>
        </p:spPr>
      </p:pic>
    </p:spTree>
    <p:extLst>
      <p:ext uri="{BB962C8B-B14F-4D97-AF65-F5344CB8AC3E}">
        <p14:creationId xmlns:p14="http://schemas.microsoft.com/office/powerpoint/2010/main" val="2568346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Inclusive Practice</a:t>
            </a:r>
            <a:endParaRPr lang="en-AU" dirty="0"/>
          </a:p>
        </p:txBody>
      </p:sp>
      <p:sp>
        <p:nvSpPr>
          <p:cNvPr id="3" name="Text Placeholder 2"/>
          <p:cNvSpPr>
            <a:spLocks noGrp="1"/>
          </p:cNvSpPr>
          <p:nvPr>
            <p:ph type="body" idx="1"/>
          </p:nvPr>
        </p:nvSpPr>
        <p:spPr>
          <a:xfrm>
            <a:off x="676656" y="1988840"/>
            <a:ext cx="3822192" cy="792088"/>
          </a:xfrm>
        </p:spPr>
        <p:txBody>
          <a:bodyPr/>
          <a:lstStyle/>
          <a:p>
            <a:r>
              <a:rPr lang="en-AU" dirty="0" smtClean="0"/>
              <a:t>Jill </a:t>
            </a:r>
            <a:endParaRPr lang="en-AU" dirty="0"/>
          </a:p>
        </p:txBody>
      </p:sp>
      <p:sp>
        <p:nvSpPr>
          <p:cNvPr id="4" name="Content Placeholder 3"/>
          <p:cNvSpPr>
            <a:spLocks noGrp="1"/>
          </p:cNvSpPr>
          <p:nvPr>
            <p:ph sz="half" idx="2"/>
          </p:nvPr>
        </p:nvSpPr>
        <p:spPr>
          <a:xfrm>
            <a:off x="677332" y="2924944"/>
            <a:ext cx="3820055" cy="3201219"/>
          </a:xfrm>
        </p:spPr>
        <p:txBody>
          <a:bodyPr/>
          <a:lstStyle/>
          <a:p>
            <a:r>
              <a:rPr lang="en-AU" dirty="0" smtClean="0"/>
              <a:t>Cultural Safety</a:t>
            </a:r>
          </a:p>
          <a:p>
            <a:r>
              <a:rPr lang="en-AU" dirty="0" smtClean="0"/>
              <a:t>Communication access</a:t>
            </a:r>
          </a:p>
          <a:p>
            <a:r>
              <a:rPr lang="en-AU" dirty="0" smtClean="0"/>
              <a:t>Assessment of surrounding</a:t>
            </a:r>
          </a:p>
          <a:p>
            <a:r>
              <a:rPr lang="en-AU" dirty="0" smtClean="0"/>
              <a:t>Assessment of professionals</a:t>
            </a:r>
          </a:p>
          <a:p>
            <a:r>
              <a:rPr lang="en-AU" dirty="0" smtClean="0"/>
              <a:t>Shame</a:t>
            </a:r>
          </a:p>
          <a:p>
            <a:r>
              <a:rPr lang="en-AU" dirty="0" smtClean="0"/>
              <a:t>Intimidation</a:t>
            </a:r>
          </a:p>
          <a:p>
            <a:r>
              <a:rPr lang="en-AU" dirty="0" smtClean="0"/>
              <a:t>Visual traffic</a:t>
            </a:r>
          </a:p>
          <a:p>
            <a:r>
              <a:rPr lang="en-AU" dirty="0" smtClean="0"/>
              <a:t>Expectation</a:t>
            </a:r>
          </a:p>
          <a:p>
            <a:endParaRPr lang="en-AU" dirty="0"/>
          </a:p>
        </p:txBody>
      </p:sp>
      <p:sp>
        <p:nvSpPr>
          <p:cNvPr id="5" name="Text Placeholder 4"/>
          <p:cNvSpPr>
            <a:spLocks noGrp="1"/>
          </p:cNvSpPr>
          <p:nvPr>
            <p:ph type="body" sz="quarter" idx="3"/>
          </p:nvPr>
        </p:nvSpPr>
        <p:spPr>
          <a:xfrm>
            <a:off x="4648200" y="2060849"/>
            <a:ext cx="3822192" cy="720080"/>
          </a:xfrm>
        </p:spPr>
        <p:txBody>
          <a:bodyPr/>
          <a:lstStyle/>
          <a:p>
            <a:r>
              <a:rPr lang="en-AU" dirty="0" smtClean="0"/>
              <a:t>Jack </a:t>
            </a:r>
            <a:endParaRPr lang="en-AU" dirty="0"/>
          </a:p>
        </p:txBody>
      </p:sp>
      <p:sp>
        <p:nvSpPr>
          <p:cNvPr id="6" name="Content Placeholder 5"/>
          <p:cNvSpPr>
            <a:spLocks noGrp="1"/>
          </p:cNvSpPr>
          <p:nvPr>
            <p:ph sz="quarter" idx="4"/>
          </p:nvPr>
        </p:nvSpPr>
        <p:spPr>
          <a:xfrm>
            <a:off x="4645025" y="2996952"/>
            <a:ext cx="3822192" cy="3129211"/>
          </a:xfrm>
        </p:spPr>
        <p:txBody>
          <a:bodyPr/>
          <a:lstStyle/>
          <a:p>
            <a:r>
              <a:rPr lang="en-AU" dirty="0" smtClean="0"/>
              <a:t>Cultural Safety</a:t>
            </a:r>
          </a:p>
          <a:p>
            <a:r>
              <a:rPr lang="en-AU" dirty="0" smtClean="0"/>
              <a:t>Communication access</a:t>
            </a:r>
          </a:p>
          <a:p>
            <a:r>
              <a:rPr lang="en-AU" dirty="0" smtClean="0"/>
              <a:t>Ability verses capability</a:t>
            </a:r>
          </a:p>
          <a:p>
            <a:r>
              <a:rPr lang="en-AU" dirty="0" smtClean="0"/>
              <a:t>Expectations</a:t>
            </a:r>
          </a:p>
          <a:p>
            <a:r>
              <a:rPr lang="en-AU" dirty="0" smtClean="0"/>
              <a:t>Gender</a:t>
            </a:r>
          </a:p>
          <a:p>
            <a:r>
              <a:rPr lang="en-AU" dirty="0" smtClean="0"/>
              <a:t>Timing </a:t>
            </a:r>
          </a:p>
          <a:p>
            <a:r>
              <a:rPr lang="en-AU" dirty="0" smtClean="0"/>
              <a:t>Past treatment </a:t>
            </a:r>
          </a:p>
          <a:p>
            <a:r>
              <a:rPr lang="en-AU" dirty="0" smtClean="0"/>
              <a:t>Colour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6572" y="6203416"/>
            <a:ext cx="538043" cy="398152"/>
          </a:xfrm>
          <a:prstGeom prst="rect">
            <a:avLst/>
          </a:prstGeom>
        </p:spPr>
      </p:pic>
    </p:spTree>
    <p:extLst>
      <p:ext uri="{BB962C8B-B14F-4D97-AF65-F5344CB8AC3E}">
        <p14:creationId xmlns:p14="http://schemas.microsoft.com/office/powerpoint/2010/main" val="1930972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Early Interventions</a:t>
            </a:r>
            <a:endParaRPr lang="en-AU" dirty="0"/>
          </a:p>
        </p:txBody>
      </p:sp>
      <p:sp>
        <p:nvSpPr>
          <p:cNvPr id="9" name="Text Placeholder 8"/>
          <p:cNvSpPr>
            <a:spLocks noGrp="1"/>
          </p:cNvSpPr>
          <p:nvPr>
            <p:ph type="body" sz="half" idx="2"/>
          </p:nvPr>
        </p:nvSpPr>
        <p:spPr/>
        <p:txBody>
          <a:bodyPr>
            <a:normAutofit fontScale="92500" lnSpcReduction="20000"/>
          </a:bodyPr>
          <a:lstStyle/>
          <a:p>
            <a:r>
              <a:rPr lang="en-AU" dirty="0" smtClean="0"/>
              <a:t>Establishing local and community connections around disabilities and carers.</a:t>
            </a:r>
          </a:p>
          <a:p>
            <a:r>
              <a:rPr lang="en-AU" dirty="0"/>
              <a:t>U</a:t>
            </a:r>
            <a:r>
              <a:rPr lang="en-AU" dirty="0" smtClean="0"/>
              <a:t>nderstanding and learning barriers faced by community members with deafness and disabilities.</a:t>
            </a:r>
          </a:p>
          <a:p>
            <a:r>
              <a:rPr lang="en-AU" dirty="0" smtClean="0"/>
              <a:t>Seek supports of families, kinship groups and services to support you in your work with clients with deafness and disabilities</a:t>
            </a:r>
          </a:p>
          <a:p>
            <a:endParaRPr lang="en-AU" dirty="0" smtClean="0"/>
          </a:p>
          <a:p>
            <a:endParaRPr lang="en-AU" dirty="0"/>
          </a:p>
        </p:txBody>
      </p:sp>
      <p:pic>
        <p:nvPicPr>
          <p:cNvPr id="12" name="Picture Placeholder 11"/>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4300" r="4300"/>
          <a:stretch>
            <a:fillRect/>
          </a:stretch>
        </p:blipFill>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6572" y="6203416"/>
            <a:ext cx="538043" cy="398152"/>
          </a:xfrm>
          <a:prstGeom prst="rect">
            <a:avLst/>
          </a:prstGeom>
        </p:spPr>
      </p:pic>
    </p:spTree>
    <p:extLst>
      <p:ext uri="{BB962C8B-B14F-4D97-AF65-F5344CB8AC3E}">
        <p14:creationId xmlns:p14="http://schemas.microsoft.com/office/powerpoint/2010/main" val="4058466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Elders with Disabilities  and Carers </a:t>
            </a:r>
            <a:endParaRPr lang="en-AU" dirty="0"/>
          </a:p>
        </p:txBody>
      </p:sp>
      <p:sp>
        <p:nvSpPr>
          <p:cNvPr id="3" name="Text Placeholder 2"/>
          <p:cNvSpPr>
            <a:spLocks noGrp="1"/>
          </p:cNvSpPr>
          <p:nvPr>
            <p:ph type="body" sz="half" idx="2"/>
          </p:nvPr>
        </p:nvSpPr>
        <p:spPr/>
        <p:txBody>
          <a:bodyPr/>
          <a:lstStyle/>
          <a:p>
            <a:r>
              <a:rPr lang="en-AU" dirty="0" smtClean="0"/>
              <a:t>Seek supports from Elders with disabilities or are carers</a:t>
            </a:r>
          </a:p>
          <a:p>
            <a:r>
              <a:rPr lang="en-AU" dirty="0" smtClean="0"/>
              <a:t>Establish support contacts for clients amongst Elders groups to advocate for clients inclusion into community</a:t>
            </a:r>
          </a:p>
          <a:p>
            <a:r>
              <a:rPr lang="en-AU" dirty="0" smtClean="0"/>
              <a:t>Work with Elders to ensure access to health related events are available to your clients</a:t>
            </a:r>
          </a:p>
          <a:p>
            <a:endParaRPr lang="en-AU"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6572" y="6203416"/>
            <a:ext cx="538043" cy="398152"/>
          </a:xfrm>
          <a:prstGeom prst="rect">
            <a:avLst/>
          </a:prstGeom>
        </p:spPr>
      </p:pic>
      <p:pic>
        <p:nvPicPr>
          <p:cNvPr id="12" name="Picture Placeholder 11"/>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l="4300" r="4300"/>
          <a:stretch>
            <a:fillRect/>
          </a:stretch>
        </p:blipFill>
        <p:spPr/>
      </p:pic>
    </p:spTree>
    <p:extLst>
      <p:ext uri="{BB962C8B-B14F-4D97-AF65-F5344CB8AC3E}">
        <p14:creationId xmlns:p14="http://schemas.microsoft.com/office/powerpoint/2010/main" val="20062590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Knowledge </a:t>
            </a:r>
            <a:endParaRPr lang="en-AU" dirty="0"/>
          </a:p>
        </p:txBody>
      </p:sp>
      <p:sp>
        <p:nvSpPr>
          <p:cNvPr id="3" name="Text Placeholder 2"/>
          <p:cNvSpPr>
            <a:spLocks noGrp="1"/>
          </p:cNvSpPr>
          <p:nvPr>
            <p:ph type="body" sz="half" idx="2"/>
          </p:nvPr>
        </p:nvSpPr>
        <p:spPr/>
        <p:txBody>
          <a:bodyPr/>
          <a:lstStyle/>
          <a:p>
            <a:r>
              <a:rPr lang="en-AU" dirty="0" smtClean="0"/>
              <a:t>Understand your own limitations</a:t>
            </a:r>
          </a:p>
          <a:p>
            <a:r>
              <a:rPr lang="en-AU" dirty="0" smtClean="0"/>
              <a:t>Be aware of your own involvement </a:t>
            </a:r>
          </a:p>
          <a:p>
            <a:r>
              <a:rPr lang="en-AU" dirty="0" smtClean="0"/>
              <a:t>Report when difficulties occur</a:t>
            </a:r>
          </a:p>
          <a:p>
            <a:r>
              <a:rPr lang="en-AU" dirty="0" smtClean="0"/>
              <a:t>Use your knowledge to empower others</a:t>
            </a:r>
          </a:p>
          <a:p>
            <a:r>
              <a:rPr lang="en-AU" dirty="0" smtClean="0"/>
              <a:t>Shared knowledge is vital to achieve needs based outcomes</a:t>
            </a:r>
            <a:endParaRPr lang="en-AU" dirty="0"/>
          </a:p>
        </p:txBody>
      </p:sp>
      <p:pic>
        <p:nvPicPr>
          <p:cNvPr id="9" name="Picture Placeholder 8"/>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20" b="20"/>
          <a:stretch>
            <a:fillRect/>
          </a:stretch>
        </p:blipFill>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6572" y="6203416"/>
            <a:ext cx="538043" cy="398152"/>
          </a:xfrm>
          <a:prstGeom prst="rect">
            <a:avLst/>
          </a:prstGeom>
        </p:spPr>
      </p:pic>
    </p:spTree>
    <p:extLst>
      <p:ext uri="{BB962C8B-B14F-4D97-AF65-F5344CB8AC3E}">
        <p14:creationId xmlns:p14="http://schemas.microsoft.com/office/powerpoint/2010/main" val="2980101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914400" y="2852937"/>
            <a:ext cx="3352800" cy="2448272"/>
          </a:xfrm>
        </p:spPr>
        <p:txBody>
          <a:bodyPr/>
          <a:lstStyle/>
          <a:p>
            <a:pPr marL="285750" indent="-285750">
              <a:buFont typeface="Arial" pitchFamily="34" charset="0"/>
              <a:buChar char="•"/>
            </a:pPr>
            <a:r>
              <a:rPr lang="en-AU" dirty="0" smtClean="0"/>
              <a:t>Time limits</a:t>
            </a:r>
          </a:p>
          <a:p>
            <a:pPr marL="285750" indent="-285750">
              <a:buFont typeface="Arial" pitchFamily="34" charset="0"/>
              <a:buChar char="•"/>
            </a:pPr>
            <a:r>
              <a:rPr lang="en-AU" dirty="0" smtClean="0"/>
              <a:t>Availability</a:t>
            </a:r>
          </a:p>
          <a:p>
            <a:pPr marL="285750" indent="-285750">
              <a:buFont typeface="Arial" pitchFamily="34" charset="0"/>
              <a:buChar char="•"/>
            </a:pPr>
            <a:r>
              <a:rPr lang="en-AU" dirty="0" smtClean="0"/>
              <a:t>Community support</a:t>
            </a:r>
          </a:p>
          <a:p>
            <a:pPr marL="285750" indent="-285750">
              <a:buFont typeface="Arial" pitchFamily="34" charset="0"/>
              <a:buChar char="•"/>
            </a:pPr>
            <a:r>
              <a:rPr lang="en-AU" dirty="0" smtClean="0"/>
              <a:t>Training and developing</a:t>
            </a:r>
          </a:p>
          <a:p>
            <a:pPr marL="285750" indent="-285750">
              <a:buFont typeface="Arial" pitchFamily="34" charset="0"/>
              <a:buChar char="•"/>
            </a:pPr>
            <a:r>
              <a:rPr lang="en-AU" dirty="0" smtClean="0"/>
              <a:t>Time OUT </a:t>
            </a:r>
            <a:endParaRPr lang="en-AU" dirty="0"/>
          </a:p>
        </p:txBody>
      </p:sp>
      <p:sp>
        <p:nvSpPr>
          <p:cNvPr id="5" name="Title 4"/>
          <p:cNvSpPr>
            <a:spLocks noGrp="1"/>
          </p:cNvSpPr>
          <p:nvPr>
            <p:ph type="title"/>
          </p:nvPr>
        </p:nvSpPr>
        <p:spPr>
          <a:xfrm>
            <a:off x="914400" y="1340768"/>
            <a:ext cx="3352800" cy="1080120"/>
          </a:xfrm>
        </p:spPr>
        <p:txBody>
          <a:bodyPr/>
          <a:lstStyle/>
          <a:p>
            <a:r>
              <a:rPr lang="en-AU" dirty="0" smtClean="0"/>
              <a:t>Self-Care</a:t>
            </a:r>
            <a:endParaRPr lang="en-AU"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6572" y="6203416"/>
            <a:ext cx="538043" cy="398152"/>
          </a:xfrm>
          <a:prstGeom prst="rect">
            <a:avLst/>
          </a:prstGeom>
        </p:spPr>
      </p:pic>
      <p:pic>
        <p:nvPicPr>
          <p:cNvPr id="15" name="Content Placeholder 1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651375" y="2269331"/>
            <a:ext cx="3905250" cy="2928937"/>
          </a:xfrm>
        </p:spPr>
      </p:pic>
    </p:spTree>
    <p:extLst>
      <p:ext uri="{BB962C8B-B14F-4D97-AF65-F5344CB8AC3E}">
        <p14:creationId xmlns:p14="http://schemas.microsoft.com/office/powerpoint/2010/main" val="36051040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72067" y="2276872"/>
            <a:ext cx="7408333" cy="3849291"/>
          </a:xfrm>
        </p:spPr>
        <p:txBody>
          <a:bodyPr/>
          <a:lstStyle/>
          <a:p>
            <a:pPr marL="0" indent="0" algn="ctr">
              <a:buNone/>
            </a:pPr>
            <a:r>
              <a:rPr lang="en-AU" dirty="0" smtClean="0">
                <a:solidFill>
                  <a:schemeClr val="tx1"/>
                </a:solidFill>
              </a:rPr>
              <a:t>Jody Saxton-Barney</a:t>
            </a:r>
          </a:p>
          <a:p>
            <a:pPr marL="0" indent="0" algn="ctr">
              <a:buNone/>
            </a:pPr>
            <a:r>
              <a:rPr lang="en-AU" dirty="0" smtClean="0">
                <a:solidFill>
                  <a:schemeClr val="tx1"/>
                </a:solidFill>
              </a:rPr>
              <a:t>CEO</a:t>
            </a:r>
          </a:p>
          <a:p>
            <a:pPr marL="0" indent="0" algn="ctr">
              <a:buNone/>
            </a:pPr>
            <a:r>
              <a:rPr lang="en-AU" dirty="0" smtClean="0">
                <a:solidFill>
                  <a:schemeClr val="tx1"/>
                </a:solidFill>
              </a:rPr>
              <a:t>Deaf Indigenous Community Consultancy</a:t>
            </a:r>
          </a:p>
          <a:p>
            <a:pPr marL="0" indent="0" algn="ctr">
              <a:buNone/>
            </a:pPr>
            <a:r>
              <a:rPr lang="en-AU" dirty="0" smtClean="0">
                <a:solidFill>
                  <a:schemeClr val="tx1"/>
                </a:solidFill>
              </a:rPr>
              <a:t>Email: </a:t>
            </a:r>
            <a:r>
              <a:rPr lang="en-AU" dirty="0" smtClean="0">
                <a:solidFill>
                  <a:schemeClr val="tx1"/>
                </a:solidFill>
                <a:hlinkClick r:id="rId3"/>
              </a:rPr>
              <a:t>info@deaficc.com</a:t>
            </a:r>
            <a:endParaRPr lang="en-AU" dirty="0" smtClean="0">
              <a:solidFill>
                <a:schemeClr val="tx1"/>
              </a:solidFill>
            </a:endParaRPr>
          </a:p>
          <a:p>
            <a:pPr marL="0" indent="0" algn="ctr">
              <a:buNone/>
            </a:pPr>
            <a:r>
              <a:rPr lang="en-AU" dirty="0" smtClean="0">
                <a:solidFill>
                  <a:schemeClr val="tx1"/>
                </a:solidFill>
              </a:rPr>
              <a:t>Mobile: 0400098370 </a:t>
            </a:r>
          </a:p>
          <a:p>
            <a:pPr marL="0" indent="0" algn="ctr">
              <a:buNone/>
            </a:pPr>
            <a:r>
              <a:rPr lang="en-AU" i="1" dirty="0" smtClean="0">
                <a:solidFill>
                  <a:schemeClr val="tx1"/>
                </a:solidFill>
              </a:rPr>
              <a:t>“Giving the Community a Voice &amp; Making it Happen”</a:t>
            </a:r>
          </a:p>
          <a:p>
            <a:pPr marL="0" indent="0" algn="ctr">
              <a:buNone/>
            </a:pPr>
            <a:r>
              <a:rPr lang="en-AU" i="1" dirty="0" smtClean="0">
                <a:solidFill>
                  <a:schemeClr val="tx1"/>
                </a:solidFill>
              </a:rPr>
              <a:t>Website: </a:t>
            </a:r>
            <a:r>
              <a:rPr lang="en-AU" i="1" dirty="0" smtClean="0">
                <a:solidFill>
                  <a:schemeClr val="tx1"/>
                </a:solidFill>
                <a:hlinkClick r:id="rId4"/>
              </a:rPr>
              <a:t>www.deaficc.com</a:t>
            </a:r>
            <a:r>
              <a:rPr lang="en-AU" i="1" dirty="0" smtClean="0">
                <a:solidFill>
                  <a:schemeClr val="tx1"/>
                </a:solidFill>
              </a:rPr>
              <a:t>  </a:t>
            </a:r>
          </a:p>
        </p:txBody>
      </p:sp>
      <p:sp>
        <p:nvSpPr>
          <p:cNvPr id="5" name="Title 4"/>
          <p:cNvSpPr>
            <a:spLocks noGrp="1"/>
          </p:cNvSpPr>
          <p:nvPr>
            <p:ph type="title"/>
          </p:nvPr>
        </p:nvSpPr>
        <p:spPr/>
        <p:txBody>
          <a:bodyPr/>
          <a:lstStyle/>
          <a:p>
            <a:r>
              <a:rPr lang="en-AU" dirty="0" smtClean="0"/>
              <a:t>Contact</a:t>
            </a:r>
            <a:endParaRPr lang="en-AU"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5949280"/>
            <a:ext cx="1024583" cy="758192"/>
          </a:xfrm>
          <a:prstGeom prst="rect">
            <a:avLst/>
          </a:prstGeom>
        </p:spPr>
      </p:pic>
    </p:spTree>
    <p:extLst>
      <p:ext uri="{BB962C8B-B14F-4D97-AF65-F5344CB8AC3E}">
        <p14:creationId xmlns:p14="http://schemas.microsoft.com/office/powerpoint/2010/main" val="402201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592" y="2708920"/>
            <a:ext cx="7408333" cy="3450696"/>
          </a:xfrm>
        </p:spPr>
        <p:txBody>
          <a:bodyPr/>
          <a:lstStyle/>
          <a:p>
            <a:r>
              <a:rPr lang="en-AU" dirty="0" smtClean="0"/>
              <a:t>Traditional Owners </a:t>
            </a:r>
          </a:p>
          <a:p>
            <a:r>
              <a:rPr lang="en-AU" dirty="0" smtClean="0"/>
              <a:t>Elders </a:t>
            </a:r>
          </a:p>
          <a:p>
            <a:r>
              <a:rPr lang="en-AU" dirty="0" smtClean="0"/>
              <a:t>All Aboriginal and Torres Strait Islanders attending today</a:t>
            </a:r>
          </a:p>
          <a:p>
            <a:pPr marL="0" indent="0">
              <a:buNone/>
            </a:pPr>
            <a:endParaRPr lang="en-AU" dirty="0" smtClean="0"/>
          </a:p>
        </p:txBody>
      </p:sp>
      <p:sp>
        <p:nvSpPr>
          <p:cNvPr id="3" name="Title 2"/>
          <p:cNvSpPr>
            <a:spLocks noGrp="1"/>
          </p:cNvSpPr>
          <p:nvPr>
            <p:ph type="title"/>
          </p:nvPr>
        </p:nvSpPr>
        <p:spPr/>
        <p:txBody>
          <a:bodyPr/>
          <a:lstStyle/>
          <a:p>
            <a:r>
              <a:rPr lang="en-AU" dirty="0" smtClean="0"/>
              <a:t>Acknowledgement to Country…</a:t>
            </a:r>
            <a:endParaRPr lang="en-AU"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6572" y="6203416"/>
            <a:ext cx="538043" cy="398152"/>
          </a:xfrm>
          <a:prstGeom prst="rect">
            <a:avLst/>
          </a:prstGeom>
        </p:spPr>
      </p:pic>
      <p:pic>
        <p:nvPicPr>
          <p:cNvPr id="1026" name="Picture 2" descr="http://www.education.monash.edu.au/indigenous-ed/images/aboriginal-fla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5013176"/>
            <a:ext cx="1171575" cy="7810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education.monash.edu.au/indigenous-ed/images/torres-strait-islander-flag.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5013176"/>
            <a:ext cx="1171575" cy="79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550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97694" y="1419020"/>
            <a:ext cx="1195951" cy="89696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itle 2"/>
          <p:cNvSpPr>
            <a:spLocks noGrp="1"/>
          </p:cNvSpPr>
          <p:nvPr>
            <p:ph type="title"/>
          </p:nvPr>
        </p:nvSpPr>
        <p:spPr/>
        <p:txBody>
          <a:bodyPr/>
          <a:lstStyle/>
          <a:p>
            <a:r>
              <a:rPr lang="en-AU" dirty="0" smtClean="0"/>
              <a:t>……who am I….</a:t>
            </a:r>
            <a:endParaRPr lang="en-AU"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8011" y="5877103"/>
            <a:ext cx="999458" cy="74959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9970" y="4755002"/>
            <a:ext cx="1080760" cy="8105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9452" y="5758290"/>
            <a:ext cx="1296144" cy="97210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4312" y="2078083"/>
            <a:ext cx="1072184" cy="804138"/>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26185" y="4828924"/>
            <a:ext cx="996164" cy="662726"/>
          </a:xfrm>
          <a:prstGeom prst="round2DiagRect">
            <a:avLst>
              <a:gd name="adj1" fmla="val 16667"/>
              <a:gd name="adj2" fmla="val 50000"/>
            </a:avLst>
          </a:prstGeom>
          <a:ln w="88900" cap="sq">
            <a:solidFill>
              <a:srgbClr val="FFFFFF"/>
            </a:solidFill>
            <a:miter lim="800000"/>
          </a:ln>
          <a:effectLst>
            <a:outerShdw blurRad="254000" algn="tl" rotWithShape="0">
              <a:srgbClr val="000000">
                <a:alpha val="43000"/>
              </a:srgbClr>
            </a:outerShdw>
          </a:effec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48504" y="4851927"/>
            <a:ext cx="990734" cy="7430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47568" y="4811122"/>
            <a:ext cx="1345671" cy="1009253"/>
          </a:xfrm>
          <a:prstGeom prst="snip2DiagRect">
            <a:avLst>
              <a:gd name="adj1" fmla="val 5000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6722169" y="2424673"/>
            <a:ext cx="950834" cy="713126"/>
          </a:xfrm>
          <a:prstGeom prst="rect">
            <a:avLst/>
          </a:prstGeom>
          <a:ln>
            <a:noFill/>
          </a:ln>
          <a:effectLst>
            <a:outerShdw blurRad="190500" algn="tl" rotWithShape="0">
              <a:srgbClr val="000000">
                <a:alpha val="70000"/>
              </a:srgbClr>
            </a:outerShdw>
          </a:effectLst>
        </p:spPr>
      </p:pic>
      <p:pic>
        <p:nvPicPr>
          <p:cNvPr id="19" name="Picture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46653" y="3879883"/>
            <a:ext cx="1075387" cy="806540"/>
          </a:xfrm>
          <a:prstGeom prst="rect">
            <a:avLst/>
          </a:prstGeom>
          <a:ln w="88900" cap="sq" cmpd="thickThin">
            <a:solidFill>
              <a:srgbClr val="000000"/>
            </a:solidFill>
            <a:prstDash val="solid"/>
            <a:miter lim="800000"/>
          </a:ln>
          <a:effectLst>
            <a:innerShdw blurRad="76200">
              <a:srgbClr val="000000"/>
            </a:innerShdw>
          </a:effectLst>
        </p:spPr>
      </p:pic>
      <p:pic>
        <p:nvPicPr>
          <p:cNvPr id="20" name="Picture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2877096" y="4804721"/>
            <a:ext cx="1160747" cy="8705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550757">
            <a:off x="5832456" y="5704383"/>
            <a:ext cx="935596" cy="701697"/>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22" name="Picture 2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5709492">
            <a:off x="5637670" y="1375557"/>
            <a:ext cx="1034379" cy="7757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Picture 2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804248" y="5861992"/>
            <a:ext cx="1019605" cy="7647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5" name="Picture 2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6550115">
            <a:off x="5796163" y="2850738"/>
            <a:ext cx="895940" cy="6719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6" name="Picture 2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495492" y="3061455"/>
            <a:ext cx="1229948" cy="8184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8" name="Picture 2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90509" y="4036391"/>
            <a:ext cx="1019605" cy="764704"/>
          </a:xfrm>
          <a:prstGeom prst="rect">
            <a:avLst/>
          </a:prstGeom>
          <a:ln>
            <a:noFill/>
          </a:ln>
          <a:effectLst>
            <a:softEdge rad="112500"/>
          </a:effectLst>
        </p:spPr>
      </p:pic>
      <p:pic>
        <p:nvPicPr>
          <p:cNvPr id="30" name="Picture 2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2738" y="5850946"/>
            <a:ext cx="1211627" cy="908720"/>
          </a:xfrm>
          <a:prstGeom prst="rect">
            <a:avLst/>
          </a:prstGeom>
          <a:ln>
            <a:noFill/>
          </a:ln>
          <a:effectLst>
            <a:softEdge rad="112500"/>
          </a:effectLst>
        </p:spPr>
      </p:pic>
      <p:pic>
        <p:nvPicPr>
          <p:cNvPr id="31" name="Picture 3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476023" y="5882554"/>
            <a:ext cx="1019605" cy="764704"/>
          </a:xfrm>
          <a:prstGeom prst="rect">
            <a:avLst/>
          </a:prstGeom>
          <a:ln w="88900" cap="sq" cmpd="thickThin">
            <a:solidFill>
              <a:srgbClr val="000000"/>
            </a:solidFill>
            <a:prstDash val="solid"/>
            <a:miter lim="800000"/>
          </a:ln>
          <a:effectLst>
            <a:innerShdw blurRad="76200">
              <a:srgbClr val="000000"/>
            </a:innerShdw>
          </a:effectLst>
        </p:spPr>
      </p:pic>
      <p:pic>
        <p:nvPicPr>
          <p:cNvPr id="32" name="Picture 3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11677283">
            <a:off x="177608" y="4993079"/>
            <a:ext cx="1208996" cy="906747"/>
          </a:xfrm>
          <a:prstGeom prst="rect">
            <a:avLst/>
          </a:prstGeom>
          <a:ln>
            <a:noFill/>
          </a:ln>
          <a:effectLst>
            <a:softEdge rad="112500"/>
          </a:effectLst>
        </p:spPr>
      </p:pic>
      <p:pic>
        <p:nvPicPr>
          <p:cNvPr id="33" name="Picture 32"/>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rot="4729133">
            <a:off x="6132155" y="4523431"/>
            <a:ext cx="1053388" cy="790041"/>
          </a:xfrm>
          <a:prstGeom prst="rect">
            <a:avLst/>
          </a:prstGeom>
        </p:spPr>
      </p:pic>
      <p:pic>
        <p:nvPicPr>
          <p:cNvPr id="34" name="Picture 33"/>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08688" y="4010710"/>
            <a:ext cx="985677" cy="739258"/>
          </a:xfrm>
          <a:prstGeom prst="rect">
            <a:avLst/>
          </a:prstGeom>
          <a:ln w="88900" cap="sq" cmpd="thickThin">
            <a:solidFill>
              <a:srgbClr val="000000"/>
            </a:solidFill>
            <a:prstDash val="solid"/>
            <a:miter lim="800000"/>
          </a:ln>
          <a:effectLst>
            <a:innerShdw blurRad="76200">
              <a:srgbClr val="000000"/>
            </a:innerShdw>
          </a:effectLst>
        </p:spPr>
      </p:pic>
      <p:pic>
        <p:nvPicPr>
          <p:cNvPr id="35" name="Picture 34"/>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746706" y="4024991"/>
            <a:ext cx="873697" cy="65527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36" name="Picture 35"/>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852861" y="3906042"/>
            <a:ext cx="893845" cy="670384"/>
          </a:xfrm>
          <a:prstGeom prst="rect">
            <a:avLst/>
          </a:prstGeom>
        </p:spPr>
      </p:pic>
      <p:pic>
        <p:nvPicPr>
          <p:cNvPr id="37" name="Picture 36"/>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6804248" y="999026"/>
            <a:ext cx="786676" cy="1182478"/>
          </a:xfrm>
          <a:prstGeom prst="rect">
            <a:avLst/>
          </a:prstGeom>
          <a:ln w="88900" cap="sq" cmpd="thickThin">
            <a:solidFill>
              <a:srgbClr val="000000"/>
            </a:solidFill>
            <a:prstDash val="solid"/>
            <a:miter lim="800000"/>
          </a:ln>
          <a:effectLst>
            <a:innerShdw blurRad="76200">
              <a:srgbClr val="000000"/>
            </a:innerShdw>
          </a:effectLst>
        </p:spPr>
      </p:pic>
      <p:pic>
        <p:nvPicPr>
          <p:cNvPr id="38" name="Picture 37"/>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7996456" y="3906042"/>
            <a:ext cx="1037994" cy="77849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39" name="Picture 38"/>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6817985" y="3304969"/>
            <a:ext cx="992129" cy="744097"/>
          </a:xfrm>
          <a:prstGeom prst="rect">
            <a:avLst/>
          </a:prstGeom>
          <a:ln>
            <a:noFill/>
          </a:ln>
          <a:effectLst>
            <a:outerShdw blurRad="190500" algn="tl" rotWithShape="0">
              <a:srgbClr val="000000">
                <a:alpha val="70000"/>
              </a:srgbClr>
            </a:outerShdw>
          </a:effectLst>
        </p:spPr>
      </p:pic>
      <p:pic>
        <p:nvPicPr>
          <p:cNvPr id="40" name="Picture 39"/>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rot="10800000">
            <a:off x="1517776" y="3256653"/>
            <a:ext cx="1004762" cy="753572"/>
          </a:xfrm>
          <a:prstGeom prst="rect">
            <a:avLst/>
          </a:prstGeom>
          <a:ln>
            <a:noFill/>
          </a:ln>
          <a:effectLst>
            <a:softEdge rad="112500"/>
          </a:effectLst>
        </p:spPr>
      </p:pic>
      <p:pic>
        <p:nvPicPr>
          <p:cNvPr id="41" name="Picture 40"/>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4646653" y="2933085"/>
            <a:ext cx="1099360" cy="824520"/>
          </a:xfrm>
          <a:prstGeom prst="rect">
            <a:avLst/>
          </a:prstGeom>
          <a:ln>
            <a:noFill/>
          </a:ln>
          <a:effectLst>
            <a:outerShdw blurRad="292100" dist="139700" dir="2700000" algn="tl" rotWithShape="0">
              <a:srgbClr val="333333">
                <a:alpha val="65000"/>
              </a:srgbClr>
            </a:outerShdw>
          </a:effectLst>
        </p:spPr>
      </p:pic>
      <p:pic>
        <p:nvPicPr>
          <p:cNvPr id="42" name="Picture 41"/>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8037474" y="3064909"/>
            <a:ext cx="923595" cy="6926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6" name="Picture 45"/>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879898" y="2263914"/>
            <a:ext cx="1019605" cy="764704"/>
          </a:xfrm>
          <a:prstGeom prst="rect">
            <a:avLst/>
          </a:prstGeom>
          <a:ln>
            <a:noFill/>
          </a:ln>
          <a:effectLst>
            <a:outerShdw blurRad="190500" algn="tl" rotWithShape="0">
              <a:srgbClr val="000000">
                <a:alpha val="70000"/>
              </a:srgbClr>
            </a:outerShdw>
          </a:effectLst>
        </p:spPr>
      </p:pic>
      <p:pic>
        <p:nvPicPr>
          <p:cNvPr id="47" name="Picture 46"/>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1528326" y="3995634"/>
            <a:ext cx="1079680" cy="809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8" name="Picture 47"/>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5929234" y="3575185"/>
            <a:ext cx="755291" cy="1007054"/>
          </a:xfrm>
          <a:prstGeom prst="rect">
            <a:avLst/>
          </a:prstGeom>
          <a:ln>
            <a:noFill/>
          </a:ln>
          <a:effectLst>
            <a:outerShdw blurRad="292100" dist="139700" dir="2700000" algn="tl" rotWithShape="0">
              <a:srgbClr val="333333">
                <a:alpha val="65000"/>
              </a:srgbClr>
            </a:outerShdw>
          </a:effectLst>
        </p:spPr>
      </p:pic>
      <p:pic>
        <p:nvPicPr>
          <p:cNvPr id="49" name="Picture 48"/>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1383791" y="5948000"/>
            <a:ext cx="1074220" cy="7146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0" name="Picture 49"/>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376074" y="361342"/>
            <a:ext cx="1060422" cy="1577176"/>
          </a:xfrm>
          <a:prstGeom prst="rect">
            <a:avLst/>
          </a:prstGeom>
          <a:ln w="88900" cap="sq" cmpd="thickThin">
            <a:solidFill>
              <a:srgbClr val="000000"/>
            </a:solidFill>
            <a:prstDash val="solid"/>
            <a:miter lim="800000"/>
          </a:ln>
          <a:effectLst>
            <a:innerShdw blurRad="76200">
              <a:srgbClr val="000000"/>
            </a:innerShdw>
          </a:effectLst>
        </p:spPr>
      </p:pic>
      <p:pic>
        <p:nvPicPr>
          <p:cNvPr id="51" name="Picture 50"/>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734534" y="332656"/>
            <a:ext cx="1087650" cy="1634548"/>
          </a:xfrm>
          <a:prstGeom prst="rect">
            <a:avLst/>
          </a:prstGeom>
          <a:ln w="88900" cap="sq" cmpd="thickThin">
            <a:solidFill>
              <a:srgbClr val="000000"/>
            </a:solidFill>
            <a:prstDash val="solid"/>
            <a:miter lim="800000"/>
          </a:ln>
          <a:effectLst>
            <a:innerShdw blurRad="76200">
              <a:srgbClr val="000000"/>
            </a:innerShdw>
          </a:effectLst>
        </p:spPr>
      </p:pic>
      <p:pic>
        <p:nvPicPr>
          <p:cNvPr id="52" name="Picture 51"/>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3696808" y="3117667"/>
            <a:ext cx="923595" cy="692696"/>
          </a:xfrm>
          <a:prstGeom prst="rect">
            <a:avLst/>
          </a:prstGeom>
        </p:spPr>
      </p:pic>
      <p:pic>
        <p:nvPicPr>
          <p:cNvPr id="53" name="Picture 52"/>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3395515" y="2313418"/>
            <a:ext cx="994469" cy="745852"/>
          </a:xfrm>
          <a:prstGeom prst="rect">
            <a:avLst/>
          </a:prstGeom>
          <a:ln>
            <a:noFill/>
          </a:ln>
          <a:effectLst>
            <a:outerShdw blurRad="190500" algn="tl" rotWithShape="0">
              <a:srgbClr val="000000">
                <a:alpha val="70000"/>
              </a:srgbClr>
            </a:outerShdw>
          </a:effectLst>
        </p:spPr>
      </p:pic>
      <p:pic>
        <p:nvPicPr>
          <p:cNvPr id="55" name="Picture 54"/>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285779" y="3059270"/>
            <a:ext cx="1150717" cy="863038"/>
          </a:xfrm>
          <a:prstGeom prst="rect">
            <a:avLst/>
          </a:prstGeom>
          <a:ln>
            <a:noFill/>
          </a:ln>
          <a:effectLst>
            <a:outerShdw blurRad="292100" dist="139700" dir="2700000" algn="tl" rotWithShape="0">
              <a:srgbClr val="333333">
                <a:alpha val="65000"/>
              </a:srgbClr>
            </a:outerShdw>
          </a:effectLst>
        </p:spPr>
      </p:pic>
      <p:pic>
        <p:nvPicPr>
          <p:cNvPr id="56" name="Picture 55"/>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1436496" y="2078083"/>
            <a:ext cx="824783" cy="1099710"/>
          </a:xfrm>
          <a:prstGeom prst="rect">
            <a:avLst/>
          </a:prstGeom>
        </p:spPr>
      </p:pic>
      <p:pic>
        <p:nvPicPr>
          <p:cNvPr id="57" name="Picture 56"/>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2777975" y="1528606"/>
            <a:ext cx="1169593" cy="877195"/>
          </a:xfrm>
          <a:prstGeom prst="rect">
            <a:avLst/>
          </a:prstGeom>
        </p:spPr>
      </p:pic>
      <p:pic>
        <p:nvPicPr>
          <p:cNvPr id="58" name="Picture 57"/>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1452718" y="1356964"/>
            <a:ext cx="1230897" cy="897529"/>
          </a:xfrm>
          <a:prstGeom prst="rect">
            <a:avLst/>
          </a:prstGeom>
        </p:spPr>
      </p:pic>
      <p:pic>
        <p:nvPicPr>
          <p:cNvPr id="59" name="Picture 58"/>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5467436" y="2069778"/>
            <a:ext cx="923595" cy="692696"/>
          </a:xfrm>
          <a:prstGeom prst="rect">
            <a:avLst/>
          </a:prstGeom>
        </p:spPr>
      </p:pic>
      <p:pic>
        <p:nvPicPr>
          <p:cNvPr id="60" name="Picture 59"/>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2347067" y="2232151"/>
            <a:ext cx="912505" cy="791573"/>
          </a:xfrm>
          <a:prstGeom prst="rect">
            <a:avLst/>
          </a:prstGeom>
        </p:spPr>
      </p:pic>
      <p:pic>
        <p:nvPicPr>
          <p:cNvPr id="61" name="Picture 60"/>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1517776" y="4922293"/>
            <a:ext cx="1208552" cy="804550"/>
          </a:xfrm>
          <a:prstGeom prst="rect">
            <a:avLst/>
          </a:prstGeom>
          <a:ln w="88900" cap="sq" cmpd="thickThin">
            <a:solidFill>
              <a:srgbClr val="000000"/>
            </a:solidFill>
            <a:prstDash val="solid"/>
            <a:miter lim="800000"/>
          </a:ln>
          <a:effectLst>
            <a:innerShdw blurRad="76200">
              <a:srgbClr val="000000"/>
            </a:innerShdw>
          </a:effectLst>
        </p:spPr>
      </p:pic>
      <p:pic>
        <p:nvPicPr>
          <p:cNvPr id="62" name="Picture 61"/>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7910199" y="5726843"/>
            <a:ext cx="1124251" cy="748430"/>
          </a:xfrm>
          <a:prstGeom prst="rect">
            <a:avLst/>
          </a:prstGeom>
        </p:spPr>
      </p:pic>
      <p:pic>
        <p:nvPicPr>
          <p:cNvPr id="63" name="Picture 62"/>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4452541" y="2165841"/>
            <a:ext cx="1124251" cy="7484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4" name="Picture 63"/>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1543047" y="586566"/>
            <a:ext cx="1158010" cy="770398"/>
          </a:xfrm>
          <a:prstGeom prst="rect">
            <a:avLst/>
          </a:prstGeom>
        </p:spPr>
      </p:pic>
    </p:spTree>
    <p:extLst>
      <p:ext uri="{BB962C8B-B14F-4D97-AF65-F5344CB8AC3E}">
        <p14:creationId xmlns:p14="http://schemas.microsoft.com/office/powerpoint/2010/main" val="1794560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204864"/>
            <a:ext cx="7408333" cy="3921299"/>
          </a:xfrm>
        </p:spPr>
        <p:txBody>
          <a:bodyPr>
            <a:normAutofit fontScale="92500" lnSpcReduction="10000"/>
          </a:bodyPr>
          <a:lstStyle/>
          <a:p>
            <a:r>
              <a:rPr lang="en-AU" b="1" dirty="0">
                <a:hlinkClick r:id="rId3" tooltip="Glossaries: Cultural brokerage"/>
              </a:rPr>
              <a:t>Cultural brokerage</a:t>
            </a:r>
            <a:r>
              <a:rPr lang="en-AU" b="1" dirty="0"/>
              <a:t>:</a:t>
            </a:r>
            <a:r>
              <a:rPr lang="en-AU" dirty="0"/>
              <a:t> is the process required to shift awareness into safe practice. It involves two-way communication where equal attention and respect of both cultures is applied. It is a shared communication experience where each party learns something of the other; where values and ideas are not pressed, but considerations from both sides are equally regarded </a:t>
            </a:r>
            <a:endParaRPr lang="en-AU" dirty="0" smtClean="0"/>
          </a:p>
          <a:p>
            <a:r>
              <a:rPr lang="en-AU" dirty="0" smtClean="0">
                <a:hlinkClick r:id="rId3" tooltip="Glossaries: Cultural brokerage"/>
              </a:rPr>
              <a:t>Cultural </a:t>
            </a:r>
            <a:r>
              <a:rPr lang="en-AU" dirty="0">
                <a:hlinkClick r:id="rId3" tooltip="Glossaries: Cultural brokerage"/>
              </a:rPr>
              <a:t>brokerage</a:t>
            </a:r>
            <a:r>
              <a:rPr lang="en-AU" dirty="0"/>
              <a:t> requires a subtle shift in the clinician / client dynamic, where deeper listening and sharing of ‘self’ reduces power differentials and builds </a:t>
            </a:r>
            <a:r>
              <a:rPr lang="en-AU" dirty="0" smtClean="0"/>
              <a:t>trust</a:t>
            </a:r>
          </a:p>
          <a:p>
            <a:pPr marL="0" indent="0">
              <a:buNone/>
            </a:pPr>
            <a:endParaRPr lang="en-AU" dirty="0" smtClean="0"/>
          </a:p>
          <a:p>
            <a:pPr marL="0" indent="0" algn="r">
              <a:buNone/>
            </a:pPr>
            <a:r>
              <a:rPr lang="en-AU" sz="1200" dirty="0" smtClean="0">
                <a:solidFill>
                  <a:schemeClr val="tx1"/>
                </a:solidFill>
              </a:rPr>
              <a:t>ms.cucrh.uwa.edu.au (retrieved 11/11/2012)</a:t>
            </a:r>
            <a:endParaRPr lang="en-AU" sz="1200" dirty="0">
              <a:solidFill>
                <a:schemeClr val="tx1"/>
              </a:solidFill>
            </a:endParaRPr>
          </a:p>
        </p:txBody>
      </p:sp>
      <p:sp>
        <p:nvSpPr>
          <p:cNvPr id="3" name="Title 2"/>
          <p:cNvSpPr>
            <a:spLocks noGrp="1"/>
          </p:cNvSpPr>
          <p:nvPr>
            <p:ph type="title"/>
          </p:nvPr>
        </p:nvSpPr>
        <p:spPr/>
        <p:txBody>
          <a:bodyPr/>
          <a:lstStyle/>
          <a:p>
            <a:r>
              <a:rPr lang="en-AU" dirty="0" smtClean="0"/>
              <a:t>Cultural Brokerage</a:t>
            </a:r>
            <a:endParaRPr lang="en-AU"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6572" y="6203416"/>
            <a:ext cx="538043" cy="398152"/>
          </a:xfrm>
          <a:prstGeom prst="rect">
            <a:avLst/>
          </a:prstGeom>
        </p:spPr>
      </p:pic>
      <p:pic>
        <p:nvPicPr>
          <p:cNvPr id="2051" name="Picture 3" descr="C:\Users\Jodie\AppData\Local\Microsoft\Windows\Temporary Internet Files\Content.IE5\VWODMA5M\MC90038905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3848" y="5503374"/>
            <a:ext cx="1811426" cy="1098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216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492896"/>
            <a:ext cx="7408333" cy="3633267"/>
          </a:xfrm>
        </p:spPr>
        <p:txBody>
          <a:bodyPr>
            <a:normAutofit/>
          </a:bodyPr>
          <a:lstStyle/>
          <a:p>
            <a:pPr marL="0" indent="0" algn="ctr">
              <a:buNone/>
            </a:pPr>
            <a:r>
              <a:rPr lang="en-AU" i="1" dirty="0" smtClean="0"/>
              <a:t>Affirming</a:t>
            </a:r>
          </a:p>
          <a:p>
            <a:pPr marL="0" indent="0" algn="ctr">
              <a:buNone/>
            </a:pPr>
            <a:r>
              <a:rPr lang="en-AU" i="1" dirty="0" smtClean="0"/>
              <a:t> </a:t>
            </a:r>
            <a:r>
              <a:rPr lang="en-AU" dirty="0"/>
              <a:t>that </a:t>
            </a:r>
            <a:r>
              <a:rPr lang="en-AU" dirty="0" smtClean="0"/>
              <a:t>Indigenous </a:t>
            </a:r>
            <a:r>
              <a:rPr lang="en-AU" dirty="0"/>
              <a:t>peoples are equal to all other peoples,</a:t>
            </a:r>
          </a:p>
          <a:p>
            <a:pPr marL="0" indent="0" algn="ctr">
              <a:buNone/>
            </a:pPr>
            <a:r>
              <a:rPr lang="en-AU" dirty="0"/>
              <a:t>while recognizing the right of all peoples to be different, to consider</a:t>
            </a:r>
          </a:p>
          <a:p>
            <a:pPr marL="0" indent="0" algn="ctr">
              <a:buNone/>
            </a:pPr>
            <a:r>
              <a:rPr lang="en-AU" dirty="0"/>
              <a:t>themselves different, and to </a:t>
            </a:r>
            <a:r>
              <a:rPr lang="en-AU" dirty="0" smtClean="0"/>
              <a:t>be </a:t>
            </a:r>
            <a:r>
              <a:rPr lang="en-AU" dirty="0"/>
              <a:t>respected as such</a:t>
            </a:r>
            <a:r>
              <a:rPr lang="en-AU" dirty="0" smtClean="0"/>
              <a:t>,</a:t>
            </a:r>
          </a:p>
          <a:p>
            <a:pPr marL="0" indent="0" algn="ctr">
              <a:buNone/>
            </a:pPr>
            <a:endParaRPr lang="en-AU" dirty="0"/>
          </a:p>
          <a:p>
            <a:pPr marL="0" indent="0" algn="ctr">
              <a:buNone/>
            </a:pPr>
            <a:endParaRPr lang="en-AU" dirty="0" smtClean="0"/>
          </a:p>
          <a:p>
            <a:pPr marL="0" indent="0" algn="ctr">
              <a:buNone/>
            </a:pPr>
            <a:r>
              <a:rPr lang="en-AU" dirty="0">
                <a:solidFill>
                  <a:schemeClr val="tx1"/>
                </a:solidFill>
              </a:rPr>
              <a:t> </a:t>
            </a:r>
            <a:r>
              <a:rPr lang="en-AU" dirty="0" smtClean="0">
                <a:solidFill>
                  <a:schemeClr val="tx1"/>
                </a:solidFill>
              </a:rPr>
              <a:t>                     </a:t>
            </a:r>
            <a:r>
              <a:rPr lang="en-AU" sz="1300" dirty="0" smtClean="0">
                <a:solidFill>
                  <a:schemeClr val="tx1"/>
                </a:solidFill>
                <a:hlinkClick r:id="rId3"/>
              </a:rPr>
              <a:t>http</a:t>
            </a:r>
            <a:r>
              <a:rPr lang="en-AU" sz="1300" dirty="0">
                <a:solidFill>
                  <a:schemeClr val="tx1"/>
                </a:solidFill>
                <a:hlinkClick r:id="rId3"/>
              </a:rPr>
              <a:t>://www.un.org/esa/socdev/unpfii/documents/DRIPS_en.pdf</a:t>
            </a:r>
            <a:r>
              <a:rPr lang="en-AU" sz="1300" dirty="0">
                <a:solidFill>
                  <a:schemeClr val="tx1"/>
                </a:solidFill>
              </a:rPr>
              <a:t> (retrieved </a:t>
            </a:r>
            <a:r>
              <a:rPr lang="en-AU" sz="1300" dirty="0" smtClean="0">
                <a:solidFill>
                  <a:schemeClr val="tx1"/>
                </a:solidFill>
              </a:rPr>
              <a:t>19/11/12)</a:t>
            </a:r>
            <a:endParaRPr lang="en-AU" sz="1300" dirty="0"/>
          </a:p>
        </p:txBody>
      </p:sp>
      <p:sp>
        <p:nvSpPr>
          <p:cNvPr id="3" name="Title 2"/>
          <p:cNvSpPr>
            <a:spLocks noGrp="1"/>
          </p:cNvSpPr>
          <p:nvPr>
            <p:ph type="title"/>
          </p:nvPr>
        </p:nvSpPr>
        <p:spPr/>
        <p:txBody>
          <a:bodyPr>
            <a:normAutofit fontScale="90000"/>
          </a:bodyPr>
          <a:lstStyle/>
          <a:p>
            <a:r>
              <a:rPr lang="en-AU" dirty="0"/>
              <a:t>United Nations Declaration</a:t>
            </a:r>
            <a:br>
              <a:rPr lang="en-AU" dirty="0"/>
            </a:br>
            <a:r>
              <a:rPr lang="en-AU" dirty="0"/>
              <a:t>on the Rights of Indigenous Peoples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6572" y="6203416"/>
            <a:ext cx="538043" cy="398152"/>
          </a:xfrm>
          <a:prstGeom prst="rect">
            <a:avLst/>
          </a:prstGeom>
        </p:spPr>
      </p:pic>
      <p:pic>
        <p:nvPicPr>
          <p:cNvPr id="3074" name="Picture 2" descr="United Nations fla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5061160"/>
            <a:ext cx="1713384" cy="1142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875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204864"/>
            <a:ext cx="7408333" cy="3921299"/>
          </a:xfrm>
        </p:spPr>
        <p:txBody>
          <a:bodyPr>
            <a:normAutofit fontScale="77500" lnSpcReduction="20000"/>
          </a:bodyPr>
          <a:lstStyle/>
          <a:p>
            <a:pPr marL="0" indent="0">
              <a:buNone/>
            </a:pPr>
            <a:r>
              <a:rPr lang="en-AU" i="1" dirty="0"/>
              <a:t>Article 21</a:t>
            </a:r>
          </a:p>
          <a:p>
            <a:pPr marL="0" indent="0">
              <a:buNone/>
            </a:pPr>
            <a:r>
              <a:rPr lang="en-AU" dirty="0"/>
              <a:t>1. Indigenous peoples have the right, without discrimination, to</a:t>
            </a:r>
          </a:p>
          <a:p>
            <a:pPr marL="0" indent="0">
              <a:buNone/>
            </a:pPr>
            <a:r>
              <a:rPr lang="en-AU" dirty="0"/>
              <a:t>the improvement of their economic and social conditions, including,</a:t>
            </a:r>
          </a:p>
          <a:p>
            <a:pPr marL="0" indent="0">
              <a:buNone/>
            </a:pPr>
            <a:r>
              <a:rPr lang="en-AU" dirty="0"/>
              <a:t>inter alia, in the areas of education, employment, vocational training</a:t>
            </a:r>
          </a:p>
          <a:p>
            <a:pPr marL="0" indent="0">
              <a:buNone/>
            </a:pPr>
            <a:r>
              <a:rPr lang="en-AU" dirty="0"/>
              <a:t>and retraining, housing, sanitation, health and social security.</a:t>
            </a:r>
          </a:p>
          <a:p>
            <a:pPr marL="0" indent="0">
              <a:buNone/>
            </a:pPr>
            <a:r>
              <a:rPr lang="en-AU" dirty="0"/>
              <a:t>2. States shall take effective measures and, where appropriate, special</a:t>
            </a:r>
          </a:p>
          <a:p>
            <a:pPr marL="0" indent="0">
              <a:buNone/>
            </a:pPr>
            <a:r>
              <a:rPr lang="en-AU" dirty="0"/>
              <a:t>measures to ensure continuing improvement of their economic</a:t>
            </a:r>
          </a:p>
          <a:p>
            <a:pPr marL="0" indent="0">
              <a:buNone/>
            </a:pPr>
            <a:r>
              <a:rPr lang="en-AU" dirty="0"/>
              <a:t>and social conditions. Particular attention shall be paid to the rights</a:t>
            </a:r>
          </a:p>
          <a:p>
            <a:pPr marL="0" indent="0">
              <a:buNone/>
            </a:pPr>
            <a:r>
              <a:rPr lang="en-AU" dirty="0"/>
              <a:t>and special needs of indigenous elders, women, youth, children and</a:t>
            </a:r>
          </a:p>
          <a:p>
            <a:pPr marL="0" indent="0">
              <a:buNone/>
            </a:pPr>
            <a:r>
              <a:rPr lang="en-AU" dirty="0"/>
              <a:t>persons with disabilities</a:t>
            </a:r>
            <a:r>
              <a:rPr lang="en-AU" dirty="0" smtClean="0"/>
              <a:t>.</a:t>
            </a:r>
          </a:p>
          <a:p>
            <a:pPr marL="0" indent="0">
              <a:buNone/>
            </a:pPr>
            <a:endParaRPr lang="en-AU" dirty="0"/>
          </a:p>
          <a:p>
            <a:pPr marL="0" indent="0" algn="just">
              <a:buNone/>
            </a:pPr>
            <a:r>
              <a:rPr lang="en-AU" sz="1600" dirty="0" smtClean="0">
                <a:solidFill>
                  <a:schemeClr val="tx1"/>
                </a:solidFill>
              </a:rPr>
              <a:t>                                                          </a:t>
            </a:r>
            <a:r>
              <a:rPr lang="en-AU" sz="1400" dirty="0" smtClean="0">
                <a:solidFill>
                  <a:schemeClr val="tx1"/>
                </a:solidFill>
                <a:hlinkClick r:id="rId3"/>
              </a:rPr>
              <a:t>http</a:t>
            </a:r>
            <a:r>
              <a:rPr lang="en-AU" sz="1400" dirty="0">
                <a:solidFill>
                  <a:schemeClr val="tx1"/>
                </a:solidFill>
                <a:hlinkClick r:id="rId3"/>
              </a:rPr>
              <a:t>://</a:t>
            </a:r>
            <a:r>
              <a:rPr lang="en-AU" sz="1400" dirty="0" smtClean="0">
                <a:solidFill>
                  <a:schemeClr val="tx1"/>
                </a:solidFill>
                <a:hlinkClick r:id="rId3"/>
              </a:rPr>
              <a:t>www.un.org/esa/socdev/unpfii/documents/DRIPS_en.pdf</a:t>
            </a:r>
            <a:r>
              <a:rPr lang="en-AU" sz="1400" dirty="0" smtClean="0">
                <a:solidFill>
                  <a:schemeClr val="tx1"/>
                </a:solidFill>
              </a:rPr>
              <a:t> (retrieved 19/11/12)</a:t>
            </a:r>
            <a:endParaRPr lang="en-AU" sz="1400" dirty="0">
              <a:solidFill>
                <a:schemeClr val="tx1"/>
              </a:solidFill>
            </a:endParaRPr>
          </a:p>
        </p:txBody>
      </p:sp>
      <p:sp>
        <p:nvSpPr>
          <p:cNvPr id="3" name="Title 2"/>
          <p:cNvSpPr>
            <a:spLocks noGrp="1"/>
          </p:cNvSpPr>
          <p:nvPr>
            <p:ph type="title"/>
          </p:nvPr>
        </p:nvSpPr>
        <p:spPr/>
        <p:txBody>
          <a:bodyPr>
            <a:normAutofit fontScale="90000"/>
          </a:bodyPr>
          <a:lstStyle/>
          <a:p>
            <a:r>
              <a:rPr lang="en-AU" dirty="0" smtClean="0"/>
              <a:t>Indigenous Peoples with Disabilities and Needs</a:t>
            </a:r>
            <a:endParaRPr lang="en-AU"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6572" y="6203416"/>
            <a:ext cx="538043" cy="398152"/>
          </a:xfrm>
          <a:prstGeom prst="rect">
            <a:avLst/>
          </a:prstGeom>
        </p:spPr>
      </p:pic>
      <p:pic>
        <p:nvPicPr>
          <p:cNvPr id="4098" name="Picture 2" descr="United Nations fla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898" y="5516153"/>
            <a:ext cx="1628123" cy="1085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555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9693" y="1844824"/>
            <a:ext cx="7408333" cy="3528392"/>
          </a:xfrm>
          <a:ln>
            <a:solidFill>
              <a:schemeClr val="accent1"/>
            </a:solidFill>
          </a:ln>
        </p:spPr>
        <p:txBody>
          <a:bodyPr>
            <a:normAutofit fontScale="70000" lnSpcReduction="20000"/>
          </a:bodyPr>
          <a:lstStyle/>
          <a:p>
            <a:pPr marL="0" indent="0">
              <a:buNone/>
            </a:pPr>
            <a:r>
              <a:rPr lang="en-AU" dirty="0"/>
              <a:t/>
            </a:r>
            <a:br>
              <a:rPr lang="en-AU" dirty="0"/>
            </a:br>
            <a:r>
              <a:rPr lang="en-AU" dirty="0"/>
              <a:t>“The </a:t>
            </a:r>
            <a:r>
              <a:rPr lang="en-AU" i="1" dirty="0"/>
              <a:t>National Aboriginal and Torres Strait Islander Health Plan</a:t>
            </a:r>
            <a:r>
              <a:rPr lang="en-AU" dirty="0"/>
              <a:t> will map the way forward for Government, health care and service providers as well as Aboriginal and Torres Strait Islander communities in ensuring positive health outcomes.”</a:t>
            </a:r>
            <a:br>
              <a:rPr lang="en-AU" dirty="0"/>
            </a:br>
            <a:r>
              <a:rPr lang="en-AU" dirty="0"/>
              <a:t/>
            </a:r>
            <a:br>
              <a:rPr lang="en-AU" dirty="0"/>
            </a:br>
            <a:r>
              <a:rPr lang="en-AU" dirty="0"/>
              <a:t>Ms Roxon said improving Aboriginal and Torres Strait Islander health requires a sustained and comprehensive effort by all parties</a:t>
            </a:r>
            <a:r>
              <a:rPr lang="en-AU" dirty="0" smtClean="0"/>
              <a:t>.</a:t>
            </a:r>
          </a:p>
          <a:p>
            <a:pPr marL="0" indent="0">
              <a:buNone/>
            </a:pPr>
            <a:endParaRPr lang="en-AU" dirty="0" smtClean="0"/>
          </a:p>
          <a:p>
            <a:pPr marL="0" indent="0">
              <a:buNone/>
            </a:pPr>
            <a:r>
              <a:rPr lang="en-AU" dirty="0"/>
              <a:t>“It is important this plan is thorough and inclusive, covering not only health but also factors which impact on health, such as education, housing, employment and early childhood development,” Mr Snowdon said</a:t>
            </a:r>
            <a:r>
              <a:rPr lang="en-AU" dirty="0" smtClean="0"/>
              <a:t>.</a:t>
            </a:r>
          </a:p>
          <a:p>
            <a:pPr marL="0" indent="0">
              <a:buNone/>
            </a:pPr>
            <a:endParaRPr lang="en-AU" dirty="0"/>
          </a:p>
          <a:p>
            <a:pPr marL="0" indent="0">
              <a:buNone/>
            </a:pPr>
            <a:r>
              <a:rPr lang="en-AU" dirty="0" smtClean="0"/>
              <a:t>			</a:t>
            </a:r>
            <a:r>
              <a:rPr lang="en-AU" dirty="0" smtClean="0">
                <a:hlinkClick r:id="rId3"/>
              </a:rPr>
              <a:t> </a:t>
            </a:r>
            <a:r>
              <a:rPr lang="en-AU" sz="1800" dirty="0">
                <a:hlinkClick r:id="rId3"/>
              </a:rPr>
              <a:t>http://</a:t>
            </a:r>
            <a:r>
              <a:rPr lang="en-AU" sz="1800" dirty="0" smtClean="0">
                <a:hlinkClick r:id="rId3"/>
              </a:rPr>
              <a:t>www.health.gov.au/natsihp</a:t>
            </a:r>
            <a:r>
              <a:rPr lang="en-AU" sz="1800" dirty="0" smtClean="0"/>
              <a:t>(retrieved </a:t>
            </a:r>
            <a:r>
              <a:rPr lang="en-AU" sz="1800" dirty="0"/>
              <a:t>19/11/12)</a:t>
            </a:r>
          </a:p>
          <a:p>
            <a:pPr marL="0" indent="0">
              <a:buNone/>
            </a:pPr>
            <a:endParaRPr lang="en-AU" dirty="0" smtClean="0"/>
          </a:p>
          <a:p>
            <a:pPr marL="0" indent="0">
              <a:buNone/>
            </a:pPr>
            <a:endParaRPr lang="en-AU" dirty="0"/>
          </a:p>
          <a:p>
            <a:pPr marL="0" indent="0">
              <a:buNone/>
            </a:pPr>
            <a:endParaRPr lang="en-AU" dirty="0"/>
          </a:p>
          <a:p>
            <a:pPr marL="0" indent="0">
              <a:buNone/>
            </a:pPr>
            <a:endParaRPr lang="en-AU" dirty="0"/>
          </a:p>
        </p:txBody>
      </p:sp>
      <p:sp>
        <p:nvSpPr>
          <p:cNvPr id="3" name="Title 2"/>
          <p:cNvSpPr>
            <a:spLocks noGrp="1"/>
          </p:cNvSpPr>
          <p:nvPr>
            <p:ph type="title"/>
          </p:nvPr>
        </p:nvSpPr>
        <p:spPr>
          <a:xfrm>
            <a:off x="457200" y="338328"/>
            <a:ext cx="8229600" cy="1362480"/>
          </a:xfrm>
        </p:spPr>
        <p:txBody>
          <a:bodyPr>
            <a:normAutofit/>
          </a:bodyPr>
          <a:lstStyle/>
          <a:p>
            <a:r>
              <a:rPr lang="en-AU" sz="3200" dirty="0" smtClean="0"/>
              <a:t>The National Aboriginal and Torres Strait Islander Health Plan 2012 consultations aim</a:t>
            </a:r>
            <a:endParaRPr lang="en-AU" sz="32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6572" y="6203416"/>
            <a:ext cx="538043" cy="398152"/>
          </a:xfrm>
          <a:prstGeom prst="rect">
            <a:avLst/>
          </a:prstGeom>
        </p:spPr>
      </p:pic>
      <p:pic>
        <p:nvPicPr>
          <p:cNvPr id="5122" name="Picture 2" descr="http://www.anbg.gov.au/images/flags/nation/australia.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1402" y="5435393"/>
            <a:ext cx="1577526" cy="788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education.monash.edu.au/indigenous-ed/images/aboriginal-flag.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928" y="5400988"/>
            <a:ext cx="1224136" cy="8160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education.monash.edu.au/indigenous-ed/images/torres-strait-islander-flag.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8184" y="5447168"/>
            <a:ext cx="1171575" cy="79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588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592" y="2276872"/>
            <a:ext cx="7408333" cy="3450696"/>
          </a:xfrm>
        </p:spPr>
        <p:txBody>
          <a:bodyPr>
            <a:normAutofit fontScale="62500" lnSpcReduction="20000"/>
          </a:bodyPr>
          <a:lstStyle/>
          <a:p>
            <a:pPr marL="0" indent="0" algn="just">
              <a:buNone/>
            </a:pPr>
            <a:r>
              <a:rPr lang="en-AU" dirty="0"/>
              <a:t>The objects of this Act are:</a:t>
            </a:r>
          </a:p>
          <a:p>
            <a:pPr marL="0" indent="0" algn="just">
              <a:buNone/>
            </a:pPr>
            <a:r>
              <a:rPr lang="en-AU" dirty="0"/>
              <a:t>  </a:t>
            </a:r>
            <a:r>
              <a:rPr lang="en-AU" dirty="0" smtClean="0"/>
              <a:t>(</a:t>
            </a:r>
            <a:r>
              <a:rPr lang="en-AU" dirty="0"/>
              <a:t>a)  to eliminate, as far as possible, discrimination against </a:t>
            </a:r>
            <a:r>
              <a:rPr lang="en-AU" dirty="0" smtClean="0"/>
              <a:t>persons </a:t>
            </a:r>
            <a:r>
              <a:rPr lang="en-AU" dirty="0"/>
              <a:t>on </a:t>
            </a:r>
            <a:r>
              <a:rPr lang="en-AU" dirty="0" smtClean="0"/>
              <a:t>the 		ground </a:t>
            </a:r>
            <a:r>
              <a:rPr lang="en-AU" dirty="0"/>
              <a:t>of disability in the areas of:</a:t>
            </a:r>
          </a:p>
          <a:p>
            <a:pPr marL="0" indent="0" algn="just">
              <a:buNone/>
            </a:pPr>
            <a:r>
              <a:rPr lang="en-AU" dirty="0"/>
              <a:t>                            </a:t>
            </a:r>
            <a:r>
              <a:rPr lang="en-AU" dirty="0" smtClean="0"/>
              <a:t>	(</a:t>
            </a:r>
            <a:r>
              <a:rPr lang="en-AU" dirty="0"/>
              <a:t>i) </a:t>
            </a:r>
            <a:r>
              <a:rPr lang="en-AU" dirty="0" smtClean="0"/>
              <a:t>work</a:t>
            </a:r>
            <a:r>
              <a:rPr lang="en-AU" dirty="0"/>
              <a:t>, accommodation, education, access to premises, </a:t>
            </a:r>
            <a:r>
              <a:rPr lang="en-AU" dirty="0" smtClean="0"/>
              <a:t>		clubs and </a:t>
            </a:r>
            <a:r>
              <a:rPr lang="en-AU" dirty="0"/>
              <a:t>sport; and</a:t>
            </a:r>
          </a:p>
          <a:p>
            <a:pPr marL="0" indent="0" algn="just">
              <a:buNone/>
            </a:pPr>
            <a:r>
              <a:rPr lang="en-AU" dirty="0"/>
              <a:t>                             </a:t>
            </a:r>
            <a:r>
              <a:rPr lang="en-AU" dirty="0" smtClean="0"/>
              <a:t>	(</a:t>
            </a:r>
            <a:r>
              <a:rPr lang="en-AU" dirty="0"/>
              <a:t>ii)  the provision of goods, facilities, services and land; and</a:t>
            </a:r>
          </a:p>
          <a:p>
            <a:pPr marL="0" indent="0" algn="just">
              <a:buNone/>
            </a:pPr>
            <a:r>
              <a:rPr lang="en-AU" dirty="0"/>
              <a:t>                            </a:t>
            </a:r>
            <a:r>
              <a:rPr lang="en-AU" dirty="0" smtClean="0"/>
              <a:t>	(</a:t>
            </a:r>
            <a:r>
              <a:rPr lang="en-AU" dirty="0"/>
              <a:t>iii)  existing laws; </a:t>
            </a:r>
            <a:r>
              <a:rPr lang="en-AU" dirty="0" smtClean="0"/>
              <a:t>and</a:t>
            </a:r>
          </a:p>
          <a:p>
            <a:pPr marL="0" indent="0" algn="just">
              <a:buNone/>
            </a:pPr>
            <a:r>
              <a:rPr lang="en-AU" dirty="0"/>
              <a:t>                      </a:t>
            </a:r>
            <a:r>
              <a:rPr lang="en-AU" dirty="0" smtClean="0"/>
              <a:t>	(iv) the </a:t>
            </a:r>
            <a:r>
              <a:rPr lang="en-AU" dirty="0"/>
              <a:t>administration of Commonwealth laws and </a:t>
            </a:r>
            <a:r>
              <a:rPr lang="en-AU" dirty="0" smtClean="0"/>
              <a:t>		programs</a:t>
            </a:r>
            <a:r>
              <a:rPr lang="en-AU" dirty="0"/>
              <a:t>; and</a:t>
            </a:r>
          </a:p>
          <a:p>
            <a:pPr marL="0" indent="0" algn="just">
              <a:buNone/>
            </a:pPr>
            <a:r>
              <a:rPr lang="en-AU" dirty="0"/>
              <a:t> </a:t>
            </a:r>
            <a:r>
              <a:rPr lang="en-AU" dirty="0" smtClean="0"/>
              <a:t>(</a:t>
            </a:r>
            <a:r>
              <a:rPr lang="en-AU" dirty="0"/>
              <a:t>b)  to ensure, as far as practicable, that persons with disabilities have the same rights to equality before the law as the rest of the community; and</a:t>
            </a:r>
          </a:p>
          <a:p>
            <a:pPr marL="0" indent="0" algn="just">
              <a:buNone/>
            </a:pPr>
            <a:r>
              <a:rPr lang="en-AU" dirty="0"/>
              <a:t> </a:t>
            </a:r>
            <a:r>
              <a:rPr lang="en-AU" dirty="0" smtClean="0"/>
              <a:t>(</a:t>
            </a:r>
            <a:r>
              <a:rPr lang="en-AU" dirty="0"/>
              <a:t>c)  to promote recognition and acceptance within the community of the principle that persons with disabilities have the same fundamental rights as the rest of the </a:t>
            </a:r>
            <a:r>
              <a:rPr lang="en-AU" dirty="0" smtClean="0"/>
              <a:t>community</a:t>
            </a:r>
          </a:p>
          <a:p>
            <a:pPr marL="0" indent="0" algn="just">
              <a:buNone/>
            </a:pPr>
            <a:endParaRPr lang="en-AU" dirty="0" smtClean="0"/>
          </a:p>
          <a:p>
            <a:pPr marL="0" indent="0">
              <a:buNone/>
            </a:pPr>
            <a:r>
              <a:rPr lang="en-AU" dirty="0">
                <a:solidFill>
                  <a:schemeClr val="tx1"/>
                </a:solidFill>
                <a:hlinkClick r:id="rId3"/>
              </a:rPr>
              <a:t>http://</a:t>
            </a:r>
            <a:r>
              <a:rPr lang="en-AU" dirty="0" smtClean="0">
                <a:solidFill>
                  <a:schemeClr val="tx1"/>
                </a:solidFill>
                <a:hlinkClick r:id="rId3"/>
              </a:rPr>
              <a:t>www.comlaw.gov.au/Details/C2012C00110</a:t>
            </a:r>
            <a:r>
              <a:rPr lang="en-AU" dirty="0" smtClean="0">
                <a:solidFill>
                  <a:schemeClr val="tx1"/>
                </a:solidFill>
              </a:rPr>
              <a:t> ( retrieved 19/11/12)</a:t>
            </a:r>
            <a:endParaRPr lang="en-AU" dirty="0">
              <a:solidFill>
                <a:schemeClr val="tx1"/>
              </a:solidFill>
            </a:endParaRPr>
          </a:p>
        </p:txBody>
      </p:sp>
      <p:sp>
        <p:nvSpPr>
          <p:cNvPr id="3" name="Title 2"/>
          <p:cNvSpPr>
            <a:spLocks noGrp="1"/>
          </p:cNvSpPr>
          <p:nvPr>
            <p:ph type="title"/>
          </p:nvPr>
        </p:nvSpPr>
        <p:spPr/>
        <p:txBody>
          <a:bodyPr>
            <a:normAutofit/>
          </a:bodyPr>
          <a:lstStyle/>
          <a:p>
            <a:r>
              <a:rPr lang="en-AU" dirty="0" smtClean="0"/>
              <a:t>Disability Discrimination Act 1992  </a:t>
            </a:r>
            <a:endParaRPr lang="en-AU"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6572" y="6203416"/>
            <a:ext cx="538043" cy="398152"/>
          </a:xfrm>
          <a:prstGeom prst="rect">
            <a:avLst/>
          </a:prstGeom>
        </p:spPr>
      </p:pic>
    </p:spTree>
    <p:extLst>
      <p:ext uri="{BB962C8B-B14F-4D97-AF65-F5344CB8AC3E}">
        <p14:creationId xmlns:p14="http://schemas.microsoft.com/office/powerpoint/2010/main" val="2316287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772816"/>
            <a:ext cx="7408333" cy="4353347"/>
          </a:xfrm>
        </p:spPr>
        <p:txBody>
          <a:bodyPr/>
          <a:lstStyle/>
          <a:p>
            <a:pPr marL="0" indent="0" algn="ctr">
              <a:buNone/>
            </a:pPr>
            <a:r>
              <a:rPr lang="en-AU" dirty="0" smtClean="0"/>
              <a:t>Quad Lateral Influence</a:t>
            </a:r>
          </a:p>
          <a:p>
            <a:pPr lvl="1"/>
            <a:r>
              <a:rPr lang="en-AU" dirty="0" smtClean="0"/>
              <a:t>Norms</a:t>
            </a:r>
          </a:p>
          <a:p>
            <a:pPr lvl="1"/>
            <a:r>
              <a:rPr lang="en-AU" dirty="0" smtClean="0"/>
              <a:t>Values</a:t>
            </a:r>
          </a:p>
          <a:p>
            <a:pPr lvl="1"/>
            <a:r>
              <a:rPr lang="en-AU" dirty="0" smtClean="0"/>
              <a:t>Experience</a:t>
            </a:r>
          </a:p>
          <a:p>
            <a:pPr lvl="1"/>
            <a:r>
              <a:rPr lang="en-AU" dirty="0" smtClean="0"/>
              <a:t>Language</a:t>
            </a:r>
          </a:p>
          <a:p>
            <a:pPr marL="301943" lvl="1" indent="0">
              <a:buNone/>
            </a:pPr>
            <a:endParaRPr lang="en-AU" dirty="0" smtClean="0"/>
          </a:p>
        </p:txBody>
      </p:sp>
      <p:sp>
        <p:nvSpPr>
          <p:cNvPr id="3" name="Title 2"/>
          <p:cNvSpPr>
            <a:spLocks noGrp="1"/>
          </p:cNvSpPr>
          <p:nvPr>
            <p:ph type="title"/>
          </p:nvPr>
        </p:nvSpPr>
        <p:spPr/>
        <p:txBody>
          <a:bodyPr/>
          <a:lstStyle/>
          <a:p>
            <a:r>
              <a:rPr lang="en-AU" dirty="0" smtClean="0"/>
              <a:t>Cultural Dimensions </a:t>
            </a:r>
            <a:endParaRPr lang="en-AU"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0035" y="3745156"/>
            <a:ext cx="1607592" cy="120569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5306762"/>
            <a:ext cx="1403648" cy="105273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4" y="3848660"/>
            <a:ext cx="1513370" cy="1135027"/>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9852" y="5377622"/>
            <a:ext cx="1619672" cy="1214754"/>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9414" y="692696"/>
            <a:ext cx="1463576" cy="1097682"/>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16572" y="6203416"/>
            <a:ext cx="538043" cy="398152"/>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91202" y="5377622"/>
            <a:ext cx="1366493" cy="1024870"/>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37974" y="1673585"/>
            <a:ext cx="1847619" cy="1385714"/>
          </a:xfrm>
          <a:prstGeom prst="rect">
            <a:avLst/>
          </a:prstGeom>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67744" y="3985630"/>
            <a:ext cx="1781944" cy="1186062"/>
          </a:xfrm>
          <a:prstGeom prst="rect">
            <a:avLst/>
          </a:prstGeom>
        </p:spPr>
      </p:pic>
    </p:spTree>
    <p:extLst>
      <p:ext uri="{BB962C8B-B14F-4D97-AF65-F5344CB8AC3E}">
        <p14:creationId xmlns:p14="http://schemas.microsoft.com/office/powerpoint/2010/main" val="25369600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464</TotalTime>
  <Words>1954</Words>
  <Application>Microsoft Office PowerPoint</Application>
  <PresentationFormat>On-screen Show (4:3)</PresentationFormat>
  <Paragraphs>218</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Waveform</vt:lpstr>
      <vt:lpstr>Indigenous Allied Health Australia  “Joining the Dots” Conference  Brisbane November 2012  </vt:lpstr>
      <vt:lpstr>Acknowledgement to Country…</vt:lpstr>
      <vt:lpstr>……who am I….</vt:lpstr>
      <vt:lpstr>Cultural Brokerage</vt:lpstr>
      <vt:lpstr>United Nations Declaration on the Rights of Indigenous Peoples</vt:lpstr>
      <vt:lpstr>Indigenous Peoples with Disabilities and Needs</vt:lpstr>
      <vt:lpstr>The National Aboriginal and Torres Strait Islander Health Plan 2012 consultations aim</vt:lpstr>
      <vt:lpstr>Disability Discrimination Act 1992  </vt:lpstr>
      <vt:lpstr>Cultural Dimensions </vt:lpstr>
      <vt:lpstr>Communication Paradigms  quad-lateral impacts </vt:lpstr>
      <vt:lpstr>Outcome Driven</vt:lpstr>
      <vt:lpstr>Outcome Driven</vt:lpstr>
      <vt:lpstr>Evidence – real life stuff !!!</vt:lpstr>
      <vt:lpstr>Inclusive Practice</vt:lpstr>
      <vt:lpstr>Early Interventions</vt:lpstr>
      <vt:lpstr>Elders with Disabilities  and Carers </vt:lpstr>
      <vt:lpstr>Knowledge </vt:lpstr>
      <vt:lpstr>Self-Care</vt:lpstr>
      <vt:lpstr>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Silent Questions</dc:title>
  <dc:creator>Jodie</dc:creator>
  <cp:lastModifiedBy>BCEC</cp:lastModifiedBy>
  <cp:revision>37</cp:revision>
  <cp:lastPrinted>2012-11-21T01:11:10Z</cp:lastPrinted>
  <dcterms:created xsi:type="dcterms:W3CDTF">2012-11-19T00:16:41Z</dcterms:created>
  <dcterms:modified xsi:type="dcterms:W3CDTF">2012-11-22T03:37:40Z</dcterms:modified>
</cp:coreProperties>
</file>