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87" r:id="rId4"/>
    <p:sldId id="294" r:id="rId5"/>
    <p:sldId id="289" r:id="rId6"/>
    <p:sldId id="293" r:id="rId7"/>
    <p:sldId id="307" r:id="rId8"/>
    <p:sldId id="296" r:id="rId9"/>
    <p:sldId id="259" r:id="rId10"/>
    <p:sldId id="260" r:id="rId11"/>
    <p:sldId id="261" r:id="rId12"/>
    <p:sldId id="297" r:id="rId13"/>
    <p:sldId id="299" r:id="rId14"/>
    <p:sldId id="300" r:id="rId15"/>
    <p:sldId id="301" r:id="rId16"/>
    <p:sldId id="309" r:id="rId17"/>
    <p:sldId id="288" r:id="rId18"/>
    <p:sldId id="263" r:id="rId19"/>
    <p:sldId id="262" r:id="rId20"/>
    <p:sldId id="264" r:id="rId21"/>
    <p:sldId id="265" r:id="rId22"/>
    <p:sldId id="311" r:id="rId23"/>
    <p:sldId id="314" r:id="rId24"/>
    <p:sldId id="303" r:id="rId25"/>
    <p:sldId id="269" r:id="rId26"/>
    <p:sldId id="302" r:id="rId27"/>
    <p:sldId id="304" r:id="rId28"/>
    <p:sldId id="305" r:id="rId29"/>
    <p:sldId id="272" r:id="rId30"/>
    <p:sldId id="257" r:id="rId31"/>
    <p:sldId id="317" r:id="rId32"/>
    <p:sldId id="318" r:id="rId33"/>
    <p:sldId id="313" r:id="rId34"/>
    <p:sldId id="266" r:id="rId35"/>
    <p:sldId id="276" r:id="rId36"/>
    <p:sldId id="274" r:id="rId37"/>
    <p:sldId id="320" r:id="rId38"/>
    <p:sldId id="278" r:id="rId39"/>
    <p:sldId id="277" r:id="rId40"/>
    <p:sldId id="319" r:id="rId41"/>
    <p:sldId id="279" r:id="rId42"/>
    <p:sldId id="325" r:id="rId43"/>
    <p:sldId id="321" r:id="rId44"/>
    <p:sldId id="323" r:id="rId45"/>
    <p:sldId id="280" r:id="rId46"/>
    <p:sldId id="282" r:id="rId47"/>
    <p:sldId id="326" r:id="rId48"/>
    <p:sldId id="324" r:id="rId49"/>
    <p:sldId id="283" r:id="rId50"/>
    <p:sldId id="285" r:id="rId51"/>
    <p:sldId id="292" r:id="rId52"/>
    <p:sldId id="28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55600-9AFC-431E-A8AA-EB75B1130B20}" type="datetimeFigureOut">
              <a:rPr lang="en-US" smtClean="0"/>
              <a:pPr/>
              <a:t>11/22/2012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880E9-DCEC-439B-AF2A-6D64EF097B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55600-9AFC-431E-A8AA-EB75B1130B20}" type="datetimeFigureOut">
              <a:rPr lang="en-US" smtClean="0"/>
              <a:pPr/>
              <a:t>11/22/2012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880E9-DCEC-439B-AF2A-6D64EF097B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1470025"/>
          </a:xfrm>
        </p:spPr>
        <p:txBody>
          <a:bodyPr>
            <a:noAutofit/>
          </a:bodyPr>
          <a:lstStyle/>
          <a:p>
            <a:r>
              <a:rPr lang="en-US" sz="6000" dirty="0" smtClean="0"/>
              <a:t>AHPs in Indigenous Primary Health Care</a:t>
            </a:r>
            <a:endParaRPr lang="en-US" sz="6000" dirty="0"/>
          </a:p>
        </p:txBody>
      </p:sp>
      <p:sp>
        <p:nvSpPr>
          <p:cNvPr id="3" name="Subtitle 2"/>
          <p:cNvSpPr>
            <a:spLocks noGrp="1"/>
          </p:cNvSpPr>
          <p:nvPr>
            <p:ph type="subTitle" idx="1"/>
          </p:nvPr>
        </p:nvSpPr>
        <p:spPr/>
        <p:txBody>
          <a:bodyPr/>
          <a:lstStyle/>
          <a:p>
            <a:r>
              <a:rPr lang="en-US" dirty="0" smtClean="0"/>
              <a:t>A View from the Northern Territory</a:t>
            </a:r>
          </a:p>
          <a:p>
            <a:r>
              <a:rPr lang="en-US" dirty="0" smtClean="0"/>
              <a:t>John Paterson</a:t>
            </a:r>
          </a:p>
          <a:p>
            <a:r>
              <a:rPr lang="en-US" dirty="0" smtClean="0"/>
              <a:t>Rob Curry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Remote Health Context</a:t>
            </a:r>
            <a:endParaRPr lang="en-US" b="1" dirty="0"/>
          </a:p>
        </p:txBody>
      </p:sp>
      <p:sp>
        <p:nvSpPr>
          <p:cNvPr id="3" name="Content Placeholder 2"/>
          <p:cNvSpPr>
            <a:spLocks noGrp="1"/>
          </p:cNvSpPr>
          <p:nvPr>
            <p:ph idx="1"/>
          </p:nvPr>
        </p:nvSpPr>
        <p:spPr/>
        <p:txBody>
          <a:bodyPr/>
          <a:lstStyle/>
          <a:p>
            <a:pPr>
              <a:buNone/>
            </a:pPr>
            <a:r>
              <a:rPr lang="en-US" b="1" dirty="0" smtClean="0"/>
              <a:t>Productivity Commission report on Australia’s Health Workforce (2005):-</a:t>
            </a:r>
          </a:p>
          <a:p>
            <a:r>
              <a:rPr lang="en-US" b="1" i="1" dirty="0" smtClean="0"/>
              <a:t>“The importance of providing appropriate, sustainable, high quality health care to all Australians, regardless of their socio-economic circumstances or geographic location, is paramount.”  </a:t>
            </a:r>
            <a:endParaRPr lang="en-US" b="1"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Remote Health Context</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Different Healthcare Models Needed for the Bush</a:t>
            </a:r>
          </a:p>
          <a:p>
            <a:pPr>
              <a:buNone/>
            </a:pPr>
            <a:r>
              <a:rPr lang="en-US" b="1" i="1" dirty="0" smtClean="0"/>
              <a:t>        “Providing </a:t>
            </a:r>
            <a:r>
              <a:rPr lang="en-US" b="1" i="1" dirty="0"/>
              <a:t>services for people in rural/remote areas where the population and service infrastructure is sparse presents particular challenges for both government and community sectors.  These include additional costs, lack of service infrastructure and service options, transport difficulties and difficulties in recruitment and support of staff  </a:t>
            </a:r>
            <a:r>
              <a:rPr lang="en-US" b="1" i="1" dirty="0" smtClean="0"/>
              <a:t>…”. </a:t>
            </a:r>
          </a:p>
          <a:p>
            <a:pPr>
              <a:buNone/>
            </a:pPr>
            <a:r>
              <a:rPr lang="en-US" b="1" i="1" dirty="0" smtClean="0"/>
              <a:t>                                          </a:t>
            </a:r>
            <a:r>
              <a:rPr lang="en-US" b="1" dirty="0" smtClean="0"/>
              <a:t>Chenoweth &amp; </a:t>
            </a:r>
            <a:r>
              <a:rPr lang="en-US" b="1" dirty="0" err="1" smtClean="0"/>
              <a:t>Stehlik</a:t>
            </a:r>
            <a:r>
              <a:rPr lang="en-US" b="1" dirty="0" smtClean="0"/>
              <a:t> </a:t>
            </a:r>
          </a:p>
          <a:p>
            <a:pPr>
              <a:buNone/>
            </a:pPr>
            <a:endParaRPr lang="en-US" dirty="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Remote Health Context</a:t>
            </a:r>
            <a:endParaRPr lang="en-US" b="1" dirty="0"/>
          </a:p>
        </p:txBody>
      </p:sp>
      <p:sp>
        <p:nvSpPr>
          <p:cNvPr id="3" name="Content Placeholder 2"/>
          <p:cNvSpPr>
            <a:spLocks noGrp="1"/>
          </p:cNvSpPr>
          <p:nvPr>
            <p:ph idx="1"/>
          </p:nvPr>
        </p:nvSpPr>
        <p:spPr/>
        <p:txBody>
          <a:bodyPr>
            <a:normAutofit/>
          </a:bodyPr>
          <a:lstStyle/>
          <a:p>
            <a:pPr lvl="0"/>
            <a:r>
              <a:rPr lang="en-US" b="1" dirty="0" smtClean="0"/>
              <a:t>Remote communities lack scale for services</a:t>
            </a:r>
          </a:p>
          <a:p>
            <a:pPr lvl="0"/>
            <a:r>
              <a:rPr lang="en-US" b="1" dirty="0" smtClean="0"/>
              <a:t>Remote residents must access care from larger towns &amp; cities.</a:t>
            </a:r>
          </a:p>
          <a:p>
            <a:r>
              <a:rPr lang="en-US" b="1" i="1" dirty="0" smtClean="0"/>
              <a:t>Do we deliver services to people or people to services?</a:t>
            </a:r>
          </a:p>
          <a:p>
            <a:pPr lvl="0"/>
            <a:r>
              <a:rPr lang="en-US" b="1" dirty="0" smtClean="0"/>
              <a:t>Limited service access results in unmet needs &amp;  poor health outcomes.</a:t>
            </a:r>
          </a:p>
          <a:p>
            <a:pPr lvl="0"/>
            <a:r>
              <a:rPr lang="en-US" b="1" dirty="0" smtClean="0"/>
              <a:t>Must build/expand local PHC services</a:t>
            </a:r>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The NT is Remote</a:t>
            </a:r>
            <a:endParaRPr lang="en-US" dirty="0"/>
          </a:p>
        </p:txBody>
      </p:sp>
      <p:sp>
        <p:nvSpPr>
          <p:cNvPr id="3" name="Content Placeholder 2"/>
          <p:cNvSpPr>
            <a:spLocks noGrp="1"/>
          </p:cNvSpPr>
          <p:nvPr>
            <p:ph idx="1"/>
          </p:nvPr>
        </p:nvSpPr>
        <p:spPr/>
        <p:txBody>
          <a:bodyPr>
            <a:normAutofit fontScale="92500" lnSpcReduction="20000"/>
          </a:bodyPr>
          <a:lstStyle/>
          <a:p>
            <a:r>
              <a:rPr lang="en-AU" b="1" dirty="0" smtClean="0"/>
              <a:t>Vast geography – same size as South Africa</a:t>
            </a:r>
            <a:endParaRPr lang="en-US" b="1" dirty="0"/>
          </a:p>
          <a:p>
            <a:r>
              <a:rPr lang="en-AU" b="1" dirty="0" smtClean="0"/>
              <a:t>Unique population </a:t>
            </a:r>
            <a:r>
              <a:rPr lang="en-AU" b="1" dirty="0"/>
              <a:t>demographics</a:t>
            </a:r>
            <a:endParaRPr lang="en-US" b="1" dirty="0"/>
          </a:p>
          <a:p>
            <a:r>
              <a:rPr lang="en-AU" b="1" dirty="0" smtClean="0"/>
              <a:t>Poor health picture</a:t>
            </a:r>
            <a:endParaRPr lang="en-US" b="1" dirty="0"/>
          </a:p>
          <a:p>
            <a:r>
              <a:rPr lang="en-AU" b="1" dirty="0"/>
              <a:t>Health service delivery </a:t>
            </a:r>
            <a:r>
              <a:rPr lang="en-AU" b="1" dirty="0" smtClean="0"/>
              <a:t>arrangements</a:t>
            </a:r>
            <a:endParaRPr lang="en-US" b="1" dirty="0" smtClean="0"/>
          </a:p>
          <a:p>
            <a:pPr>
              <a:buNone/>
            </a:pPr>
            <a:r>
              <a:rPr lang="en-US" b="1" dirty="0" smtClean="0"/>
              <a:t>      - 5 regional hospitals</a:t>
            </a:r>
          </a:p>
          <a:p>
            <a:pPr>
              <a:buNone/>
            </a:pPr>
            <a:r>
              <a:rPr lang="en-US" b="1" dirty="0" smtClean="0"/>
              <a:t>      - Mainstream general practice</a:t>
            </a:r>
          </a:p>
          <a:p>
            <a:pPr>
              <a:buNone/>
            </a:pPr>
            <a:r>
              <a:rPr lang="en-US" b="1" dirty="0" smtClean="0"/>
              <a:t>      - Urban community health</a:t>
            </a:r>
          </a:p>
          <a:p>
            <a:pPr>
              <a:buNone/>
            </a:pPr>
            <a:r>
              <a:rPr lang="en-US" b="1" dirty="0" smtClean="0"/>
              <a:t>      - Private AHP services</a:t>
            </a:r>
          </a:p>
          <a:p>
            <a:pPr>
              <a:buNone/>
            </a:pPr>
            <a:r>
              <a:rPr lang="en-US" b="1" dirty="0" smtClean="0"/>
              <a:t>      - Aboriginal PHC (largely remote)</a:t>
            </a:r>
            <a:r>
              <a:rPr lang="en-US" b="1" dirty="0"/>
              <a:t/>
            </a:r>
            <a:br>
              <a:rPr lang="en-US" b="1" dirty="0"/>
            </a:b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NT Demographics</a:t>
            </a:r>
            <a:endParaRPr lang="en-US" b="1" dirty="0"/>
          </a:p>
        </p:txBody>
      </p:sp>
      <p:sp>
        <p:nvSpPr>
          <p:cNvPr id="3" name="Content Placeholder 2"/>
          <p:cNvSpPr>
            <a:spLocks noGrp="1"/>
          </p:cNvSpPr>
          <p:nvPr>
            <p:ph idx="1"/>
          </p:nvPr>
        </p:nvSpPr>
        <p:spPr/>
        <p:txBody>
          <a:bodyPr/>
          <a:lstStyle/>
          <a:p>
            <a:endParaRPr lang="en-US" b="1" dirty="0" smtClean="0"/>
          </a:p>
          <a:p>
            <a:r>
              <a:rPr lang="en-US" b="1" dirty="0" smtClean="0"/>
              <a:t>Vast area, sparse population = 220,000</a:t>
            </a:r>
          </a:p>
          <a:p>
            <a:r>
              <a:rPr lang="en-US" b="1" dirty="0" smtClean="0"/>
              <a:t>Aboriginal people are 30% of population</a:t>
            </a:r>
          </a:p>
          <a:p>
            <a:r>
              <a:rPr lang="en-US" b="1" dirty="0" smtClean="0"/>
              <a:t>Darwin = 120,000; Alice Springs = 30,000</a:t>
            </a:r>
          </a:p>
          <a:p>
            <a:r>
              <a:rPr lang="en-US" b="1" dirty="0" smtClean="0"/>
              <a:t>Most people in remote areas are Aboriginal</a:t>
            </a:r>
          </a:p>
          <a:p>
            <a:r>
              <a:rPr lang="en-US" b="1" dirty="0" smtClean="0"/>
              <a:t>Many small remote Aboriginal communities</a:t>
            </a:r>
          </a:p>
          <a:p>
            <a:r>
              <a:rPr lang="en-US" b="1" dirty="0" smtClean="0"/>
              <a:t>Unique jurisdiction</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curry\AppData\Local\Microsoft\Windows\Temporary Internet Files\Content.Outlook\00J1V72Q\map.jpg"/>
          <p:cNvPicPr>
            <a:picLocks noChangeAspect="1" noChangeArrowheads="1"/>
          </p:cNvPicPr>
          <p:nvPr/>
        </p:nvPicPr>
        <p:blipFill>
          <a:blip r:embed="rId2" cstate="print"/>
          <a:srcRect/>
          <a:stretch>
            <a:fillRect/>
          </a:stretch>
        </p:blipFill>
        <p:spPr bwMode="auto">
          <a:xfrm>
            <a:off x="1907704" y="476672"/>
            <a:ext cx="5184576" cy="61926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642.jpg"/>
          <p:cNvPicPr>
            <a:picLocks noChangeAspect="1"/>
          </p:cNvPicPr>
          <p:nvPr/>
        </p:nvPicPr>
        <p:blipFill>
          <a:blip r:embed="rId2" cstate="print"/>
          <a:stretch>
            <a:fillRect/>
          </a:stretch>
        </p:blipFill>
        <p:spPr>
          <a:xfrm>
            <a:off x="0" y="387310"/>
            <a:ext cx="9144000" cy="60833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4400" dirty="0" smtClean="0"/>
              <a:t>  </a:t>
            </a:r>
          </a:p>
          <a:p>
            <a:pPr>
              <a:buNone/>
            </a:pPr>
            <a:r>
              <a:rPr lang="en-US" sz="6000" i="1" dirty="0" smtClean="0"/>
              <a:t>Remote AHP Services</a:t>
            </a:r>
            <a:endParaRPr lang="en-US" sz="60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AHPs in Remote Health</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Limited AHP services in the bush.         Why???</a:t>
            </a:r>
          </a:p>
          <a:p>
            <a:pPr>
              <a:buNone/>
            </a:pPr>
            <a:endParaRPr lang="en-US" b="1" dirty="0" smtClean="0"/>
          </a:p>
          <a:p>
            <a:pPr lvl="0"/>
            <a:r>
              <a:rPr lang="en-US" b="1" dirty="0" smtClean="0"/>
              <a:t>AHPs, nurses &amp; AHWs are States responsibilities</a:t>
            </a:r>
          </a:p>
          <a:p>
            <a:pPr lvl="0"/>
            <a:r>
              <a:rPr lang="en-US" b="1" dirty="0" smtClean="0"/>
              <a:t>Medicare covers doctors (Commonwealth funding)</a:t>
            </a:r>
          </a:p>
          <a:p>
            <a:r>
              <a:rPr lang="en-US" b="1" dirty="0" smtClean="0"/>
              <a:t>Poor State funding for AHP services in the bush   </a:t>
            </a:r>
          </a:p>
          <a:p>
            <a:pPr lvl="0"/>
            <a:r>
              <a:rPr lang="en-US" b="1" dirty="0" smtClean="0"/>
              <a:t>No national approach to developing comp PHC </a:t>
            </a:r>
          </a:p>
          <a:p>
            <a:pPr lvl="0"/>
            <a:r>
              <a:rPr lang="en-US" b="1" dirty="0" smtClean="0"/>
              <a:t>Consequence -  limited development of remote AHP services.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AHPs in Remote Health</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b="1" dirty="0" smtClean="0"/>
              <a:t>Low </a:t>
            </a:r>
            <a:r>
              <a:rPr lang="en-US" b="1" dirty="0"/>
              <a:t>per </a:t>
            </a:r>
            <a:r>
              <a:rPr lang="en-US" b="1" dirty="0" smtClean="0"/>
              <a:t>capita </a:t>
            </a:r>
            <a:r>
              <a:rPr lang="en-US" b="1" dirty="0"/>
              <a:t>AHP </a:t>
            </a:r>
            <a:r>
              <a:rPr lang="en-US" b="1" dirty="0" smtClean="0"/>
              <a:t>services </a:t>
            </a:r>
            <a:r>
              <a:rPr lang="en-US" b="1" dirty="0"/>
              <a:t>in </a:t>
            </a:r>
            <a:r>
              <a:rPr lang="en-US" b="1" dirty="0" smtClean="0"/>
              <a:t>remote </a:t>
            </a:r>
            <a:endParaRPr lang="en-US" b="1" dirty="0"/>
          </a:p>
          <a:p>
            <a:pPr lvl="0"/>
            <a:r>
              <a:rPr lang="en-US" b="1" dirty="0" smtClean="0"/>
              <a:t>Example physiotherapy.  High per </a:t>
            </a:r>
            <a:r>
              <a:rPr lang="en-US" b="1" dirty="0"/>
              <a:t>capita rates in </a:t>
            </a:r>
            <a:r>
              <a:rPr lang="en-US" b="1" dirty="0" smtClean="0"/>
              <a:t>big </a:t>
            </a:r>
            <a:r>
              <a:rPr lang="en-US" b="1" dirty="0"/>
              <a:t>cities, </a:t>
            </a:r>
            <a:r>
              <a:rPr lang="en-US" b="1" dirty="0" smtClean="0"/>
              <a:t>low </a:t>
            </a:r>
            <a:r>
              <a:rPr lang="en-US" b="1" dirty="0"/>
              <a:t>rates </a:t>
            </a:r>
            <a:r>
              <a:rPr lang="en-US" b="1" dirty="0" smtClean="0"/>
              <a:t>in NT (AIHW, 1998) </a:t>
            </a:r>
          </a:p>
          <a:p>
            <a:pPr lvl="0">
              <a:buNone/>
            </a:pPr>
            <a:r>
              <a:rPr lang="en-US" b="1" dirty="0" smtClean="0"/>
              <a:t>     Adelaide – 1:1300		NT = 1:2500</a:t>
            </a:r>
          </a:p>
          <a:p>
            <a:pPr lvl="0"/>
            <a:r>
              <a:rPr lang="en-US" b="1" dirty="0" smtClean="0"/>
              <a:t>Medicare supports urban General Practice  </a:t>
            </a:r>
            <a:endParaRPr lang="en-US" b="1" dirty="0"/>
          </a:p>
          <a:p>
            <a:r>
              <a:rPr lang="en-US" b="1" dirty="0" smtClean="0"/>
              <a:t>Medicare fails to support multi-disciplinary PHC </a:t>
            </a:r>
          </a:p>
          <a:p>
            <a:r>
              <a:rPr lang="en-US" b="1" dirty="0" smtClean="0"/>
              <a:t>Market failure for health care in remote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Summary</a:t>
            </a:r>
            <a:endParaRPr lang="en-US" b="1" dirty="0"/>
          </a:p>
        </p:txBody>
      </p:sp>
      <p:sp>
        <p:nvSpPr>
          <p:cNvPr id="3" name="Content Placeholder 2"/>
          <p:cNvSpPr>
            <a:spLocks noGrp="1"/>
          </p:cNvSpPr>
          <p:nvPr>
            <p:ph idx="1"/>
          </p:nvPr>
        </p:nvSpPr>
        <p:spPr/>
        <p:txBody>
          <a:bodyPr>
            <a:normAutofit/>
          </a:bodyPr>
          <a:lstStyle/>
          <a:p>
            <a:endParaRPr lang="en-US" dirty="0" smtClean="0"/>
          </a:p>
          <a:p>
            <a:r>
              <a:rPr lang="en-US" dirty="0" smtClean="0"/>
              <a:t> </a:t>
            </a:r>
            <a:r>
              <a:rPr lang="en-US" b="1" dirty="0" smtClean="0"/>
              <a:t>AMSANT</a:t>
            </a:r>
          </a:p>
          <a:p>
            <a:r>
              <a:rPr lang="en-US" b="1" dirty="0" smtClean="0"/>
              <a:t>Context of remote Australia</a:t>
            </a:r>
          </a:p>
          <a:p>
            <a:r>
              <a:rPr lang="en-US" b="1" dirty="0" smtClean="0"/>
              <a:t>AHPs in Remote Health</a:t>
            </a:r>
          </a:p>
          <a:p>
            <a:r>
              <a:rPr lang="en-US" b="1" dirty="0" smtClean="0"/>
              <a:t>Aboriginal PHC Reform in the NT</a:t>
            </a:r>
          </a:p>
          <a:p>
            <a:r>
              <a:rPr lang="en-US" b="1" dirty="0" smtClean="0"/>
              <a:t>AHPs in NT PHC Reform</a:t>
            </a:r>
          </a:p>
          <a:p>
            <a:r>
              <a:rPr lang="en-US" b="1" dirty="0" smtClean="0"/>
              <a:t>Key issues for consideration</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National Healthcare Reform &amp; AHPs</a:t>
            </a:r>
            <a:endParaRPr lang="en-US" b="1"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Nicola Roxon (Federal Health Minister, 2008)</a:t>
            </a:r>
          </a:p>
          <a:p>
            <a:pPr>
              <a:buNone/>
            </a:pPr>
            <a:endParaRPr lang="en-US" b="1" dirty="0" smtClean="0"/>
          </a:p>
          <a:p>
            <a:pPr>
              <a:buNone/>
            </a:pPr>
            <a:r>
              <a:rPr lang="en-US" b="1" i="1" dirty="0" smtClean="0"/>
              <a:t>      “ Prevention of illness and chronic disease is central to a sustainable health system and a fuller life for all members of the Australian community.  Too often in the past, individuals, communities and governments have focused on the immediate issues of treating people after they become sick.  Whilst this will always remain vital, and there is much to do in this area, we cannot afford to limit our focus to treatment and ignore prevention.” </a:t>
            </a:r>
            <a:endParaRPr lang="en-US" b="1" dirty="0" smtClean="0"/>
          </a:p>
          <a:p>
            <a:pPr>
              <a:buNone/>
            </a:pPr>
            <a:endParaRPr lang="en-US" dirty="0" smtClean="0"/>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National Healthcare Reform</a:t>
            </a:r>
            <a:endParaRPr lang="en-US" b="1" dirty="0"/>
          </a:p>
        </p:txBody>
      </p:sp>
      <p:sp>
        <p:nvSpPr>
          <p:cNvPr id="3" name="Content Placeholder 2"/>
          <p:cNvSpPr>
            <a:spLocks noGrp="1"/>
          </p:cNvSpPr>
          <p:nvPr>
            <p:ph idx="1"/>
          </p:nvPr>
        </p:nvSpPr>
        <p:spPr/>
        <p:txBody>
          <a:bodyPr>
            <a:normAutofit/>
          </a:bodyPr>
          <a:lstStyle/>
          <a:p>
            <a:pPr lvl="0"/>
            <a:r>
              <a:rPr lang="en-US" b="1" dirty="0" smtClean="0"/>
              <a:t>AHPs fit well with comprehensive PHC &amp; prevention</a:t>
            </a:r>
          </a:p>
          <a:p>
            <a:pPr lvl="0"/>
            <a:r>
              <a:rPr lang="en-US" b="1" dirty="0" smtClean="0"/>
              <a:t>AHPs trained in effective health promotion</a:t>
            </a:r>
          </a:p>
          <a:p>
            <a:r>
              <a:rPr lang="en-US" b="1" dirty="0" smtClean="0"/>
              <a:t>To build comp PHC, must build AHP </a:t>
            </a:r>
            <a:r>
              <a:rPr lang="en-US" b="1" dirty="0" err="1" smtClean="0"/>
              <a:t>workfrce</a:t>
            </a:r>
            <a:endParaRPr lang="en-US" b="1" dirty="0" smtClean="0"/>
          </a:p>
          <a:p>
            <a:pPr lvl="0"/>
            <a:r>
              <a:rPr lang="en-US" b="1" dirty="0" smtClean="0"/>
              <a:t>Reform Medicare </a:t>
            </a:r>
            <a:r>
              <a:rPr lang="en-US" b="1" dirty="0" err="1" smtClean="0"/>
              <a:t>ie</a:t>
            </a:r>
            <a:r>
              <a:rPr lang="en-US" b="1" dirty="0" smtClean="0"/>
              <a:t>. universal ‘health’ care, not just ‘medical’ care</a:t>
            </a:r>
          </a:p>
          <a:p>
            <a:pPr lvl="0"/>
            <a:r>
              <a:rPr lang="en-US" b="1" dirty="0" smtClean="0"/>
              <a:t>Medicare Locals offer some hope for reform</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uldian.JPG"/>
          <p:cNvPicPr>
            <a:picLocks noChangeAspect="1"/>
          </p:cNvPicPr>
          <p:nvPr/>
        </p:nvPicPr>
        <p:blipFill>
          <a:blip r:embed="rId2" cstate="print"/>
          <a:stretch>
            <a:fillRect/>
          </a:stretch>
        </p:blipFill>
        <p:spPr>
          <a:xfrm>
            <a:off x="0" y="63293"/>
            <a:ext cx="9144000" cy="673141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6000" dirty="0" smtClean="0"/>
          </a:p>
          <a:p>
            <a:pPr>
              <a:buNone/>
            </a:pPr>
            <a:r>
              <a:rPr lang="en-US" sz="6000" i="1" dirty="0" smtClean="0"/>
              <a:t>Aboriginal PHC in the NT</a:t>
            </a:r>
            <a:endParaRPr lang="en-US" sz="60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Challenges for Aboriginal PHC in NT</a:t>
            </a:r>
            <a:endParaRPr lang="en-US" b="1" dirty="0"/>
          </a:p>
        </p:txBody>
      </p:sp>
      <p:sp>
        <p:nvSpPr>
          <p:cNvPr id="3" name="Content Placeholder 2"/>
          <p:cNvSpPr>
            <a:spLocks noGrp="1"/>
          </p:cNvSpPr>
          <p:nvPr>
            <p:ph idx="1"/>
          </p:nvPr>
        </p:nvSpPr>
        <p:spPr/>
        <p:txBody>
          <a:bodyPr>
            <a:normAutofit/>
          </a:bodyPr>
          <a:lstStyle/>
          <a:p>
            <a:r>
              <a:rPr lang="en-US" b="1" dirty="0" smtClean="0"/>
              <a:t>High Aboriginal morbidity/mortality</a:t>
            </a:r>
          </a:p>
          <a:p>
            <a:pPr lvl="0"/>
            <a:r>
              <a:rPr lang="en-US" b="1" dirty="0" smtClean="0"/>
              <a:t>Workforce shortages, particularly AHWs &amp; AHPs</a:t>
            </a:r>
          </a:p>
          <a:p>
            <a:pPr lvl="0"/>
            <a:r>
              <a:rPr lang="en-US" b="1" dirty="0" smtClean="0"/>
              <a:t>Lack of Aboriginal people in health workforce</a:t>
            </a:r>
          </a:p>
          <a:p>
            <a:r>
              <a:rPr lang="en-US" b="1" dirty="0" smtClean="0"/>
              <a:t>Dispersed population, isolated communities </a:t>
            </a:r>
          </a:p>
          <a:p>
            <a:pPr lvl="0"/>
            <a:r>
              <a:rPr lang="en-US" b="1" dirty="0" smtClean="0"/>
              <a:t>High service delivery costs for remote </a:t>
            </a:r>
          </a:p>
          <a:p>
            <a:pPr lvl="0"/>
            <a:r>
              <a:rPr lang="en-US" b="1" dirty="0" smtClean="0"/>
              <a:t>Market failure for health care – dependence on grant funding</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Reforming NT Aboriginal PHC </a:t>
            </a:r>
            <a:endParaRPr lang="en-US" b="1" dirty="0"/>
          </a:p>
        </p:txBody>
      </p:sp>
      <p:sp>
        <p:nvSpPr>
          <p:cNvPr id="3" name="Content Placeholder 2"/>
          <p:cNvSpPr>
            <a:spLocks noGrp="1"/>
          </p:cNvSpPr>
          <p:nvPr>
            <p:ph idx="1"/>
          </p:nvPr>
        </p:nvSpPr>
        <p:spPr/>
        <p:txBody>
          <a:bodyPr>
            <a:normAutofit/>
          </a:bodyPr>
          <a:lstStyle/>
          <a:p>
            <a:pPr lvl="0"/>
            <a:r>
              <a:rPr lang="en-US" b="1" dirty="0" smtClean="0"/>
              <a:t>Advocacy for PHC reform for 30 years</a:t>
            </a:r>
          </a:p>
          <a:p>
            <a:pPr lvl="0"/>
            <a:r>
              <a:rPr lang="en-US" b="1" dirty="0" smtClean="0"/>
              <a:t>NT Aboriginal Health Forum is key reform body</a:t>
            </a:r>
          </a:p>
          <a:p>
            <a:pPr lvl="0"/>
            <a:r>
              <a:rPr lang="en-US" b="1" dirty="0" smtClean="0"/>
              <a:t>Forum includes:-</a:t>
            </a:r>
          </a:p>
          <a:p>
            <a:pPr lvl="0">
              <a:buNone/>
            </a:pPr>
            <a:r>
              <a:rPr lang="en-US" b="1" dirty="0" smtClean="0"/>
              <a:t>           - AMSANT</a:t>
            </a:r>
          </a:p>
          <a:p>
            <a:pPr lvl="0">
              <a:buNone/>
            </a:pPr>
            <a:r>
              <a:rPr lang="en-US" b="1" dirty="0" smtClean="0"/>
              <a:t>           - NT Health</a:t>
            </a:r>
          </a:p>
          <a:p>
            <a:pPr lvl="0">
              <a:buNone/>
            </a:pPr>
            <a:r>
              <a:rPr lang="en-US" b="1" dirty="0" smtClean="0"/>
              <a:t>           - Commonwealth Health</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NT PHC Reforms</a:t>
            </a:r>
            <a:endParaRPr lang="en-US" b="1" dirty="0"/>
          </a:p>
        </p:txBody>
      </p:sp>
      <p:sp>
        <p:nvSpPr>
          <p:cNvPr id="3" name="Content Placeholder 2"/>
          <p:cNvSpPr>
            <a:spLocks noGrp="1"/>
          </p:cNvSpPr>
          <p:nvPr>
            <p:ph idx="1"/>
          </p:nvPr>
        </p:nvSpPr>
        <p:spPr/>
        <p:txBody>
          <a:bodyPr>
            <a:normAutofit/>
          </a:bodyPr>
          <a:lstStyle/>
          <a:p>
            <a:endParaRPr lang="en-US" dirty="0" smtClean="0"/>
          </a:p>
          <a:p>
            <a:pPr marL="514350" indent="-514350">
              <a:buFont typeface="+mj-lt"/>
              <a:buAutoNum type="arabicPeriod"/>
            </a:pPr>
            <a:r>
              <a:rPr lang="en-US" b="1" dirty="0" smtClean="0"/>
              <a:t>Pathways to community control of PHC</a:t>
            </a:r>
          </a:p>
          <a:p>
            <a:pPr marL="514350" indent="-514350">
              <a:buFont typeface="+mj-lt"/>
              <a:buAutoNum type="arabicPeriod"/>
            </a:pPr>
            <a:r>
              <a:rPr lang="en-US" b="1" dirty="0" smtClean="0">
                <a:solidFill>
                  <a:srgbClr val="0070C0"/>
                </a:solidFill>
              </a:rPr>
              <a:t>Regionalization of Aboriginal PHC </a:t>
            </a:r>
          </a:p>
          <a:p>
            <a:pPr marL="514350" indent="-514350">
              <a:buFont typeface="+mj-lt"/>
              <a:buAutoNum type="arabicPeriod"/>
            </a:pPr>
            <a:r>
              <a:rPr lang="en-US" b="1" dirty="0" smtClean="0">
                <a:solidFill>
                  <a:srgbClr val="0070C0"/>
                </a:solidFill>
              </a:rPr>
              <a:t>Core PHC services</a:t>
            </a:r>
          </a:p>
          <a:p>
            <a:pPr marL="514350" indent="-514350">
              <a:buFont typeface="+mj-lt"/>
              <a:buAutoNum type="arabicPeriod"/>
            </a:pPr>
            <a:r>
              <a:rPr lang="en-US" b="1" dirty="0" smtClean="0"/>
              <a:t>Funding formula for equity</a:t>
            </a:r>
          </a:p>
          <a:p>
            <a:pPr marL="514350" indent="-514350">
              <a:buFont typeface="+mj-lt"/>
              <a:buAutoNum type="arabicPeriod"/>
            </a:pPr>
            <a:r>
              <a:rPr lang="en-US" b="1" dirty="0" smtClean="0"/>
              <a:t>Expanded PHC services from Emergency Intervention &amp; now Stronger Futures</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Regionalization of PHC</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14 regional Health Service Delivery Areas (HSDAs)</a:t>
            </a:r>
          </a:p>
          <a:p>
            <a:r>
              <a:rPr lang="en-US" b="1" dirty="0" smtClean="0"/>
              <a:t>Each comprised of 2,000 – 4,000 people</a:t>
            </a:r>
          </a:p>
          <a:p>
            <a:r>
              <a:rPr lang="en-US" b="1" dirty="0" smtClean="0"/>
              <a:t>Each a centre for PHC planning</a:t>
            </a:r>
          </a:p>
          <a:p>
            <a:r>
              <a:rPr lang="en-US" b="1" dirty="0" smtClean="0"/>
              <a:t>Focus on community level services, not vertical programs</a:t>
            </a:r>
          </a:p>
          <a:p>
            <a:r>
              <a:rPr lang="en-US" b="1" dirty="0" smtClean="0"/>
              <a:t>Each HSDA funded for equitable PHC services</a:t>
            </a:r>
          </a:p>
          <a:p>
            <a:r>
              <a:rPr lang="en-US" b="1" dirty="0" smtClean="0"/>
              <a:t>All based on comprehensive PHC model</a:t>
            </a:r>
          </a:p>
          <a:p>
            <a:r>
              <a:rPr lang="en-US" b="1" dirty="0" smtClean="0"/>
              <a:t>All to become Aboriginal community controlled</a:t>
            </a:r>
          </a:p>
          <a:p>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curry\AppData\Local\Microsoft\Windows\Temporary Internet Files\Content.Outlook\00J1V72Q\map.jpg"/>
          <p:cNvPicPr>
            <a:picLocks noChangeAspect="1" noChangeArrowheads="1"/>
          </p:cNvPicPr>
          <p:nvPr/>
        </p:nvPicPr>
        <p:blipFill>
          <a:blip r:embed="rId2" cstate="print"/>
          <a:srcRect/>
          <a:stretch>
            <a:fillRect/>
          </a:stretch>
        </p:blipFill>
        <p:spPr bwMode="auto">
          <a:xfrm>
            <a:off x="1907704" y="476672"/>
            <a:ext cx="5184576" cy="61926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Core Primary Health Care Services</a:t>
            </a:r>
            <a:endParaRPr lang="en-US" b="1" dirty="0"/>
          </a:p>
        </p:txBody>
      </p:sp>
      <p:sp>
        <p:nvSpPr>
          <p:cNvPr id="3" name="Content Placeholder 2"/>
          <p:cNvSpPr>
            <a:spLocks noGrp="1"/>
          </p:cNvSpPr>
          <p:nvPr>
            <p:ph idx="1"/>
          </p:nvPr>
        </p:nvSpPr>
        <p:spPr/>
        <p:txBody>
          <a:bodyPr>
            <a:normAutofit fontScale="92500" lnSpcReduction="10000"/>
          </a:bodyPr>
          <a:lstStyle/>
          <a:p>
            <a:pPr lvl="0"/>
            <a:r>
              <a:rPr lang="en-US" b="1" dirty="0" smtClean="0"/>
              <a:t>Expanding community based PHC services to include areas of:-</a:t>
            </a:r>
          </a:p>
          <a:p>
            <a:pPr lvl="0">
              <a:buNone/>
            </a:pPr>
            <a:r>
              <a:rPr lang="en-US" b="1" dirty="0" smtClean="0"/>
              <a:t>                   - Chronic Disease management</a:t>
            </a:r>
          </a:p>
          <a:p>
            <a:pPr lvl="0">
              <a:buNone/>
            </a:pPr>
            <a:r>
              <a:rPr lang="en-US" b="1" dirty="0" smtClean="0"/>
              <a:t>                   - Mental health</a:t>
            </a:r>
          </a:p>
          <a:p>
            <a:pPr lvl="0">
              <a:buNone/>
            </a:pPr>
            <a:r>
              <a:rPr lang="en-US" b="1" dirty="0" smtClean="0"/>
              <a:t>                   - Alcohol &amp; other drugs</a:t>
            </a:r>
          </a:p>
          <a:p>
            <a:pPr lvl="0">
              <a:buNone/>
            </a:pPr>
            <a:r>
              <a:rPr lang="en-US" b="1" dirty="0" smtClean="0"/>
              <a:t>                   - Child, maternal, family services</a:t>
            </a:r>
          </a:p>
          <a:p>
            <a:pPr lvl="0">
              <a:buNone/>
            </a:pPr>
            <a:r>
              <a:rPr lang="en-US" b="1" dirty="0" smtClean="0"/>
              <a:t>                   - Aged/disability care </a:t>
            </a:r>
          </a:p>
          <a:p>
            <a:pPr lvl="0">
              <a:buNone/>
            </a:pPr>
            <a:r>
              <a:rPr lang="en-US" b="1" dirty="0" smtClean="0"/>
              <a:t>                   - Dental and oral health</a:t>
            </a:r>
          </a:p>
          <a:p>
            <a:pPr lvl="0">
              <a:buNone/>
            </a:pPr>
            <a:r>
              <a:rPr lang="en-US" b="1" dirty="0" smtClean="0"/>
              <a:t>                   - Health promotion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AMSANT</a:t>
            </a:r>
            <a:endParaRPr lang="en-US" sz="6000" b="1" dirty="0"/>
          </a:p>
        </p:txBody>
      </p:sp>
      <p:sp>
        <p:nvSpPr>
          <p:cNvPr id="3" name="Content Placeholder 2"/>
          <p:cNvSpPr>
            <a:spLocks noGrp="1"/>
          </p:cNvSpPr>
          <p:nvPr>
            <p:ph idx="1"/>
          </p:nvPr>
        </p:nvSpPr>
        <p:spPr/>
        <p:txBody>
          <a:bodyPr>
            <a:normAutofit fontScale="92500"/>
          </a:bodyPr>
          <a:lstStyle/>
          <a:p>
            <a:r>
              <a:rPr lang="en-US" dirty="0"/>
              <a:t> </a:t>
            </a:r>
            <a:r>
              <a:rPr lang="en-US" sz="4400" b="1" dirty="0" smtClean="0"/>
              <a:t>The Aboriginal Medical Services Alliance of the Northern Territory</a:t>
            </a:r>
          </a:p>
          <a:p>
            <a:pPr>
              <a:buNone/>
            </a:pPr>
            <a:endParaRPr lang="en-US" sz="4400" b="1" dirty="0" smtClean="0"/>
          </a:p>
          <a:p>
            <a:r>
              <a:rPr lang="en-US" sz="4400" b="1" dirty="0" smtClean="0"/>
              <a:t> Peak body for 24 Aboriginal           community controlled health   services in the NT</a:t>
            </a:r>
            <a:endParaRPr lang="en-US" sz="4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Principles of Core PHC Services</a:t>
            </a:r>
            <a:endParaRPr lang="en-US" b="1" dirty="0"/>
          </a:p>
        </p:txBody>
      </p:sp>
      <p:sp>
        <p:nvSpPr>
          <p:cNvPr id="3" name="Content Placeholder 2"/>
          <p:cNvSpPr>
            <a:spLocks noGrp="1"/>
          </p:cNvSpPr>
          <p:nvPr>
            <p:ph idx="1"/>
          </p:nvPr>
        </p:nvSpPr>
        <p:spPr/>
        <p:txBody>
          <a:bodyPr>
            <a:normAutofit fontScale="92500" lnSpcReduction="10000"/>
          </a:bodyPr>
          <a:lstStyle/>
          <a:p>
            <a:pPr lvl="0"/>
            <a:endParaRPr lang="en-US" dirty="0" smtClean="0"/>
          </a:p>
          <a:p>
            <a:pPr lvl="0"/>
            <a:r>
              <a:rPr lang="en-US" b="1" dirty="0" smtClean="0"/>
              <a:t>Bringing services closer to remote residents</a:t>
            </a:r>
          </a:p>
          <a:p>
            <a:pPr lvl="0"/>
            <a:r>
              <a:rPr lang="en-US" b="1" dirty="0" smtClean="0"/>
              <a:t>Horizontal program development over vertical programs (visitors)</a:t>
            </a:r>
          </a:p>
          <a:p>
            <a:pPr lvl="0"/>
            <a:r>
              <a:rPr lang="en-US" b="1" dirty="0" smtClean="0"/>
              <a:t>Improved capacity for health promotion</a:t>
            </a:r>
          </a:p>
          <a:p>
            <a:pPr lvl="0"/>
            <a:r>
              <a:rPr lang="en-US" b="1" dirty="0" smtClean="0"/>
              <a:t>Supporting local Aboriginal workforce</a:t>
            </a:r>
          </a:p>
          <a:p>
            <a:pPr lvl="0"/>
            <a:r>
              <a:rPr lang="en-US" b="1" dirty="0" smtClean="0"/>
              <a:t>Engaging the community</a:t>
            </a:r>
          </a:p>
          <a:p>
            <a:pPr lvl="0"/>
            <a:r>
              <a:rPr lang="en-US" b="1" dirty="0" smtClean="0"/>
              <a:t>Address broader social determinants of health </a:t>
            </a:r>
          </a:p>
          <a:p>
            <a:pPr lvl="0">
              <a:buNone/>
            </a:pPr>
            <a:r>
              <a:rPr lang="en-US" b="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with CTG in NT</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115616" y="2636912"/>
            <a:ext cx="6828000" cy="3312368"/>
          </a:xfrm>
          <a:prstGeom prst="rect">
            <a:avLst/>
          </a:prstGeom>
          <a:noFill/>
          <a:ln w="9525">
            <a:noFill/>
            <a:miter lim="800000"/>
            <a:headEnd/>
            <a:tailEnd/>
          </a:ln>
        </p:spPr>
      </p:pic>
      <p:sp>
        <p:nvSpPr>
          <p:cNvPr id="7" name="TextBox 6"/>
          <p:cNvSpPr txBox="1"/>
          <p:nvPr/>
        </p:nvSpPr>
        <p:spPr>
          <a:xfrm>
            <a:off x="899592" y="1268760"/>
            <a:ext cx="7272808" cy="1477328"/>
          </a:xfrm>
          <a:prstGeom prst="rect">
            <a:avLst/>
          </a:prstGeom>
          <a:noFill/>
        </p:spPr>
        <p:txBody>
          <a:bodyPr wrap="square" rtlCol="0">
            <a:spAutoFit/>
          </a:bodyPr>
          <a:lstStyle/>
          <a:p>
            <a:r>
              <a:rPr lang="en-AU" sz="2400" b="1" dirty="0" smtClean="0"/>
              <a:t>Age-standardised death rate per 100 000, actual and projected rates, by Indigenous status, Northern Territory, 1998–2031</a:t>
            </a:r>
            <a:endParaRPr lang="en-US" sz="2400" b="1"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Indigenous Mortality Rate Comparisons</a:t>
            </a:r>
            <a:endParaRPr lang="en-US" dirty="0"/>
          </a:p>
        </p:txBody>
      </p:sp>
      <p:graphicFrame>
        <p:nvGraphicFramePr>
          <p:cNvPr id="4" name="Content Placeholder 3"/>
          <p:cNvGraphicFramePr>
            <a:graphicFrameLocks noGrp="1"/>
          </p:cNvGraphicFramePr>
          <p:nvPr>
            <p:ph idx="1"/>
          </p:nvPr>
        </p:nvGraphicFramePr>
        <p:xfrm>
          <a:off x="611562" y="2060848"/>
          <a:ext cx="7920879" cy="4104454"/>
        </p:xfrm>
        <a:graphic>
          <a:graphicData uri="http://schemas.openxmlformats.org/drawingml/2006/table">
            <a:tbl>
              <a:tblPr firstRow="1" bandRow="1">
                <a:tableStyleId>{5C22544A-7EE6-4342-B048-85BDC9FD1C3A}</a:tableStyleId>
              </a:tblPr>
              <a:tblGrid>
                <a:gridCol w="2088230"/>
                <a:gridCol w="2952328"/>
                <a:gridCol w="2880321"/>
              </a:tblGrid>
              <a:tr h="859072">
                <a:tc>
                  <a:txBody>
                    <a:bodyPr/>
                    <a:lstStyle/>
                    <a:p>
                      <a:endParaRPr lang="en-US" sz="2400" dirty="0"/>
                    </a:p>
                  </a:txBody>
                  <a:tcPr/>
                </a:tc>
                <a:tc>
                  <a:txBody>
                    <a:bodyPr/>
                    <a:lstStyle/>
                    <a:p>
                      <a:r>
                        <a:rPr lang="en-US" sz="2400" dirty="0" smtClean="0"/>
                        <a:t>1998 Mortality</a:t>
                      </a:r>
                      <a:r>
                        <a:rPr lang="en-US" sz="2400" baseline="0" dirty="0" smtClean="0"/>
                        <a:t> Rate</a:t>
                      </a:r>
                    </a:p>
                    <a:p>
                      <a:r>
                        <a:rPr lang="en-US" sz="2400" baseline="0" dirty="0" smtClean="0"/>
                        <a:t>Per 100,000</a:t>
                      </a:r>
                      <a:endParaRPr lang="en-US" sz="2400" dirty="0"/>
                    </a:p>
                  </a:txBody>
                  <a:tcPr/>
                </a:tc>
                <a:tc>
                  <a:txBody>
                    <a:bodyPr/>
                    <a:lstStyle/>
                    <a:p>
                      <a:r>
                        <a:rPr lang="en-US" sz="2400" dirty="0" smtClean="0"/>
                        <a:t>2010 Mortality Rate</a:t>
                      </a:r>
                    </a:p>
                    <a:p>
                      <a:r>
                        <a:rPr lang="en-US" sz="2400" dirty="0" smtClean="0"/>
                        <a:t>per</a:t>
                      </a:r>
                      <a:r>
                        <a:rPr lang="en-US" sz="2400" baseline="0" dirty="0" smtClean="0"/>
                        <a:t> 100,000</a:t>
                      </a:r>
                      <a:endParaRPr lang="en-US" sz="2400" dirty="0"/>
                    </a:p>
                  </a:txBody>
                  <a:tcPr/>
                </a:tc>
              </a:tr>
              <a:tr h="477262">
                <a:tc>
                  <a:txBody>
                    <a:bodyPr/>
                    <a:lstStyle/>
                    <a:p>
                      <a:r>
                        <a:rPr lang="en-US" sz="2400" dirty="0" smtClean="0"/>
                        <a:t>NSW</a:t>
                      </a:r>
                      <a:endParaRPr lang="en-US" sz="2400" dirty="0"/>
                    </a:p>
                  </a:txBody>
                  <a:tcPr/>
                </a:tc>
                <a:tc>
                  <a:txBody>
                    <a:bodyPr/>
                    <a:lstStyle/>
                    <a:p>
                      <a:r>
                        <a:rPr lang="en-US" sz="2400" dirty="0" smtClean="0"/>
                        <a:t>920</a:t>
                      </a:r>
                      <a:endParaRPr lang="en-US" sz="2400" dirty="0"/>
                    </a:p>
                  </a:txBody>
                  <a:tcPr/>
                </a:tc>
                <a:tc>
                  <a:txBody>
                    <a:bodyPr/>
                    <a:lstStyle/>
                    <a:p>
                      <a:r>
                        <a:rPr lang="en-US" sz="2400" dirty="0" smtClean="0"/>
                        <a:t>956</a:t>
                      </a:r>
                      <a:endParaRPr lang="en-US" sz="2400" dirty="0"/>
                    </a:p>
                  </a:txBody>
                  <a:tcPr/>
                </a:tc>
              </a:tr>
              <a:tr h="477262">
                <a:tc>
                  <a:txBody>
                    <a:bodyPr/>
                    <a:lstStyle/>
                    <a:p>
                      <a:r>
                        <a:rPr lang="en-US" sz="2400" dirty="0" smtClean="0"/>
                        <a:t>Qld</a:t>
                      </a:r>
                      <a:endParaRPr lang="en-US" sz="2400" dirty="0"/>
                    </a:p>
                  </a:txBody>
                  <a:tcPr/>
                </a:tc>
                <a:tc>
                  <a:txBody>
                    <a:bodyPr/>
                    <a:lstStyle/>
                    <a:p>
                      <a:r>
                        <a:rPr lang="en-US" sz="2400" dirty="0" smtClean="0"/>
                        <a:t>1310</a:t>
                      </a:r>
                      <a:endParaRPr lang="en-US" sz="2400" dirty="0"/>
                    </a:p>
                  </a:txBody>
                  <a:tcPr/>
                </a:tc>
                <a:tc>
                  <a:txBody>
                    <a:bodyPr/>
                    <a:lstStyle/>
                    <a:p>
                      <a:r>
                        <a:rPr lang="en-US" sz="2400" dirty="0" smtClean="0"/>
                        <a:t>1096</a:t>
                      </a:r>
                      <a:endParaRPr lang="en-US" sz="2400" dirty="0"/>
                    </a:p>
                  </a:txBody>
                  <a:tcPr/>
                </a:tc>
              </a:tr>
              <a:tr h="477262">
                <a:tc>
                  <a:txBody>
                    <a:bodyPr/>
                    <a:lstStyle/>
                    <a:p>
                      <a:r>
                        <a:rPr lang="en-US" sz="2400" dirty="0" smtClean="0"/>
                        <a:t>SA</a:t>
                      </a:r>
                      <a:endParaRPr lang="en-US" sz="2400" dirty="0"/>
                    </a:p>
                  </a:txBody>
                  <a:tcPr/>
                </a:tc>
                <a:tc>
                  <a:txBody>
                    <a:bodyPr/>
                    <a:lstStyle/>
                    <a:p>
                      <a:r>
                        <a:rPr lang="en-US" sz="2400" dirty="0" smtClean="0"/>
                        <a:t>1259</a:t>
                      </a:r>
                      <a:endParaRPr lang="en-US" sz="2400" dirty="0"/>
                    </a:p>
                  </a:txBody>
                  <a:tcPr/>
                </a:tc>
                <a:tc>
                  <a:txBody>
                    <a:bodyPr/>
                    <a:lstStyle/>
                    <a:p>
                      <a:r>
                        <a:rPr lang="en-US" sz="2400" dirty="0" smtClean="0"/>
                        <a:t>1181</a:t>
                      </a:r>
                      <a:endParaRPr lang="en-US" sz="2400" dirty="0"/>
                    </a:p>
                  </a:txBody>
                  <a:tcPr/>
                </a:tc>
              </a:tr>
              <a:tr h="477262">
                <a:tc>
                  <a:txBody>
                    <a:bodyPr/>
                    <a:lstStyle/>
                    <a:p>
                      <a:r>
                        <a:rPr lang="en-US" sz="2400" dirty="0" smtClean="0"/>
                        <a:t>NT</a:t>
                      </a:r>
                      <a:endParaRPr lang="en-US" sz="2400" dirty="0"/>
                    </a:p>
                  </a:txBody>
                  <a:tcPr/>
                </a:tc>
                <a:tc>
                  <a:txBody>
                    <a:bodyPr/>
                    <a:lstStyle/>
                    <a:p>
                      <a:r>
                        <a:rPr lang="en-US" sz="2400" dirty="0" smtClean="0"/>
                        <a:t>1933</a:t>
                      </a:r>
                      <a:endParaRPr lang="en-US" sz="2400" dirty="0"/>
                    </a:p>
                  </a:txBody>
                  <a:tcPr/>
                </a:tc>
                <a:tc>
                  <a:txBody>
                    <a:bodyPr/>
                    <a:lstStyle/>
                    <a:p>
                      <a:r>
                        <a:rPr lang="en-US" sz="2400" dirty="0" smtClean="0"/>
                        <a:t>1432</a:t>
                      </a:r>
                      <a:endParaRPr lang="en-US" sz="2400" dirty="0"/>
                    </a:p>
                  </a:txBody>
                  <a:tcPr/>
                </a:tc>
              </a:tr>
              <a:tr h="477262">
                <a:tc>
                  <a:txBody>
                    <a:bodyPr/>
                    <a:lstStyle/>
                    <a:p>
                      <a:endParaRPr lang="en-US" sz="2400" dirty="0"/>
                    </a:p>
                  </a:txBody>
                  <a:tcPr/>
                </a:tc>
                <a:tc>
                  <a:txBody>
                    <a:bodyPr/>
                    <a:lstStyle/>
                    <a:p>
                      <a:endParaRPr lang="en-US" sz="2400" dirty="0"/>
                    </a:p>
                  </a:txBody>
                  <a:tcPr/>
                </a:tc>
                <a:tc>
                  <a:txBody>
                    <a:bodyPr/>
                    <a:lstStyle/>
                    <a:p>
                      <a:endParaRPr lang="en-US" sz="2400" dirty="0"/>
                    </a:p>
                  </a:txBody>
                  <a:tcPr/>
                </a:tc>
              </a:tr>
              <a:tr h="859072">
                <a:tc>
                  <a:txBody>
                    <a:bodyPr/>
                    <a:lstStyle/>
                    <a:p>
                      <a:r>
                        <a:rPr lang="en-US" sz="2400" dirty="0" smtClean="0"/>
                        <a:t>NT non-Indigenous</a:t>
                      </a:r>
                      <a:endParaRPr lang="en-US" sz="2400" dirty="0"/>
                    </a:p>
                  </a:txBody>
                  <a:tcPr/>
                </a:tc>
                <a:tc>
                  <a:txBody>
                    <a:bodyPr/>
                    <a:lstStyle/>
                    <a:p>
                      <a:r>
                        <a:rPr lang="en-US" sz="2400" dirty="0" smtClean="0"/>
                        <a:t>764</a:t>
                      </a:r>
                      <a:endParaRPr lang="en-US" sz="2400" dirty="0"/>
                    </a:p>
                  </a:txBody>
                  <a:tcPr/>
                </a:tc>
                <a:tc>
                  <a:txBody>
                    <a:bodyPr/>
                    <a:lstStyle/>
                    <a:p>
                      <a:r>
                        <a:rPr lang="en-US" sz="2400" dirty="0" smtClean="0"/>
                        <a:t>584</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62.JPG"/>
          <p:cNvPicPr>
            <a:picLocks noChangeAspect="1"/>
          </p:cNvPicPr>
          <p:nvPr/>
        </p:nvPicPr>
        <p:blipFill>
          <a:blip r:embed="rId2" cstate="print"/>
          <a:stretch>
            <a:fillRect/>
          </a:stretch>
        </p:blipFill>
        <p:spPr>
          <a:xfrm>
            <a:off x="0" y="376188"/>
            <a:ext cx="9144000" cy="610562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endParaRPr lang="en-US" sz="6000" dirty="0" smtClean="0"/>
          </a:p>
          <a:p>
            <a:pPr>
              <a:buNone/>
            </a:pPr>
            <a:r>
              <a:rPr lang="en-US" sz="6000" dirty="0" smtClean="0"/>
              <a:t>AHPs in Aboriginal PHC </a:t>
            </a:r>
            <a:endParaRPr lang="en-US" sz="6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Features of NT Aboriginal PHC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b="1" dirty="0" smtClean="0"/>
              <a:t>14 HSDAs, each with 2,000–4,000  people</a:t>
            </a:r>
          </a:p>
          <a:p>
            <a:pPr lvl="0"/>
            <a:r>
              <a:rPr lang="en-US" b="1" dirty="0" smtClean="0"/>
              <a:t>Some HSDAs contain several geographical sites/towns, but under 1 governance structure  </a:t>
            </a:r>
          </a:p>
          <a:p>
            <a:pPr lvl="0"/>
            <a:r>
              <a:rPr lang="en-US" b="1" dirty="0" smtClean="0"/>
              <a:t>Each HSDA employs a comprehensive team covering Core PHC areas</a:t>
            </a:r>
          </a:p>
          <a:p>
            <a:pPr lvl="0"/>
            <a:r>
              <a:rPr lang="en-US" b="1" dirty="0" smtClean="0"/>
              <a:t>Some resident health professionals, others visit from a central base.</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AHPs in Remote Aboriginal Health</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buNone/>
            </a:pPr>
            <a:endParaRPr lang="en-US" dirty="0" smtClean="0"/>
          </a:p>
          <a:p>
            <a:pPr lvl="0">
              <a:buNone/>
            </a:pPr>
            <a:r>
              <a:rPr lang="en-US" dirty="0" smtClean="0"/>
              <a:t>    </a:t>
            </a:r>
            <a:r>
              <a:rPr lang="en-US" b="1" dirty="0" smtClean="0"/>
              <a:t>AMSANT proposes 3 levels of AHP engagement at remote community level</a:t>
            </a:r>
          </a:p>
          <a:p>
            <a:pPr lvl="0">
              <a:buNone/>
            </a:pPr>
            <a:endParaRPr lang="en-US" b="1" dirty="0" smtClean="0"/>
          </a:p>
          <a:p>
            <a:pPr marL="514350" indent="-514350">
              <a:buFont typeface="+mj-lt"/>
              <a:buAutoNum type="arabicPeriod"/>
            </a:pPr>
            <a:r>
              <a:rPr lang="en-US" b="1" dirty="0" smtClean="0"/>
              <a:t>AHPs in Comprehensive PHC</a:t>
            </a:r>
          </a:p>
          <a:p>
            <a:pPr marL="514350" lvl="0" indent="-514350">
              <a:buFont typeface="+mj-lt"/>
              <a:buAutoNum type="arabicPeriod"/>
            </a:pPr>
            <a:r>
              <a:rPr lang="en-US" b="1" dirty="0" smtClean="0"/>
              <a:t>AHPS as members of regional Hub Support services</a:t>
            </a:r>
          </a:p>
          <a:p>
            <a:pPr marL="514350" lvl="0" indent="-514350">
              <a:buFont typeface="+mj-lt"/>
              <a:buAutoNum type="arabicPeriod"/>
            </a:pPr>
            <a:r>
              <a:rPr lang="en-US" b="1" dirty="0" smtClean="0"/>
              <a:t>AHPs as part of Specialist Outreach services</a:t>
            </a:r>
          </a:p>
          <a:p>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AHPs Embedded in PHC</a:t>
            </a:r>
            <a:endParaRPr lang="en-US" b="1" dirty="0"/>
          </a:p>
        </p:txBody>
      </p:sp>
      <p:sp>
        <p:nvSpPr>
          <p:cNvPr id="3" name="Content Placeholder 2"/>
          <p:cNvSpPr>
            <a:spLocks noGrp="1"/>
          </p:cNvSpPr>
          <p:nvPr>
            <p:ph idx="1"/>
          </p:nvPr>
        </p:nvSpPr>
        <p:spPr/>
        <p:txBody>
          <a:bodyPr>
            <a:normAutofit lnSpcReduction="10000"/>
          </a:bodyPr>
          <a:lstStyle/>
          <a:p>
            <a:pPr lvl="0"/>
            <a:r>
              <a:rPr lang="en-US" b="1" dirty="0" smtClean="0"/>
              <a:t>PHC services need expansion to include:-</a:t>
            </a:r>
          </a:p>
          <a:p>
            <a:pPr lvl="0">
              <a:buNone/>
            </a:pPr>
            <a:r>
              <a:rPr lang="en-US" b="1" dirty="0" smtClean="0"/>
              <a:t>                   - Chronic Disease management</a:t>
            </a:r>
          </a:p>
          <a:p>
            <a:pPr lvl="0">
              <a:buNone/>
            </a:pPr>
            <a:r>
              <a:rPr lang="en-US" b="1" dirty="0" smtClean="0"/>
              <a:t>                   - Mental health</a:t>
            </a:r>
          </a:p>
          <a:p>
            <a:pPr lvl="0">
              <a:buNone/>
            </a:pPr>
            <a:r>
              <a:rPr lang="en-US" b="1" dirty="0" smtClean="0"/>
              <a:t>                   - Alcohol &amp; other drugs</a:t>
            </a:r>
          </a:p>
          <a:p>
            <a:pPr lvl="0">
              <a:buNone/>
            </a:pPr>
            <a:r>
              <a:rPr lang="en-US" b="1" dirty="0" smtClean="0"/>
              <a:t>                   - Child, maternal, family services</a:t>
            </a:r>
          </a:p>
          <a:p>
            <a:pPr lvl="0">
              <a:buNone/>
            </a:pPr>
            <a:r>
              <a:rPr lang="en-US" b="1" dirty="0" smtClean="0"/>
              <a:t>                   - Aged/disability care </a:t>
            </a:r>
          </a:p>
          <a:p>
            <a:pPr lvl="0">
              <a:buNone/>
            </a:pPr>
            <a:r>
              <a:rPr lang="en-US" b="1" dirty="0" smtClean="0"/>
              <a:t>                   - Dental and oral health</a:t>
            </a:r>
          </a:p>
          <a:p>
            <a:pPr lvl="0">
              <a:buNone/>
            </a:pPr>
            <a:r>
              <a:rPr lang="en-US" b="1" dirty="0" smtClean="0"/>
              <a:t>                   - Health promotion</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AHPs in Aboriginal PHC</a:t>
            </a:r>
            <a:endParaRPr lang="en-US" b="1" dirty="0"/>
          </a:p>
        </p:txBody>
      </p:sp>
      <p:sp>
        <p:nvSpPr>
          <p:cNvPr id="3" name="Content Placeholder 2"/>
          <p:cNvSpPr>
            <a:spLocks noGrp="1"/>
          </p:cNvSpPr>
          <p:nvPr>
            <p:ph idx="1"/>
          </p:nvPr>
        </p:nvSpPr>
        <p:spPr/>
        <p:txBody>
          <a:bodyPr>
            <a:normAutofit fontScale="92500" lnSpcReduction="10000"/>
          </a:bodyPr>
          <a:lstStyle/>
          <a:p>
            <a:pPr lvl="0">
              <a:buNone/>
            </a:pPr>
            <a:r>
              <a:rPr lang="en-US" b="1" dirty="0" smtClean="0"/>
              <a:t>Range of AHP services needed in Aboriginal PHC within HSDAs</a:t>
            </a:r>
            <a:r>
              <a:rPr lang="en-US" dirty="0" smtClean="0"/>
              <a:t>:-</a:t>
            </a:r>
          </a:p>
          <a:p>
            <a:pPr lvl="0"/>
            <a:r>
              <a:rPr lang="en-US" b="1" dirty="0" smtClean="0"/>
              <a:t>Dietetics/Nutrition</a:t>
            </a:r>
          </a:p>
          <a:p>
            <a:pPr lvl="0"/>
            <a:r>
              <a:rPr lang="en-US" b="1" dirty="0" smtClean="0"/>
              <a:t>Environmental health</a:t>
            </a:r>
          </a:p>
          <a:p>
            <a:pPr lvl="0"/>
            <a:r>
              <a:rPr lang="en-US" b="1" dirty="0" smtClean="0"/>
              <a:t>Oral hygiene/dental therapy</a:t>
            </a:r>
          </a:p>
          <a:p>
            <a:pPr lvl="0"/>
            <a:r>
              <a:rPr lang="en-US" b="1" dirty="0" smtClean="0"/>
              <a:t>Occupational therapy</a:t>
            </a:r>
          </a:p>
          <a:p>
            <a:pPr lvl="0"/>
            <a:r>
              <a:rPr lang="en-US" b="1" dirty="0" smtClean="0"/>
              <a:t>Physiotherapy</a:t>
            </a:r>
          </a:p>
          <a:p>
            <a:pPr lvl="0"/>
            <a:r>
              <a:rPr lang="en-US" b="1" dirty="0" smtClean="0"/>
              <a:t>Psychology</a:t>
            </a:r>
          </a:p>
          <a:p>
            <a:pPr lvl="0"/>
            <a:r>
              <a:rPr lang="en-US" b="1" dirty="0" smtClean="0"/>
              <a:t>Social work</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Key AHP Roles in Aboriginal PHC</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Assessment</a:t>
            </a:r>
          </a:p>
          <a:p>
            <a:pPr lvl="0"/>
            <a:r>
              <a:rPr lang="en-US" b="1" dirty="0" smtClean="0"/>
              <a:t>Treatment  </a:t>
            </a:r>
          </a:p>
          <a:p>
            <a:pPr lvl="0"/>
            <a:r>
              <a:rPr lang="en-US" b="1" dirty="0" smtClean="0"/>
              <a:t>Health education/promotion</a:t>
            </a:r>
          </a:p>
          <a:p>
            <a:pPr lvl="0"/>
            <a:r>
              <a:rPr lang="en-US" b="1" dirty="0" smtClean="0"/>
              <a:t>Therapeutic equipment </a:t>
            </a:r>
          </a:p>
          <a:p>
            <a:pPr lvl="0"/>
            <a:r>
              <a:rPr lang="en-US" b="1" dirty="0" smtClean="0"/>
              <a:t>Advocacy </a:t>
            </a:r>
          </a:p>
          <a:p>
            <a:pPr lvl="0"/>
            <a:r>
              <a:rPr lang="en-US" b="1" dirty="0" smtClean="0"/>
              <a:t>Project development/research</a:t>
            </a:r>
          </a:p>
          <a:p>
            <a:pPr lvl="0"/>
            <a:r>
              <a:rPr lang="en-US" b="1" dirty="0" smtClean="0"/>
              <a:t>Liaison with the PHC team</a:t>
            </a:r>
          </a:p>
          <a:p>
            <a:r>
              <a:rPr lang="en-US" b="1" dirty="0" smtClean="0"/>
              <a:t>Liaison/referral to special programs </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curry\AppData\Local\Microsoft\Windows\Temporary Internet Files\Content.Outlook\00J1V72Q\map.jpg"/>
          <p:cNvPicPr>
            <a:picLocks noChangeAspect="1" noChangeArrowheads="1"/>
          </p:cNvPicPr>
          <p:nvPr/>
        </p:nvPicPr>
        <p:blipFill>
          <a:blip r:embed="rId2" cstate="print"/>
          <a:srcRect/>
          <a:stretch>
            <a:fillRect/>
          </a:stretch>
        </p:blipFill>
        <p:spPr bwMode="auto">
          <a:xfrm>
            <a:off x="1907704" y="476672"/>
            <a:ext cx="5184576" cy="619268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Physiotherapy Example</a:t>
            </a:r>
            <a:endParaRPr lang="en-US" b="1" dirty="0"/>
          </a:p>
        </p:txBody>
      </p:sp>
      <p:sp>
        <p:nvSpPr>
          <p:cNvPr id="3" name="Content Placeholder 2"/>
          <p:cNvSpPr>
            <a:spLocks noGrp="1"/>
          </p:cNvSpPr>
          <p:nvPr>
            <p:ph idx="1"/>
          </p:nvPr>
        </p:nvSpPr>
        <p:spPr/>
        <p:txBody>
          <a:bodyPr>
            <a:normAutofit/>
          </a:bodyPr>
          <a:lstStyle/>
          <a:p>
            <a:pPr lvl="0"/>
            <a:endParaRPr lang="en-US" dirty="0" smtClean="0"/>
          </a:p>
          <a:p>
            <a:pPr lvl="0"/>
            <a:r>
              <a:rPr lang="en-US" b="1" dirty="0" smtClean="0"/>
              <a:t>1 registered </a:t>
            </a:r>
            <a:r>
              <a:rPr lang="en-US" b="1" dirty="0" err="1" smtClean="0"/>
              <a:t>physio</a:t>
            </a:r>
            <a:r>
              <a:rPr lang="en-US" b="1" dirty="0" smtClean="0"/>
              <a:t> per 1,200 Australians </a:t>
            </a:r>
          </a:p>
          <a:p>
            <a:pPr lvl="0"/>
            <a:r>
              <a:rPr lang="en-US" b="1" dirty="0" smtClean="0"/>
              <a:t>Each PHC HSDA has 2,000 – 4,000 people</a:t>
            </a:r>
          </a:p>
          <a:p>
            <a:pPr lvl="0"/>
            <a:r>
              <a:rPr lang="en-US" b="1" dirty="0" smtClean="0"/>
              <a:t>Therefore, each HSDA should have 2 or 3 </a:t>
            </a:r>
            <a:r>
              <a:rPr lang="en-US" b="1" dirty="0" err="1" smtClean="0"/>
              <a:t>physios</a:t>
            </a:r>
            <a:r>
              <a:rPr lang="en-US" b="1" dirty="0" smtClean="0"/>
              <a:t> </a:t>
            </a:r>
          </a:p>
          <a:p>
            <a:pPr lvl="0"/>
            <a:r>
              <a:rPr lang="en-US" b="1" dirty="0" smtClean="0"/>
              <a:t>Current situation in NT – approx 1 </a:t>
            </a:r>
            <a:r>
              <a:rPr lang="en-US" b="1" dirty="0" err="1" smtClean="0"/>
              <a:t>physio</a:t>
            </a:r>
            <a:r>
              <a:rPr lang="en-US" b="1" dirty="0" smtClean="0"/>
              <a:t> per 5,000 remote Aboriginal people</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AHPs in Aboriginal PHC</a:t>
            </a:r>
            <a:endParaRPr lang="en-US" b="1" dirty="0"/>
          </a:p>
        </p:txBody>
      </p:sp>
      <p:sp>
        <p:nvSpPr>
          <p:cNvPr id="3" name="Content Placeholder 2"/>
          <p:cNvSpPr>
            <a:spLocks noGrp="1"/>
          </p:cNvSpPr>
          <p:nvPr>
            <p:ph idx="1"/>
          </p:nvPr>
        </p:nvSpPr>
        <p:spPr/>
        <p:txBody>
          <a:bodyPr>
            <a:normAutofit lnSpcReduction="10000"/>
          </a:bodyPr>
          <a:lstStyle/>
          <a:p>
            <a:pPr lvl="0">
              <a:buNone/>
            </a:pPr>
            <a:r>
              <a:rPr lang="en-US" b="1" dirty="0" smtClean="0"/>
              <a:t>AHPs that could be added to PHC based on local health profiles/priorities:-</a:t>
            </a:r>
          </a:p>
          <a:p>
            <a:pPr lvl="0">
              <a:buNone/>
            </a:pPr>
            <a:endParaRPr lang="en-US" dirty="0" smtClean="0"/>
          </a:p>
          <a:p>
            <a:pPr lvl="0"/>
            <a:r>
              <a:rPr lang="en-US" b="1" dirty="0" smtClean="0"/>
              <a:t>Audiology</a:t>
            </a:r>
          </a:p>
          <a:p>
            <a:pPr lvl="0"/>
            <a:r>
              <a:rPr lang="en-US" b="1" dirty="0" smtClean="0"/>
              <a:t>Diabetes education</a:t>
            </a:r>
          </a:p>
          <a:p>
            <a:pPr lvl="0"/>
            <a:r>
              <a:rPr lang="en-US" b="1" dirty="0" smtClean="0"/>
              <a:t>Pharmacy</a:t>
            </a:r>
          </a:p>
          <a:p>
            <a:pPr lvl="0"/>
            <a:r>
              <a:rPr lang="en-US" b="1" dirty="0" smtClean="0"/>
              <a:t>Podiatry</a:t>
            </a:r>
          </a:p>
          <a:p>
            <a:pPr lvl="0"/>
            <a:r>
              <a:rPr lang="en-US" b="1" dirty="0" smtClean="0"/>
              <a:t>Speech pathology</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Barriers to AHP in Remote PHC</a:t>
            </a:r>
            <a:endParaRPr lang="en-US" b="1" dirty="0"/>
          </a:p>
        </p:txBody>
      </p:sp>
      <p:sp>
        <p:nvSpPr>
          <p:cNvPr id="3" name="Content Placeholder 2"/>
          <p:cNvSpPr>
            <a:spLocks noGrp="1"/>
          </p:cNvSpPr>
          <p:nvPr>
            <p:ph idx="1"/>
          </p:nvPr>
        </p:nvSpPr>
        <p:spPr/>
        <p:txBody>
          <a:bodyPr/>
          <a:lstStyle/>
          <a:p>
            <a:r>
              <a:rPr lang="en-US" b="1" dirty="0" smtClean="0"/>
              <a:t>No viable private practice</a:t>
            </a:r>
          </a:p>
          <a:p>
            <a:r>
              <a:rPr lang="en-US" b="1" dirty="0" smtClean="0"/>
              <a:t>Lack of knowledge of AHPs – limited demand</a:t>
            </a:r>
          </a:p>
          <a:p>
            <a:r>
              <a:rPr lang="en-US" b="1" dirty="0" smtClean="0"/>
              <a:t>Lack of state government funding</a:t>
            </a:r>
          </a:p>
          <a:p>
            <a:r>
              <a:rPr lang="en-US" b="1" dirty="0" smtClean="0"/>
              <a:t>Urban-centric models of care/planning</a:t>
            </a:r>
          </a:p>
          <a:p>
            <a:r>
              <a:rPr lang="en-US" b="1" dirty="0" smtClean="0"/>
              <a:t>Dominance of hospital/specialist care</a:t>
            </a:r>
          </a:p>
          <a:p>
            <a:r>
              <a:rPr lang="en-US" b="1" dirty="0" smtClean="0"/>
              <a:t>Lack of preparation on AHPs for comp PHC roles</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endParaRPr lang="en-US" sz="4800" dirty="0" smtClean="0"/>
          </a:p>
          <a:p>
            <a:pPr>
              <a:buNone/>
            </a:pPr>
            <a:r>
              <a:rPr lang="en-US" sz="4800" b="1" dirty="0" smtClean="0"/>
              <a:t>AHPs in Hub Support Services</a:t>
            </a:r>
            <a:endParaRPr lang="en-US" sz="48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 of Hub Supports</a:t>
            </a:r>
            <a:endParaRPr lang="en-US" b="1" dirty="0"/>
          </a:p>
        </p:txBody>
      </p:sp>
      <p:sp>
        <p:nvSpPr>
          <p:cNvPr id="3" name="Content Placeholder 2"/>
          <p:cNvSpPr>
            <a:spLocks noGrp="1"/>
          </p:cNvSpPr>
          <p:nvPr>
            <p:ph idx="1"/>
          </p:nvPr>
        </p:nvSpPr>
        <p:spPr/>
        <p:txBody>
          <a:bodyPr>
            <a:normAutofit/>
          </a:bodyPr>
          <a:lstStyle/>
          <a:p>
            <a:r>
              <a:rPr lang="en-US" b="1" dirty="0" smtClean="0"/>
              <a:t>Not specialist services</a:t>
            </a:r>
          </a:p>
          <a:p>
            <a:r>
              <a:rPr lang="en-US" b="1" dirty="0" smtClean="0"/>
              <a:t>Focus on supporting PHC level of care</a:t>
            </a:r>
          </a:p>
          <a:p>
            <a:r>
              <a:rPr lang="en-US" b="1" dirty="0" smtClean="0"/>
              <a:t>Regionally planned, not central planning</a:t>
            </a:r>
          </a:p>
          <a:p>
            <a:r>
              <a:rPr lang="en-US" b="1" dirty="0" smtClean="0"/>
              <a:t>Strong community engagement/consultation</a:t>
            </a:r>
          </a:p>
          <a:p>
            <a:r>
              <a:rPr lang="en-US" b="1" dirty="0" smtClean="0"/>
              <a:t>Need effective management /</a:t>
            </a:r>
            <a:r>
              <a:rPr lang="en-US" b="1" dirty="0" err="1" smtClean="0"/>
              <a:t>auspicing</a:t>
            </a:r>
            <a:r>
              <a:rPr lang="en-US" b="1" dirty="0" smtClean="0"/>
              <a:t> agency </a:t>
            </a:r>
          </a:p>
          <a:p>
            <a:r>
              <a:rPr lang="en-US" b="1" dirty="0" smtClean="0"/>
              <a:t>Best working hub model for AHPs – NW Qld Allied Health Services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AHPs in Hub Support Services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lvl="0"/>
            <a:r>
              <a:rPr lang="en-US" b="1" dirty="0" smtClean="0"/>
              <a:t>AHP Hub Support providers are generalists</a:t>
            </a:r>
          </a:p>
          <a:p>
            <a:pPr lvl="0"/>
            <a:r>
              <a:rPr lang="en-US" b="1" dirty="0" smtClean="0"/>
              <a:t>Many sources of Hub Support AHPs</a:t>
            </a:r>
          </a:p>
          <a:p>
            <a:pPr lvl="0"/>
            <a:r>
              <a:rPr lang="en-US" b="1" dirty="0" smtClean="0"/>
              <a:t>Difficult for PHC to integrate some AHPs </a:t>
            </a:r>
          </a:p>
          <a:p>
            <a:r>
              <a:rPr lang="en-US" b="1" dirty="0" smtClean="0"/>
              <a:t>Move hub supports to PHC level when/where possible </a:t>
            </a:r>
          </a:p>
          <a:p>
            <a:r>
              <a:rPr lang="en-US" b="1" dirty="0" smtClean="0"/>
              <a:t>Hub Supports required for foreseeable future</a:t>
            </a:r>
          </a:p>
          <a:p>
            <a:pPr lvl="0"/>
            <a:r>
              <a:rPr lang="en-US" b="1" dirty="0" smtClean="0"/>
              <a:t>Some AHPs could be placed permanently at Hub Support level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AHPs in Hub Support Services</a:t>
            </a:r>
            <a:r>
              <a:rPr lang="en-US" dirty="0" smtClean="0"/>
              <a:t/>
            </a:r>
            <a:br>
              <a:rPr lang="en-US" dirty="0" smtClean="0"/>
            </a:br>
            <a:endParaRPr lang="en-US" dirty="0"/>
          </a:p>
        </p:txBody>
      </p:sp>
      <p:sp>
        <p:nvSpPr>
          <p:cNvPr id="3" name="Content Placeholder 2"/>
          <p:cNvSpPr>
            <a:spLocks noGrp="1"/>
          </p:cNvSpPr>
          <p:nvPr>
            <p:ph idx="1"/>
          </p:nvPr>
        </p:nvSpPr>
        <p:spPr>
          <a:xfrm>
            <a:off x="539552" y="1628800"/>
            <a:ext cx="8229600" cy="4525963"/>
          </a:xfrm>
        </p:spPr>
        <p:txBody>
          <a:bodyPr>
            <a:normAutofit/>
          </a:bodyPr>
          <a:lstStyle/>
          <a:p>
            <a:pPr lvl="0">
              <a:buNone/>
            </a:pPr>
            <a:r>
              <a:rPr lang="en-US" b="1" dirty="0" smtClean="0"/>
              <a:t>AHPs best placed with Hub Supports:-</a:t>
            </a:r>
          </a:p>
          <a:p>
            <a:pPr lvl="0">
              <a:buNone/>
            </a:pPr>
            <a:endParaRPr lang="en-US" b="1" dirty="0" smtClean="0"/>
          </a:p>
          <a:p>
            <a:pPr lvl="0"/>
            <a:r>
              <a:rPr lang="en-US" b="1" dirty="0" smtClean="0"/>
              <a:t>Audiology</a:t>
            </a:r>
          </a:p>
          <a:p>
            <a:pPr lvl="0"/>
            <a:r>
              <a:rPr lang="en-US" b="1" dirty="0" smtClean="0"/>
              <a:t>Diabetes education</a:t>
            </a:r>
          </a:p>
          <a:p>
            <a:pPr lvl="0"/>
            <a:r>
              <a:rPr lang="en-US" b="1" dirty="0" smtClean="0"/>
              <a:t>Optometry</a:t>
            </a:r>
          </a:p>
          <a:p>
            <a:pPr lvl="0"/>
            <a:r>
              <a:rPr lang="en-US" b="1" dirty="0" smtClean="0"/>
              <a:t>Podiatry</a:t>
            </a:r>
          </a:p>
          <a:p>
            <a:pPr lvl="0"/>
            <a:r>
              <a:rPr lang="en-US" b="1" dirty="0" smtClean="0"/>
              <a:t>Speech pathology</a:t>
            </a:r>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Barriers to regional Hub Supports</a:t>
            </a:r>
            <a:endParaRPr lang="en-US" b="1" dirty="0"/>
          </a:p>
        </p:txBody>
      </p:sp>
      <p:sp>
        <p:nvSpPr>
          <p:cNvPr id="3" name="Content Placeholder 2"/>
          <p:cNvSpPr>
            <a:spLocks noGrp="1"/>
          </p:cNvSpPr>
          <p:nvPr>
            <p:ph idx="1"/>
          </p:nvPr>
        </p:nvSpPr>
        <p:spPr/>
        <p:txBody>
          <a:bodyPr/>
          <a:lstStyle/>
          <a:p>
            <a:r>
              <a:rPr lang="en-US" b="1" dirty="0" smtClean="0"/>
              <a:t>Central placement/planning of Hubs</a:t>
            </a:r>
          </a:p>
          <a:p>
            <a:r>
              <a:rPr lang="en-US" b="1" dirty="0" smtClean="0"/>
              <a:t>Lack of focus on community priorities and PHC</a:t>
            </a:r>
          </a:p>
          <a:p>
            <a:r>
              <a:rPr lang="en-US" b="1" dirty="0" smtClean="0"/>
              <a:t>Lack of capacity of non-</a:t>
            </a:r>
            <a:r>
              <a:rPr lang="en-US" b="1" dirty="0" err="1" smtClean="0"/>
              <a:t>gov</a:t>
            </a:r>
            <a:r>
              <a:rPr lang="en-US" b="1" dirty="0" smtClean="0"/>
              <a:t> sector to run Hubs</a:t>
            </a:r>
          </a:p>
          <a:p>
            <a:r>
              <a:rPr lang="en-US" b="1" dirty="0" smtClean="0"/>
              <a:t>Limited options for a Hubs Manager</a:t>
            </a:r>
          </a:p>
          <a:p>
            <a:r>
              <a:rPr lang="en-US" b="1" dirty="0" smtClean="0"/>
              <a:t>Limited coordination of the various Hub providers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sz="5400" dirty="0" smtClean="0"/>
          </a:p>
          <a:p>
            <a:pPr>
              <a:buNone/>
            </a:pPr>
            <a:r>
              <a:rPr lang="en-US" sz="5400" dirty="0" smtClean="0"/>
              <a:t>AHPs as Specialist Outreach</a:t>
            </a:r>
            <a:endParaRPr lang="en-US" sz="5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AHPs as Specialist Outreach</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Specialist trained AHPs from specialist settings</a:t>
            </a:r>
          </a:p>
          <a:p>
            <a:r>
              <a:rPr lang="en-US" b="1" dirty="0" smtClean="0"/>
              <a:t>New funding under COAG MSOAP Indigenous Chronic Disease Package</a:t>
            </a:r>
          </a:p>
          <a:p>
            <a:pPr lvl="0"/>
            <a:r>
              <a:rPr lang="en-US" b="1" dirty="0" smtClean="0"/>
              <a:t>$474 million over 4 years for multi-disciplinary specialist outreach </a:t>
            </a:r>
          </a:p>
          <a:p>
            <a:pPr lvl="0"/>
            <a:r>
              <a:rPr lang="en-US" b="1" dirty="0" smtClean="0"/>
              <a:t>Areas for focus are:-</a:t>
            </a:r>
          </a:p>
          <a:p>
            <a:pPr lvl="2"/>
            <a:r>
              <a:rPr lang="en-US" b="1" dirty="0" smtClean="0"/>
              <a:t>Diabetes</a:t>
            </a:r>
          </a:p>
          <a:p>
            <a:pPr lvl="2"/>
            <a:r>
              <a:rPr lang="en-US" b="1" dirty="0" smtClean="0"/>
              <a:t>Cardiovascular disease</a:t>
            </a:r>
          </a:p>
          <a:p>
            <a:pPr lvl="2"/>
            <a:r>
              <a:rPr lang="en-US" b="1" dirty="0" smtClean="0"/>
              <a:t>Chronic respiratory disease</a:t>
            </a:r>
          </a:p>
          <a:p>
            <a:pPr lvl="2"/>
            <a:r>
              <a:rPr lang="en-US" b="1" dirty="0" smtClean="0"/>
              <a:t>Renal disease</a:t>
            </a:r>
          </a:p>
          <a:p>
            <a:pPr lvl="2"/>
            <a:r>
              <a:rPr lang="en-US" b="1" dirty="0" smtClean="0"/>
              <a:t>Cancer</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AMSANT</a:t>
            </a:r>
            <a:endParaRPr lang="en-US" b="1" dirty="0"/>
          </a:p>
        </p:txBody>
      </p:sp>
      <p:sp>
        <p:nvSpPr>
          <p:cNvPr id="3" name="Content Placeholder 2"/>
          <p:cNvSpPr>
            <a:spLocks noGrp="1"/>
          </p:cNvSpPr>
          <p:nvPr>
            <p:ph idx="1"/>
          </p:nvPr>
        </p:nvSpPr>
        <p:spPr/>
        <p:txBody>
          <a:bodyPr>
            <a:normAutofit fontScale="92500"/>
          </a:bodyPr>
          <a:lstStyle/>
          <a:p>
            <a:pPr>
              <a:buNone/>
            </a:pPr>
            <a:r>
              <a:rPr lang="en-US" b="1" dirty="0" smtClean="0"/>
              <a:t>Our Vision</a:t>
            </a:r>
          </a:p>
          <a:p>
            <a:pPr>
              <a:buNone/>
            </a:pPr>
            <a:r>
              <a:rPr lang="en-US" dirty="0" smtClean="0"/>
              <a:t>       </a:t>
            </a:r>
            <a:r>
              <a:rPr lang="en-US" b="1" i="1" dirty="0" smtClean="0"/>
              <a:t>Improve the health of Aboriginal </a:t>
            </a:r>
            <a:r>
              <a:rPr lang="en-US" b="1" i="1" dirty="0" err="1" smtClean="0"/>
              <a:t>Territori</a:t>
            </a:r>
            <a:r>
              <a:rPr lang="en-US" b="1" dirty="0" err="1" smtClean="0"/>
              <a:t>ans</a:t>
            </a:r>
            <a:endParaRPr lang="en-US" b="1" dirty="0" smtClean="0"/>
          </a:p>
          <a:p>
            <a:pPr>
              <a:buNone/>
            </a:pPr>
            <a:r>
              <a:rPr lang="en-US" b="1" dirty="0" smtClean="0"/>
              <a:t>Key Strategies</a:t>
            </a:r>
          </a:p>
          <a:p>
            <a:r>
              <a:rPr lang="en-US" b="1" i="1" dirty="0" smtClean="0"/>
              <a:t>Build support for member organizations</a:t>
            </a:r>
          </a:p>
          <a:p>
            <a:r>
              <a:rPr lang="en-US" b="1" i="1" dirty="0" smtClean="0"/>
              <a:t>Strengthen leadership amongst membership</a:t>
            </a:r>
          </a:p>
          <a:p>
            <a:r>
              <a:rPr lang="en-US" b="1" i="1" dirty="0" smtClean="0"/>
              <a:t>Advocate for health equity</a:t>
            </a:r>
          </a:p>
          <a:p>
            <a:r>
              <a:rPr lang="en-US" b="1" i="1" dirty="0" smtClean="0"/>
              <a:t>Build effective relationships in Aboriginal health</a:t>
            </a:r>
          </a:p>
          <a:p>
            <a:r>
              <a:rPr lang="en-US" b="1" i="1" dirty="0" smtClean="0"/>
              <a:t>Grow the community controlled sector</a:t>
            </a:r>
          </a:p>
          <a:p>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AHPs as Specialist Outreach</a:t>
            </a:r>
            <a:endParaRPr lang="en-US" b="1" dirty="0"/>
          </a:p>
        </p:txBody>
      </p:sp>
      <p:sp>
        <p:nvSpPr>
          <p:cNvPr id="3" name="Content Placeholder 2"/>
          <p:cNvSpPr>
            <a:spLocks noGrp="1"/>
          </p:cNvSpPr>
          <p:nvPr>
            <p:ph idx="1"/>
          </p:nvPr>
        </p:nvSpPr>
        <p:spPr/>
        <p:txBody>
          <a:bodyPr>
            <a:normAutofit/>
          </a:bodyPr>
          <a:lstStyle/>
          <a:p>
            <a:pPr lvl="1">
              <a:buFont typeface="Wingdings" pitchFamily="2" charset="2"/>
              <a:buChar char="§"/>
            </a:pPr>
            <a:r>
              <a:rPr lang="en-US" b="1" dirty="0" smtClean="0"/>
              <a:t>Some Allied Health professions are credentialing specialist practitioners</a:t>
            </a:r>
          </a:p>
          <a:p>
            <a:pPr lvl="2"/>
            <a:r>
              <a:rPr lang="en-US" b="1" dirty="0" smtClean="0"/>
              <a:t>Physiotherapy</a:t>
            </a:r>
          </a:p>
          <a:p>
            <a:pPr lvl="2"/>
            <a:r>
              <a:rPr lang="en-US" b="1" dirty="0" smtClean="0"/>
              <a:t>Psychology</a:t>
            </a:r>
          </a:p>
          <a:p>
            <a:pPr lvl="2"/>
            <a:r>
              <a:rPr lang="en-US" b="1" dirty="0" smtClean="0"/>
              <a:t>Podiatry</a:t>
            </a:r>
          </a:p>
          <a:p>
            <a:pPr lvl="2"/>
            <a:r>
              <a:rPr lang="en-US" b="1" dirty="0" smtClean="0"/>
              <a:t>Social Work</a:t>
            </a:r>
          </a:p>
          <a:p>
            <a:pPr lvl="1">
              <a:buFont typeface="Wingdings" pitchFamily="2" charset="2"/>
              <a:buChar char="§"/>
            </a:pPr>
            <a:r>
              <a:rPr lang="en-US" b="1" dirty="0" smtClean="0"/>
              <a:t>All AHP professions support specialist training</a:t>
            </a:r>
          </a:p>
          <a:p>
            <a:pPr lvl="1">
              <a:buFont typeface="Wingdings" pitchFamily="2" charset="2"/>
              <a:buChar char="§"/>
            </a:pPr>
            <a:r>
              <a:rPr lang="en-US" b="1" dirty="0" smtClean="0"/>
              <a:t>All AHP professions are potential members of specialist outreach teams in Aboriginal health</a:t>
            </a:r>
          </a:p>
          <a:p>
            <a:pPr lvl="2"/>
            <a:endParaRPr lang="en-US" dirty="0" smtClean="0"/>
          </a:p>
          <a:p>
            <a:pPr lvl="2"/>
            <a:endParaRPr lang="en-US" dirty="0" smtClean="0"/>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742.jpg"/>
          <p:cNvPicPr>
            <a:picLocks noChangeAspect="1"/>
          </p:cNvPicPr>
          <p:nvPr/>
        </p:nvPicPr>
        <p:blipFill>
          <a:blip r:embed="rId2" cstate="print"/>
          <a:stretch>
            <a:fillRect/>
          </a:stretch>
        </p:blipFill>
        <p:spPr>
          <a:xfrm>
            <a:off x="609600" y="273050"/>
            <a:ext cx="7924800" cy="63119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Where to From Here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endParaRPr lang="en-US" dirty="0" smtClean="0"/>
          </a:p>
          <a:p>
            <a:pPr marL="514350" indent="-514350">
              <a:buFont typeface="+mj-lt"/>
              <a:buAutoNum type="arabicPeriod"/>
            </a:pPr>
            <a:r>
              <a:rPr lang="en-US" b="1" dirty="0" smtClean="0"/>
              <a:t>PHC level of healthcare needs major development</a:t>
            </a:r>
          </a:p>
          <a:p>
            <a:pPr marL="514350" indent="-514350">
              <a:buFont typeface="+mj-lt"/>
              <a:buAutoNum type="arabicPeriod"/>
            </a:pPr>
            <a:r>
              <a:rPr lang="en-US" b="1" dirty="0" smtClean="0"/>
              <a:t>Focus on horizontal programs, not vertical</a:t>
            </a:r>
          </a:p>
          <a:p>
            <a:pPr marL="514350" indent="-514350">
              <a:buFont typeface="+mj-lt"/>
              <a:buAutoNum type="arabicPeriod"/>
            </a:pPr>
            <a:r>
              <a:rPr lang="en-US" b="1" dirty="0" smtClean="0"/>
              <a:t>AHPs are an essential part of comprehensive PHC</a:t>
            </a:r>
          </a:p>
          <a:p>
            <a:pPr marL="514350" lvl="0" indent="-514350">
              <a:buFont typeface="+mj-lt"/>
              <a:buAutoNum type="arabicPeriod"/>
            </a:pPr>
            <a:r>
              <a:rPr lang="en-US" b="1" dirty="0" smtClean="0"/>
              <a:t>Aboriginal health needs more AHP input &amp; resources</a:t>
            </a:r>
          </a:p>
          <a:p>
            <a:pPr marL="514350" lvl="0" indent="-514350">
              <a:buFont typeface="+mj-lt"/>
              <a:buAutoNum type="arabicPeriod"/>
            </a:pPr>
            <a:r>
              <a:rPr lang="en-US" b="1" dirty="0" smtClean="0"/>
              <a:t>Build Hub Support service structure</a:t>
            </a:r>
          </a:p>
          <a:p>
            <a:pPr marL="514350" lvl="0" indent="-514350">
              <a:buFont typeface="+mj-lt"/>
              <a:buAutoNum type="arabicPeriod"/>
            </a:pPr>
            <a:r>
              <a:rPr lang="en-US" b="1" dirty="0" smtClean="0"/>
              <a:t>Integrate AHP specialist outreach in support of PHC</a:t>
            </a:r>
          </a:p>
          <a:p>
            <a:pPr marL="514350" lvl="0" indent="-514350">
              <a:buFont typeface="+mj-lt"/>
              <a:buAutoNum type="arabicPeriod"/>
            </a:pPr>
            <a:r>
              <a:rPr lang="en-US" b="1" dirty="0" smtClean="0"/>
              <a:t>Focus on regionally health planning and managed, not central</a:t>
            </a:r>
          </a:p>
          <a:p>
            <a:pPr>
              <a:buNone/>
            </a:pPr>
            <a:endParaRPr lang="en-US" dirty="0" smtClean="0"/>
          </a:p>
          <a:p>
            <a:pPr lvl="0"/>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Aboriginal Community Controlled Health</a:t>
            </a:r>
            <a:endParaRPr lang="en-US" b="1" dirty="0"/>
          </a:p>
        </p:txBody>
      </p:sp>
      <p:sp>
        <p:nvSpPr>
          <p:cNvPr id="3" name="Content Placeholder 2"/>
          <p:cNvSpPr>
            <a:spLocks noGrp="1"/>
          </p:cNvSpPr>
          <p:nvPr>
            <p:ph idx="1"/>
          </p:nvPr>
        </p:nvSpPr>
        <p:spPr/>
        <p:txBody>
          <a:bodyPr>
            <a:normAutofit lnSpcReduction="10000"/>
          </a:bodyPr>
          <a:lstStyle/>
          <a:p>
            <a:r>
              <a:rPr lang="en-US" b="1" dirty="0" smtClean="0"/>
              <a:t>Independent incorporated health organizations (170 around Australia)</a:t>
            </a:r>
          </a:p>
          <a:p>
            <a:r>
              <a:rPr lang="en-US" b="1" dirty="0" smtClean="0"/>
              <a:t>Elected Aboriginal Boards of Management</a:t>
            </a:r>
          </a:p>
          <a:p>
            <a:r>
              <a:rPr lang="en-US" b="1" dirty="0" smtClean="0"/>
              <a:t>Principal funding source: </a:t>
            </a:r>
            <a:r>
              <a:rPr lang="en-US" b="1" dirty="0" err="1" smtClean="0"/>
              <a:t>DoHA</a:t>
            </a:r>
            <a:endParaRPr lang="en-US" b="1" dirty="0" smtClean="0"/>
          </a:p>
          <a:p>
            <a:r>
              <a:rPr lang="en-US" b="1" dirty="0" smtClean="0"/>
              <a:t>Answerable to communities &amp; funders</a:t>
            </a:r>
          </a:p>
          <a:p>
            <a:r>
              <a:rPr lang="en-US" b="1" dirty="0" smtClean="0"/>
              <a:t>Committed to comprehensive PHC</a:t>
            </a:r>
          </a:p>
          <a:p>
            <a:r>
              <a:rPr lang="en-US" b="1" dirty="0" smtClean="0"/>
              <a:t>Committed to Closing the Gap</a:t>
            </a:r>
          </a:p>
          <a:p>
            <a:r>
              <a:rPr lang="en-US" b="1" dirty="0" smtClean="0"/>
              <a:t>NACCHO as national peak body</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MG_1146.JPG"/>
          <p:cNvPicPr>
            <a:picLocks noChangeAspect="1"/>
          </p:cNvPicPr>
          <p:nvPr/>
        </p:nvPicPr>
        <p:blipFill>
          <a:blip r:embed="rId2" cstate="print"/>
          <a:stretch>
            <a:fillRect/>
          </a:stretch>
        </p:blipFill>
        <p:spPr>
          <a:xfrm>
            <a:off x="169421" y="0"/>
            <a:ext cx="8805157"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endParaRPr lang="en-US" sz="4800" dirty="0" smtClean="0"/>
          </a:p>
          <a:p>
            <a:pPr>
              <a:buNone/>
            </a:pPr>
            <a:r>
              <a:rPr lang="en-US" sz="4800" b="1" i="1" dirty="0" smtClean="0"/>
              <a:t>Healthcare in Remote Australia</a:t>
            </a:r>
            <a:endParaRPr lang="en-US" sz="48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Remote Health Context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smtClean="0"/>
              <a:t>30% </a:t>
            </a:r>
            <a:r>
              <a:rPr lang="en-US" b="1" dirty="0"/>
              <a:t>of Australians live in rural/remote regions – about </a:t>
            </a:r>
            <a:r>
              <a:rPr lang="en-US" b="1" dirty="0" smtClean="0"/>
              <a:t>7 million</a:t>
            </a:r>
            <a:endParaRPr lang="en-US" b="1" dirty="0"/>
          </a:p>
          <a:p>
            <a:pPr lvl="0"/>
            <a:r>
              <a:rPr lang="en-US" b="1" dirty="0" smtClean="0"/>
              <a:t>5% live in remote Australia – about 1 million</a:t>
            </a:r>
            <a:endParaRPr lang="en-US" b="1" dirty="0"/>
          </a:p>
          <a:p>
            <a:pPr lvl="0"/>
            <a:r>
              <a:rPr lang="en-US" b="1" dirty="0" smtClean="0"/>
              <a:t>Rural/remote health </a:t>
            </a:r>
            <a:r>
              <a:rPr lang="en-US" b="1" dirty="0"/>
              <a:t>is worse than metro </a:t>
            </a:r>
          </a:p>
          <a:p>
            <a:pPr lvl="0"/>
            <a:r>
              <a:rPr lang="en-US" b="1" dirty="0" smtClean="0"/>
              <a:t>Health deteriorates with distance from cities</a:t>
            </a:r>
            <a:endParaRPr lang="en-US" b="1" dirty="0"/>
          </a:p>
          <a:p>
            <a:pPr lvl="0"/>
            <a:r>
              <a:rPr lang="en-US" b="1" dirty="0"/>
              <a:t>Reasons for </a:t>
            </a:r>
            <a:r>
              <a:rPr lang="en-US" b="1" dirty="0" smtClean="0"/>
              <a:t>poorer health -  </a:t>
            </a:r>
            <a:r>
              <a:rPr lang="en-US" b="1" dirty="0"/>
              <a:t>social </a:t>
            </a:r>
            <a:r>
              <a:rPr lang="en-US" b="1" dirty="0" smtClean="0"/>
              <a:t>determinants </a:t>
            </a:r>
            <a:endParaRPr lang="en-US" b="1" dirty="0"/>
          </a:p>
          <a:p>
            <a:pPr lvl="0"/>
            <a:r>
              <a:rPr lang="en-US" b="1" dirty="0" smtClean="0"/>
              <a:t>Poorer </a:t>
            </a:r>
            <a:r>
              <a:rPr lang="en-US" b="1" dirty="0"/>
              <a:t>access to services; </a:t>
            </a:r>
            <a:r>
              <a:rPr lang="en-US" b="1" dirty="0" err="1"/>
              <a:t>eg</a:t>
            </a:r>
            <a:r>
              <a:rPr lang="en-US" b="1" dirty="0"/>
              <a:t>. health, transport, education, etc</a:t>
            </a:r>
            <a:r>
              <a:rPr lang="en-US" b="1" dirty="0" smtClean="0"/>
              <a:t>.</a:t>
            </a:r>
          </a:p>
          <a:p>
            <a:r>
              <a:rPr lang="en-US" b="1" dirty="0" smtClean="0"/>
              <a:t>Many  Aboriginal people live remote</a:t>
            </a:r>
            <a:endParaRPr lang="en-US" b="1" dirty="0"/>
          </a:p>
          <a:p>
            <a:pPr>
              <a:buNone/>
            </a:pPr>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2799</TotalTime>
  <Words>1486</Words>
  <Application>Microsoft Office PowerPoint</Application>
  <PresentationFormat>On-screen Show (4:3)</PresentationFormat>
  <Paragraphs>299</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AHPs in Indigenous Primary Health Care</vt:lpstr>
      <vt:lpstr>Presentation Summary</vt:lpstr>
      <vt:lpstr>AMSANT</vt:lpstr>
      <vt:lpstr>PowerPoint Presentation</vt:lpstr>
      <vt:lpstr>AMSANT</vt:lpstr>
      <vt:lpstr>Aboriginal Community Controlled Health</vt:lpstr>
      <vt:lpstr>PowerPoint Presentation</vt:lpstr>
      <vt:lpstr>PowerPoint Presentation</vt:lpstr>
      <vt:lpstr>Remote Health Context </vt:lpstr>
      <vt:lpstr>Remote Health Context</vt:lpstr>
      <vt:lpstr>Remote Health Context</vt:lpstr>
      <vt:lpstr>Remote Health Context</vt:lpstr>
      <vt:lpstr>The NT is Remote</vt:lpstr>
      <vt:lpstr>NT Demographics</vt:lpstr>
      <vt:lpstr>PowerPoint Presentation</vt:lpstr>
      <vt:lpstr>PowerPoint Presentation</vt:lpstr>
      <vt:lpstr>PowerPoint Presentation</vt:lpstr>
      <vt:lpstr>AHPs in Remote Health</vt:lpstr>
      <vt:lpstr>AHPs in Remote Health </vt:lpstr>
      <vt:lpstr>National Healthcare Reform &amp; AHPs</vt:lpstr>
      <vt:lpstr>National Healthcare Reform</vt:lpstr>
      <vt:lpstr>PowerPoint Presentation</vt:lpstr>
      <vt:lpstr>PowerPoint Presentation</vt:lpstr>
      <vt:lpstr>Challenges for Aboriginal PHC in NT</vt:lpstr>
      <vt:lpstr>Reforming NT Aboriginal PHC </vt:lpstr>
      <vt:lpstr>Key NT PHC Reforms</vt:lpstr>
      <vt:lpstr>Regionalization of PHC</vt:lpstr>
      <vt:lpstr>PowerPoint Presentation</vt:lpstr>
      <vt:lpstr>Core Primary Health Care Services</vt:lpstr>
      <vt:lpstr> Principles of Core PHC Services</vt:lpstr>
      <vt:lpstr>Progress with CTG in NT</vt:lpstr>
      <vt:lpstr>Indigenous Mortality Rate Comparisons</vt:lpstr>
      <vt:lpstr>PowerPoint Presentation</vt:lpstr>
      <vt:lpstr>PowerPoint Presentation</vt:lpstr>
      <vt:lpstr> Features of NT Aboriginal PHC  </vt:lpstr>
      <vt:lpstr> AHPs in Remote Aboriginal Health </vt:lpstr>
      <vt:lpstr>AHPs Embedded in PHC</vt:lpstr>
      <vt:lpstr>AHPs in Aboriginal PHC</vt:lpstr>
      <vt:lpstr>Key AHP Roles in Aboriginal PHC </vt:lpstr>
      <vt:lpstr>Physiotherapy Example</vt:lpstr>
      <vt:lpstr>AHPs in Aboriginal PHC</vt:lpstr>
      <vt:lpstr>Barriers to AHP in Remote PHC</vt:lpstr>
      <vt:lpstr>PowerPoint Presentation</vt:lpstr>
      <vt:lpstr>Concept of Hub Supports</vt:lpstr>
      <vt:lpstr>AHPs in Hub Support Services</vt:lpstr>
      <vt:lpstr> AHPs in Hub Support Services </vt:lpstr>
      <vt:lpstr>Barriers to regional Hub Supports</vt:lpstr>
      <vt:lpstr>PowerPoint Presentation</vt:lpstr>
      <vt:lpstr>AHPs as Specialist Outreach</vt:lpstr>
      <vt:lpstr>AHPs as Specialist Outreach</vt:lpstr>
      <vt:lpstr>PowerPoint Presentation</vt:lpstr>
      <vt:lpstr> Where to From Here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AHPs in Indigenous Primary Health Care</dc:title>
  <dc:creator>rob.curry</dc:creator>
  <cp:lastModifiedBy>BCEC</cp:lastModifiedBy>
  <cp:revision>98</cp:revision>
  <dcterms:created xsi:type="dcterms:W3CDTF">2012-11-04T03:37:59Z</dcterms:created>
  <dcterms:modified xsi:type="dcterms:W3CDTF">2012-11-21T22:45:04Z</dcterms:modified>
</cp:coreProperties>
</file>