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24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29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drawings/drawing1.xml" ContentType="application/vnd.openxmlformats-officedocument.drawingml.chartshapes+xml"/>
  <Override PartName="/ppt/notesSlides/notesSlide30.xml" ContentType="application/vnd.openxmlformats-officedocument.presentationml.notesSl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notesSlides/notesSlide31.xml" ContentType="application/vnd.openxmlformats-officedocument.presentationml.notesSl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notesSlides/notesSlide32.xml" ContentType="application/vnd.openxmlformats-officedocument.presentationml.notesSl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notesSlides/notesSlide36.xml" ContentType="application/vnd.openxmlformats-officedocument.presentationml.notesSl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52"/>
  </p:notesMasterIdLst>
  <p:handoutMasterIdLst>
    <p:handoutMasterId r:id="rId53"/>
  </p:handoutMasterIdLst>
  <p:sldIdLst>
    <p:sldId id="297" r:id="rId5"/>
    <p:sldId id="300" r:id="rId6"/>
    <p:sldId id="301" r:id="rId7"/>
    <p:sldId id="302" r:id="rId8"/>
    <p:sldId id="306" r:id="rId9"/>
    <p:sldId id="308" r:id="rId10"/>
    <p:sldId id="356" r:id="rId11"/>
    <p:sldId id="309" r:id="rId12"/>
    <p:sldId id="357" r:id="rId13"/>
    <p:sldId id="354" r:id="rId14"/>
    <p:sldId id="353" r:id="rId15"/>
    <p:sldId id="303" r:id="rId16"/>
    <p:sldId id="310" r:id="rId17"/>
    <p:sldId id="311" r:id="rId18"/>
    <p:sldId id="345" r:id="rId19"/>
    <p:sldId id="305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46" r:id="rId28"/>
    <p:sldId id="320" r:id="rId29"/>
    <p:sldId id="319" r:id="rId30"/>
    <p:sldId id="321" r:id="rId31"/>
    <p:sldId id="324" r:id="rId32"/>
    <p:sldId id="322" r:id="rId33"/>
    <p:sldId id="326" r:id="rId34"/>
    <p:sldId id="327" r:id="rId35"/>
    <p:sldId id="328" r:id="rId36"/>
    <p:sldId id="331" r:id="rId37"/>
    <p:sldId id="332" r:id="rId38"/>
    <p:sldId id="333" r:id="rId39"/>
    <p:sldId id="348" r:id="rId40"/>
    <p:sldId id="341" r:id="rId41"/>
    <p:sldId id="335" r:id="rId42"/>
    <p:sldId id="336" r:id="rId43"/>
    <p:sldId id="359" r:id="rId44"/>
    <p:sldId id="343" r:id="rId45"/>
    <p:sldId id="349" r:id="rId46"/>
    <p:sldId id="350" r:id="rId47"/>
    <p:sldId id="355" r:id="rId48"/>
    <p:sldId id="358" r:id="rId49"/>
    <p:sldId id="351" r:id="rId50"/>
    <p:sldId id="352" r:id="rId51"/>
  </p:sldIdLst>
  <p:sldSz cx="8640763" cy="6483350"/>
  <p:notesSz cx="6883400" cy="9969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133880"/>
    <a:srgbClr val="E1F46C"/>
    <a:srgbClr val="FFFF00"/>
    <a:srgbClr val="029AFF"/>
    <a:srgbClr val="FCFE9E"/>
    <a:srgbClr val="8FA9D1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28" autoAdjust="0"/>
    <p:restoredTop sz="90987" autoAdjust="0"/>
  </p:normalViewPr>
  <p:slideViewPr>
    <p:cSldViewPr>
      <p:cViewPr>
        <p:scale>
          <a:sx n="78" d="100"/>
          <a:sy n="78" d="100"/>
        </p:scale>
        <p:origin x="-3090" y="-816"/>
      </p:cViewPr>
      <p:guideLst>
        <p:guide orient="horz" pos="2042"/>
        <p:guide pos="272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von\Documents\JH\IHS\reports\specific\AGs%20presentation%2096-09%20Trends%2013jul09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von\Documents\JH\IHS\reports\specific\AGs%20presentation%2096-09%20Trends%2013jul09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von\Documents\JH\IHS\reports\specific\AGs%20presentation%2096-09%20Trends%2013jul09.xls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von\Documents\JH\IHS\reports\specific\AGs%20presentation%2096-09%20Trends%2013jul09.xls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Devon\Documents\JH\IHS\reports\specific\AGs%20presentation%2096-09%20Trends%2013jul09.xls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von\Documents\JH\IHS\reports\specific\AGs%20presentation%2096-09%20Trends%2013jul09.xls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von\Documents\JH\IHS\reports\specific\DOH%20presentation%2096-09%20Trends%204sep09.xls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von\Documents\JH\IHS\reports\specific\AGs%20presentation%2096-09%20Trends%2013jul09.xls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von\Documents\JH\IHS\reports\specific\AGs%20presentation%2096-09%20Trends%2013jul09.xls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von\Documents\JH\IHS\reports\specific\AGs%20presentation%2096-09%20Trends%2013jul09.xls" TargetMode="External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von\Documents\JH\IHS\reports\specific\AGs%20presentation%2096-09%20Trends%2013jul09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von\Documents\JH\IHS\reports\specific\AGs%20presentation%2096-09%20Trends%2013jul09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von\Documents\JH\IHS\reports\specific\AGs%20presentation%2096-09%20Trends%2013jul09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von\Documents\JH\IHS\reports\specific\AGs%20presentation%2096-09%20Trends%2013jul09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von\Documents\JH\IHS\reports\specific\AGs%20presentation%2096-09%20Trends%2013jul09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von\Documents\JH\IHS\reports\specific\AGs%20presentation%2096-09%20Trends%2013jul09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von\Documents\JH\IHS\reports\specific\AGs%20presentation%2096-09%20Trends%2013jul09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von\Documents\JH\IHS\reports\specific\AGs%20presentation%2096-09%20Trends%2013jul09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AU" dirty="0">
                <a:solidFill>
                  <a:srgbClr val="002060"/>
                </a:solidFill>
              </a:rPr>
              <a:t>No school certificate </a:t>
            </a:r>
            <a:r>
              <a:rPr lang="en-AU" dirty="0"/>
              <a:t>by Aboriginality and sex, 
Inmate Health Survey 1996, 2001 and 2009</a:t>
            </a:r>
          </a:p>
        </c:rich>
      </c:tx>
      <c:layout>
        <c:manualLayout>
          <c:xMode val="edge"/>
          <c:yMode val="edge"/>
          <c:x val="0.24762752075919336"/>
          <c:y val="3.490401396160559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2521786644996777E-2"/>
          <c:y val="0.14180297360589006"/>
          <c:w val="0.93001186239620415"/>
          <c:h val="0.704188481675392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Data!$B$26</c:f>
              <c:strCache>
                <c:ptCount val="1"/>
                <c:pt idx="0">
                  <c:v>1996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Data!$A$27:$A$30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Data!$B$27:$B$30</c:f>
              <c:numCache>
                <c:formatCode>General</c:formatCode>
                <c:ptCount val="4"/>
                <c:pt idx="0">
                  <c:v>66</c:v>
                </c:pt>
                <c:pt idx="1">
                  <c:v>47</c:v>
                </c:pt>
                <c:pt idx="2">
                  <c:v>50</c:v>
                </c:pt>
                <c:pt idx="3">
                  <c:v>48</c:v>
                </c:pt>
              </c:numCache>
            </c:numRef>
          </c:val>
        </c:ser>
        <c:ser>
          <c:idx val="1"/>
          <c:order val="1"/>
          <c:tx>
            <c:strRef>
              <c:f>Data!$C$26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Data!$A$27:$A$30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Data!$C$27:$C$30</c:f>
              <c:numCache>
                <c:formatCode>General</c:formatCode>
                <c:ptCount val="4"/>
                <c:pt idx="0">
                  <c:v>70</c:v>
                </c:pt>
                <c:pt idx="1">
                  <c:v>46</c:v>
                </c:pt>
                <c:pt idx="2">
                  <c:v>58</c:v>
                </c:pt>
                <c:pt idx="3">
                  <c:v>43</c:v>
                </c:pt>
              </c:numCache>
            </c:numRef>
          </c:val>
        </c:ser>
        <c:ser>
          <c:idx val="2"/>
          <c:order val="2"/>
          <c:tx>
            <c:strRef>
              <c:f>Data!$D$26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Data!$A$27:$A$30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Data!$D$27:$D$30</c:f>
              <c:numCache>
                <c:formatCode>General</c:formatCode>
                <c:ptCount val="4"/>
                <c:pt idx="0">
                  <c:v>73</c:v>
                </c:pt>
                <c:pt idx="1">
                  <c:v>43</c:v>
                </c:pt>
                <c:pt idx="2">
                  <c:v>60</c:v>
                </c:pt>
                <c:pt idx="3">
                  <c:v>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4499840"/>
        <c:axId val="25023616"/>
      </c:barChart>
      <c:catAx>
        <c:axId val="8449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5023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023616"/>
        <c:scaling>
          <c:orientation val="minMax"/>
          <c:max val="8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499840"/>
        <c:crosses val="autoZero"/>
        <c:crossBetween val="between"/>
        <c:majorUnit val="2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/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AU" dirty="0">
                <a:solidFill>
                  <a:srgbClr val="002060"/>
                </a:solidFill>
              </a:rPr>
              <a:t>Like to quit smoking </a:t>
            </a:r>
            <a:r>
              <a:rPr lang="en-AU" dirty="0"/>
              <a:t>(among smokers) by Aboriginality and sex, 
Inmate Health Survey 1996, 2001 and 2009</a:t>
            </a:r>
          </a:p>
        </c:rich>
      </c:tx>
      <c:layout>
        <c:manualLayout>
          <c:xMode val="edge"/>
          <c:yMode val="edge"/>
          <c:x val="0.12010676156583672"/>
          <c:y val="1.96335078534031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12871166904902E-2"/>
          <c:y val="0.16710296684118672"/>
          <c:w val="0.91725978647686834"/>
          <c:h val="0.70811518324607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Data!$B$156</c:f>
              <c:strCache>
                <c:ptCount val="1"/>
                <c:pt idx="0">
                  <c:v>1996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Data!$A$157:$A$160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Data!$B$157:$B$160</c:f>
              <c:numCache>
                <c:formatCode>General</c:formatCode>
                <c:ptCount val="4"/>
                <c:pt idx="0">
                  <c:v>74</c:v>
                </c:pt>
                <c:pt idx="1">
                  <c:v>78</c:v>
                </c:pt>
                <c:pt idx="2">
                  <c:v>81</c:v>
                </c:pt>
                <c:pt idx="3">
                  <c:v>74</c:v>
                </c:pt>
              </c:numCache>
            </c:numRef>
          </c:val>
        </c:ser>
        <c:ser>
          <c:idx val="1"/>
          <c:order val="1"/>
          <c:tx>
            <c:strRef>
              <c:f>Data!$C$156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Data!$A$157:$A$160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Data!$C$157:$C$160</c:f>
              <c:numCache>
                <c:formatCode>General</c:formatCode>
                <c:ptCount val="4"/>
                <c:pt idx="0">
                  <c:v>78</c:v>
                </c:pt>
                <c:pt idx="1">
                  <c:v>75</c:v>
                </c:pt>
                <c:pt idx="2">
                  <c:v>57</c:v>
                </c:pt>
                <c:pt idx="3">
                  <c:v>72</c:v>
                </c:pt>
              </c:numCache>
            </c:numRef>
          </c:val>
        </c:ser>
        <c:ser>
          <c:idx val="2"/>
          <c:order val="2"/>
          <c:tx>
            <c:strRef>
              <c:f>Data!$D$156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Data!$A$157:$A$160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Data!$D$157:$D$160</c:f>
              <c:numCache>
                <c:formatCode>General</c:formatCode>
                <c:ptCount val="4"/>
                <c:pt idx="0">
                  <c:v>90</c:v>
                </c:pt>
                <c:pt idx="1">
                  <c:v>88</c:v>
                </c:pt>
                <c:pt idx="2">
                  <c:v>80</c:v>
                </c:pt>
                <c:pt idx="3">
                  <c:v>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245952"/>
        <c:axId val="25260032"/>
      </c:barChart>
      <c:catAx>
        <c:axId val="2524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5260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2600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5245952"/>
        <c:crosses val="autoZero"/>
        <c:crossBetween val="between"/>
        <c:majorUnit val="2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AU" dirty="0">
                <a:solidFill>
                  <a:srgbClr val="002060"/>
                </a:solidFill>
              </a:rPr>
              <a:t>Risky drinker </a:t>
            </a:r>
            <a:r>
              <a:rPr lang="en-AU" dirty="0"/>
              <a:t>by Aboriginality and sex, 
Inmate Health Survey 1996, 2001 and 2009</a:t>
            </a:r>
          </a:p>
        </c:rich>
      </c:tx>
      <c:layout>
        <c:manualLayout>
          <c:xMode val="edge"/>
          <c:yMode val="edge"/>
          <c:x val="0.25177935943060503"/>
          <c:y val="1.96335078534031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004586170500931E-2"/>
          <c:y val="0.16273996509598601"/>
          <c:w val="0.92704626334519791"/>
          <c:h val="0.70680628272251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Data!$B$163</c:f>
              <c:strCache>
                <c:ptCount val="1"/>
                <c:pt idx="0">
                  <c:v>1996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Data!$A$164:$A$167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Data!$B$164:$B$167</c:f>
              <c:numCache>
                <c:formatCode>General</c:formatCode>
                <c:ptCount val="4"/>
                <c:pt idx="0">
                  <c:v>63</c:v>
                </c:pt>
                <c:pt idx="1">
                  <c:v>44</c:v>
                </c:pt>
                <c:pt idx="2">
                  <c:v>42</c:v>
                </c:pt>
                <c:pt idx="3">
                  <c:v>37</c:v>
                </c:pt>
              </c:numCache>
            </c:numRef>
          </c:val>
        </c:ser>
        <c:ser>
          <c:idx val="1"/>
          <c:order val="1"/>
          <c:tx>
            <c:strRef>
              <c:f>Data!$C$163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Data!$A$164:$A$167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Data!$C$164:$C$167</c:f>
              <c:numCache>
                <c:formatCode>General</c:formatCode>
                <c:ptCount val="4"/>
                <c:pt idx="0">
                  <c:v>58</c:v>
                </c:pt>
                <c:pt idx="1">
                  <c:v>40</c:v>
                </c:pt>
                <c:pt idx="2">
                  <c:v>48</c:v>
                </c:pt>
                <c:pt idx="3">
                  <c:v>22</c:v>
                </c:pt>
              </c:numCache>
            </c:numRef>
          </c:val>
        </c:ser>
        <c:ser>
          <c:idx val="2"/>
          <c:order val="2"/>
          <c:tx>
            <c:strRef>
              <c:f>Data!$D$163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Data!$A$164:$A$167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Data!$D$164:$D$167</c:f>
              <c:numCache>
                <c:formatCode>General</c:formatCode>
                <c:ptCount val="4"/>
                <c:pt idx="0">
                  <c:v>73</c:v>
                </c:pt>
                <c:pt idx="1">
                  <c:v>56</c:v>
                </c:pt>
                <c:pt idx="2">
                  <c:v>49</c:v>
                </c:pt>
                <c:pt idx="3">
                  <c:v>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719552"/>
        <c:axId val="25721088"/>
      </c:barChart>
      <c:catAx>
        <c:axId val="2571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5721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72108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5719552"/>
        <c:crosses val="autoZero"/>
        <c:crossBetween val="between"/>
        <c:majorUnit val="2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AU" dirty="0">
                <a:solidFill>
                  <a:srgbClr val="002060"/>
                </a:solidFill>
              </a:rPr>
              <a:t>Ever use </a:t>
            </a:r>
            <a:r>
              <a:rPr lang="en-AU" dirty="0" smtClean="0">
                <a:solidFill>
                  <a:srgbClr val="002060"/>
                </a:solidFill>
              </a:rPr>
              <a:t>illegal </a:t>
            </a:r>
            <a:r>
              <a:rPr lang="en-AU" dirty="0">
                <a:solidFill>
                  <a:srgbClr val="002060"/>
                </a:solidFill>
              </a:rPr>
              <a:t>drugs </a:t>
            </a:r>
            <a:r>
              <a:rPr lang="en-AU" dirty="0"/>
              <a:t>by Aboriginality and sex, 
Inmate Health Survey 1996, 2001 and 2009</a:t>
            </a:r>
          </a:p>
        </c:rich>
      </c:tx>
      <c:layout>
        <c:manualLayout>
          <c:xMode val="edge"/>
          <c:yMode val="edge"/>
          <c:x val="0.24762752075919336"/>
          <c:y val="2.18178002978985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902214625307122E-2"/>
          <c:y val="0.16273996509598601"/>
          <c:w val="0.92022538552787669"/>
          <c:h val="0.70680628272251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Data!$B$170</c:f>
              <c:strCache>
                <c:ptCount val="1"/>
                <c:pt idx="0">
                  <c:v>1996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Data!$A$171:$A$174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Data!$B$171:$B$174</c:f>
              <c:numCache>
                <c:formatCode>General</c:formatCode>
                <c:ptCount val="4"/>
                <c:pt idx="0">
                  <c:v>73</c:v>
                </c:pt>
                <c:pt idx="1">
                  <c:v>67</c:v>
                </c:pt>
                <c:pt idx="2">
                  <c:v>92</c:v>
                </c:pt>
                <c:pt idx="3">
                  <c:v>79</c:v>
                </c:pt>
              </c:numCache>
            </c:numRef>
          </c:val>
        </c:ser>
        <c:ser>
          <c:idx val="1"/>
          <c:order val="1"/>
          <c:tx>
            <c:strRef>
              <c:f>Data!$C$170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Data!$A$171:$A$174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Data!$C$171:$C$174</c:f>
              <c:numCache>
                <c:formatCode>General</c:formatCode>
                <c:ptCount val="4"/>
                <c:pt idx="0">
                  <c:v>89</c:v>
                </c:pt>
                <c:pt idx="1">
                  <c:v>76</c:v>
                </c:pt>
                <c:pt idx="2">
                  <c:v>96</c:v>
                </c:pt>
                <c:pt idx="3">
                  <c:v>81</c:v>
                </c:pt>
              </c:numCache>
            </c:numRef>
          </c:val>
        </c:ser>
        <c:ser>
          <c:idx val="2"/>
          <c:order val="2"/>
          <c:tx>
            <c:strRef>
              <c:f>Data!$D$170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Data!$A$171:$A$174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Data!$D$171:$D$174</c:f>
              <c:numCache>
                <c:formatCode>General</c:formatCode>
                <c:ptCount val="4"/>
                <c:pt idx="0">
                  <c:v>88</c:v>
                </c:pt>
                <c:pt idx="1">
                  <c:v>84</c:v>
                </c:pt>
                <c:pt idx="2">
                  <c:v>88</c:v>
                </c:pt>
                <c:pt idx="3">
                  <c:v>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845120"/>
        <c:axId val="25846912"/>
      </c:barChart>
      <c:catAx>
        <c:axId val="2584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5846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846912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5845120"/>
        <c:crosses val="autoZero"/>
        <c:crossBetween val="between"/>
        <c:majorUnit val="2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>
                <a:solidFill>
                  <a:srgbClr val="000000"/>
                </a:solidFill>
              </a:defRPr>
            </a:pPr>
            <a:r>
              <a:rPr lang="en-AU" sz="1600" b="1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Type of drugs used, </a:t>
            </a:r>
            <a:endParaRPr lang="en-AU" sz="1600" b="1" i="0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>
                <a:solidFill>
                  <a:srgbClr val="000000"/>
                </a:solidFill>
              </a:defRPr>
            </a:pPr>
            <a:r>
              <a:rPr lang="en-AU" sz="1600" b="1" i="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Inmate Health Survey 2001 and 2009</a:t>
            </a:r>
            <a:endParaRPr lang="en-A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980431031076625"/>
          <c:y val="0.14847681474001778"/>
          <c:w val="0.75907109302925946"/>
          <c:h val="0.783406581520978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Data!$H$4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Data!$G$5:$G$15</c:f>
              <c:strCache>
                <c:ptCount val="11"/>
                <c:pt idx="0">
                  <c:v>Benzodiazepines</c:v>
                </c:pt>
                <c:pt idx="1">
                  <c:v>Others methadone/bup</c:v>
                </c:pt>
                <c:pt idx="2">
                  <c:v>Your methadone/bup</c:v>
                </c:pt>
                <c:pt idx="3">
                  <c:v>LSD/acid</c:v>
                </c:pt>
                <c:pt idx="4">
                  <c:v>Ecstasy</c:v>
                </c:pt>
                <c:pt idx="5">
                  <c:v>Cocaine</c:v>
                </c:pt>
                <c:pt idx="6">
                  <c:v>Ice</c:v>
                </c:pt>
                <c:pt idx="7">
                  <c:v>Amphetamines</c:v>
                </c:pt>
                <c:pt idx="8">
                  <c:v>Other opiates</c:v>
                </c:pt>
                <c:pt idx="9">
                  <c:v>Heroin</c:v>
                </c:pt>
                <c:pt idx="10">
                  <c:v>Cannabis</c:v>
                </c:pt>
              </c:strCache>
            </c:strRef>
          </c:cat>
          <c:val>
            <c:numRef>
              <c:f>Data!$H$5:$H$15</c:f>
              <c:numCache>
                <c:formatCode>0</c:formatCode>
                <c:ptCount val="11"/>
                <c:pt idx="0">
                  <c:v>32</c:v>
                </c:pt>
                <c:pt idx="1">
                  <c:v>17</c:v>
                </c:pt>
                <c:pt idx="2">
                  <c:v>24</c:v>
                </c:pt>
                <c:pt idx="3">
                  <c:v>29</c:v>
                </c:pt>
                <c:pt idx="4">
                  <c:v>27</c:v>
                </c:pt>
                <c:pt idx="5">
                  <c:v>40</c:v>
                </c:pt>
                <c:pt idx="6">
                  <c:v>11</c:v>
                </c:pt>
                <c:pt idx="7">
                  <c:v>51</c:v>
                </c:pt>
                <c:pt idx="8">
                  <c:v>18</c:v>
                </c:pt>
                <c:pt idx="9">
                  <c:v>53</c:v>
                </c:pt>
                <c:pt idx="10">
                  <c:v>75</c:v>
                </c:pt>
              </c:numCache>
            </c:numRef>
          </c:val>
        </c:ser>
        <c:ser>
          <c:idx val="1"/>
          <c:order val="1"/>
          <c:tx>
            <c:strRef>
              <c:f>Data!$I$4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Data!$G$5:$G$15</c:f>
              <c:strCache>
                <c:ptCount val="11"/>
                <c:pt idx="0">
                  <c:v>Benzodiazepines</c:v>
                </c:pt>
                <c:pt idx="1">
                  <c:v>Others methadone/bup</c:v>
                </c:pt>
                <c:pt idx="2">
                  <c:v>Your methadone/bup</c:v>
                </c:pt>
                <c:pt idx="3">
                  <c:v>LSD/acid</c:v>
                </c:pt>
                <c:pt idx="4">
                  <c:v>Ecstasy</c:v>
                </c:pt>
                <c:pt idx="5">
                  <c:v>Cocaine</c:v>
                </c:pt>
                <c:pt idx="6">
                  <c:v>Ice</c:v>
                </c:pt>
                <c:pt idx="7">
                  <c:v>Amphetamines</c:v>
                </c:pt>
                <c:pt idx="8">
                  <c:v>Other opiates</c:v>
                </c:pt>
                <c:pt idx="9">
                  <c:v>Heroin</c:v>
                </c:pt>
                <c:pt idx="10">
                  <c:v>Cannabis</c:v>
                </c:pt>
              </c:strCache>
            </c:strRef>
          </c:cat>
          <c:val>
            <c:numRef>
              <c:f>Data!$I$5:$I$15</c:f>
              <c:numCache>
                <c:formatCode>0</c:formatCode>
                <c:ptCount val="11"/>
                <c:pt idx="0">
                  <c:v>25</c:v>
                </c:pt>
                <c:pt idx="1">
                  <c:v>16</c:v>
                </c:pt>
                <c:pt idx="2">
                  <c:v>23</c:v>
                </c:pt>
                <c:pt idx="3">
                  <c:v>28</c:v>
                </c:pt>
                <c:pt idx="4">
                  <c:v>44</c:v>
                </c:pt>
                <c:pt idx="5">
                  <c:v>45</c:v>
                </c:pt>
                <c:pt idx="6">
                  <c:v>42</c:v>
                </c:pt>
                <c:pt idx="7">
                  <c:v>57</c:v>
                </c:pt>
                <c:pt idx="8">
                  <c:v>19</c:v>
                </c:pt>
                <c:pt idx="9">
                  <c:v>41</c:v>
                </c:pt>
                <c:pt idx="10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817856"/>
        <c:axId val="25819392"/>
      </c:barChart>
      <c:catAx>
        <c:axId val="2581785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819392"/>
        <c:crosses val="autoZero"/>
        <c:auto val="1"/>
        <c:lblAlgn val="ctr"/>
        <c:lblOffset val="100"/>
        <c:noMultiLvlLbl val="0"/>
      </c:catAx>
      <c:valAx>
        <c:axId val="25819392"/>
        <c:scaling>
          <c:orientation val="minMax"/>
        </c:scaling>
        <c:delete val="0"/>
        <c:axPos val="b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25817856"/>
        <c:crosses val="autoZero"/>
        <c:crossBetween val="between"/>
      </c:valAx>
      <c:spPr>
        <a:ln>
          <a:solidFill>
            <a:schemeClr val="accent1"/>
          </a:solidFill>
        </a:ln>
      </c:spPr>
    </c:plotArea>
    <c:legend>
      <c:legendPos val="r"/>
      <c:overlay val="0"/>
      <c:txPr>
        <a:bodyPr/>
        <a:lstStyle/>
        <a:p>
          <a:pPr>
            <a:defRPr sz="1200" baseline="0">
              <a:solidFill>
                <a:srgbClr val="000000"/>
              </a:solidFill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AU"/>
              <a:t>Ever inject drugs by Aboriginality and sex, 
Inmate Health Survey 1996, 2001 and 2009</a:t>
            </a:r>
          </a:p>
        </c:rich>
      </c:tx>
      <c:layout>
        <c:manualLayout>
          <c:xMode val="edge"/>
          <c:yMode val="edge"/>
          <c:x val="0.24822064056939591"/>
          <c:y val="1.96335078534031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004586170500931E-2"/>
          <c:y val="0.16055846422338568"/>
          <c:w val="0.92556346381969157"/>
          <c:h val="0.70680628272251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Data!$B$184</c:f>
              <c:strCache>
                <c:ptCount val="1"/>
                <c:pt idx="0">
                  <c:v>1996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Data!$A$185:$A$188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Data!$B$185:$B$188</c:f>
              <c:numCache>
                <c:formatCode>General</c:formatCode>
                <c:ptCount val="4"/>
                <c:pt idx="0">
                  <c:v>39</c:v>
                </c:pt>
                <c:pt idx="1">
                  <c:v>41</c:v>
                </c:pt>
                <c:pt idx="2">
                  <c:v>68</c:v>
                </c:pt>
                <c:pt idx="3">
                  <c:v>63</c:v>
                </c:pt>
              </c:numCache>
            </c:numRef>
          </c:val>
        </c:ser>
        <c:ser>
          <c:idx val="1"/>
          <c:order val="1"/>
          <c:tx>
            <c:strRef>
              <c:f>Data!$C$184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Data!$A$185:$A$188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Data!$C$185:$C$188</c:f>
              <c:numCache>
                <c:formatCode>General</c:formatCode>
                <c:ptCount val="4"/>
                <c:pt idx="0">
                  <c:v>52</c:v>
                </c:pt>
                <c:pt idx="1">
                  <c:v>47</c:v>
                </c:pt>
                <c:pt idx="2">
                  <c:v>79</c:v>
                </c:pt>
                <c:pt idx="3">
                  <c:v>62</c:v>
                </c:pt>
              </c:numCache>
            </c:numRef>
          </c:val>
        </c:ser>
        <c:ser>
          <c:idx val="2"/>
          <c:order val="2"/>
          <c:tx>
            <c:strRef>
              <c:f>Data!$D$184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Data!$A$185:$A$188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Data!$D$185:$D$188</c:f>
              <c:numCache>
                <c:formatCode>General</c:formatCode>
                <c:ptCount val="4"/>
                <c:pt idx="0">
                  <c:v>46</c:v>
                </c:pt>
                <c:pt idx="1">
                  <c:v>37</c:v>
                </c:pt>
                <c:pt idx="2">
                  <c:v>47</c:v>
                </c:pt>
                <c:pt idx="3">
                  <c:v>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594688"/>
        <c:axId val="26596480"/>
      </c:barChart>
      <c:catAx>
        <c:axId val="2659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6596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596480"/>
        <c:scaling>
          <c:orientation val="minMax"/>
          <c:max val="8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6594688"/>
        <c:crosses val="autoZero"/>
        <c:crossBetween val="between"/>
        <c:majorUnit val="2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AU"/>
              <a:t>Overweight or obesity (BMI 25+) by Aboriginality and sex, 
Inmate Health Survey 1996, 2001 and 2009</a:t>
            </a:r>
          </a:p>
        </c:rich>
      </c:tx>
      <c:layout>
        <c:manualLayout>
          <c:xMode val="edge"/>
          <c:yMode val="edge"/>
          <c:x val="0.18001186239620426"/>
          <c:y val="3.272251308900524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004586170500931E-2"/>
          <c:y val="0.15837696335078533"/>
          <c:w val="0.92704626334519691"/>
          <c:h val="0.70680628272251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Data!$B$311</c:f>
              <c:strCache>
                <c:ptCount val="1"/>
                <c:pt idx="0">
                  <c:v>1996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Data!$A$312:$A$315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Data!$B$312:$B$315</c:f>
              <c:numCache>
                <c:formatCode>General</c:formatCode>
                <c:ptCount val="4"/>
                <c:pt idx="0">
                  <c:v>51</c:v>
                </c:pt>
                <c:pt idx="1">
                  <c:v>51</c:v>
                </c:pt>
                <c:pt idx="2">
                  <c:v>45</c:v>
                </c:pt>
                <c:pt idx="3">
                  <c:v>41</c:v>
                </c:pt>
              </c:numCache>
            </c:numRef>
          </c:val>
        </c:ser>
        <c:ser>
          <c:idx val="1"/>
          <c:order val="1"/>
          <c:tx>
            <c:strRef>
              <c:f>Data!$C$311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Data!$A$312:$A$315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Data!$C$312:$C$315</c:f>
              <c:numCache>
                <c:formatCode>General</c:formatCode>
                <c:ptCount val="4"/>
                <c:pt idx="0">
                  <c:v>55</c:v>
                </c:pt>
                <c:pt idx="1">
                  <c:v>47</c:v>
                </c:pt>
                <c:pt idx="2">
                  <c:v>34</c:v>
                </c:pt>
                <c:pt idx="3">
                  <c:v>46</c:v>
                </c:pt>
              </c:numCache>
            </c:numRef>
          </c:val>
        </c:ser>
        <c:ser>
          <c:idx val="2"/>
          <c:order val="2"/>
          <c:tx>
            <c:strRef>
              <c:f>Data!$D$311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Data!$A$312:$A$315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Data!$D$312:$D$315</c:f>
              <c:numCache>
                <c:formatCode>General</c:formatCode>
                <c:ptCount val="4"/>
                <c:pt idx="0">
                  <c:v>52</c:v>
                </c:pt>
                <c:pt idx="1">
                  <c:v>57</c:v>
                </c:pt>
                <c:pt idx="2">
                  <c:v>66</c:v>
                </c:pt>
                <c:pt idx="3">
                  <c:v>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347392"/>
        <c:axId val="26348928"/>
      </c:barChart>
      <c:catAx>
        <c:axId val="2634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6348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348928"/>
        <c:scaling>
          <c:orientation val="minMax"/>
          <c:max val="8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6347392"/>
        <c:crosses val="autoZero"/>
        <c:crossBetween val="between"/>
        <c:majorUnit val="2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0365702730219216"/>
          <c:y val="0.94538888262849263"/>
          <c:w val="0.18972034634460738"/>
          <c:h val="3.963134352970282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AU" sz="1600" b="1" i="0" baseline="0"/>
              <a:t>Ever been told by a doctor that you have asthma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AU"/>
              <a:t>by Aboriginality and sex, Inmate Health Survey 1996, 2001 and 2009</a:t>
            </a:r>
          </a:p>
        </c:rich>
      </c:tx>
      <c:layout>
        <c:manualLayout>
          <c:xMode val="edge"/>
          <c:yMode val="edge"/>
          <c:x val="0.13938315539739099"/>
          <c:y val="5.021448007072511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8350613201819522E-2"/>
          <c:y val="0.16262377289607899"/>
          <c:w val="0.91281138790035377"/>
          <c:h val="0.70680628272251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Data!$B$394</c:f>
              <c:strCache>
                <c:ptCount val="1"/>
                <c:pt idx="0">
                  <c:v>1996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Data!$A$395:$A$398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Data!$B$395:$B$398</c:f>
              <c:numCache>
                <c:formatCode>General</c:formatCode>
                <c:ptCount val="4"/>
                <c:pt idx="0">
                  <c:v>19</c:v>
                </c:pt>
                <c:pt idx="1">
                  <c:v>17</c:v>
                </c:pt>
                <c:pt idx="2">
                  <c:v>37</c:v>
                </c:pt>
                <c:pt idx="3">
                  <c:v>41</c:v>
                </c:pt>
              </c:numCache>
            </c:numRef>
          </c:val>
        </c:ser>
        <c:ser>
          <c:idx val="1"/>
          <c:order val="1"/>
          <c:tx>
            <c:strRef>
              <c:f>Data!$C$394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Data!$A$395:$A$398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Data!$C$395:$C$398</c:f>
              <c:numCache>
                <c:formatCode>General</c:formatCode>
                <c:ptCount val="4"/>
                <c:pt idx="0">
                  <c:v>26</c:v>
                </c:pt>
                <c:pt idx="1">
                  <c:v>18</c:v>
                </c:pt>
                <c:pt idx="2">
                  <c:v>60</c:v>
                </c:pt>
                <c:pt idx="3">
                  <c:v>41</c:v>
                </c:pt>
              </c:numCache>
            </c:numRef>
          </c:val>
        </c:ser>
        <c:ser>
          <c:idx val="2"/>
          <c:order val="2"/>
          <c:tx>
            <c:strRef>
              <c:f>Data!$D$394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Data!$A$395:$A$398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Data!$D$395:$D$398</c:f>
              <c:numCache>
                <c:formatCode>General</c:formatCode>
                <c:ptCount val="4"/>
                <c:pt idx="0">
                  <c:v>26</c:v>
                </c:pt>
                <c:pt idx="1">
                  <c:v>26</c:v>
                </c:pt>
                <c:pt idx="2">
                  <c:v>62</c:v>
                </c:pt>
                <c:pt idx="3">
                  <c:v>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427392"/>
        <c:axId val="26428928"/>
      </c:barChart>
      <c:catAx>
        <c:axId val="2642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6428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428928"/>
        <c:scaling>
          <c:orientation val="minMax"/>
          <c:max val="8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6427392"/>
        <c:crosses val="autoZero"/>
        <c:crossBetween val="between"/>
        <c:majorUnit val="2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 dirty="0" smtClean="0">
                <a:effectLst/>
              </a:rPr>
              <a:t>Infectious Diseases -  </a:t>
            </a:r>
            <a:r>
              <a:rPr lang="en-AU" sz="1600" b="1" i="0" baseline="0" dirty="0" smtClean="0"/>
              <a:t>Hepatitis C </a:t>
            </a:r>
            <a:r>
              <a:rPr lang="en-AU" sz="1600" b="1" i="0" baseline="0" dirty="0"/>
              <a:t>antibody</a:t>
            </a:r>
            <a:endParaRPr lang="en-AU" sz="1600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AU" dirty="0"/>
              <a:t>by Aboriginality and sex, Inmate Health Survey 1996, 2001 and 2009</a:t>
            </a:r>
          </a:p>
        </c:rich>
      </c:tx>
      <c:layout>
        <c:manualLayout>
          <c:xMode val="edge"/>
          <c:yMode val="edge"/>
          <c:x val="0.13493475682087783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6867813676315382E-2"/>
          <c:y val="0.16710296684118672"/>
          <c:w val="0.91281138790035388"/>
          <c:h val="0.70680628272251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Data!$B$250</c:f>
              <c:strCache>
                <c:ptCount val="1"/>
                <c:pt idx="0">
                  <c:v>1996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Data!$A$251:$A$254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Data!$B$251:$B$254</c:f>
              <c:numCache>
                <c:formatCode>General</c:formatCode>
                <c:ptCount val="4"/>
                <c:pt idx="0">
                  <c:v>30</c:v>
                </c:pt>
                <c:pt idx="1">
                  <c:v>35</c:v>
                </c:pt>
                <c:pt idx="2">
                  <c:v>72</c:v>
                </c:pt>
                <c:pt idx="3">
                  <c:v>64</c:v>
                </c:pt>
              </c:numCache>
            </c:numRef>
          </c:val>
        </c:ser>
        <c:ser>
          <c:idx val="1"/>
          <c:order val="1"/>
          <c:tx>
            <c:strRef>
              <c:f>Data!$C$250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Data!$A$251:$A$254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Data!$C$251:$C$254</c:f>
              <c:numCache>
                <c:formatCode>General</c:formatCode>
                <c:ptCount val="4"/>
                <c:pt idx="0">
                  <c:v>42</c:v>
                </c:pt>
                <c:pt idx="1">
                  <c:v>39</c:v>
                </c:pt>
                <c:pt idx="2">
                  <c:v>76</c:v>
                </c:pt>
                <c:pt idx="3">
                  <c:v>61</c:v>
                </c:pt>
              </c:numCache>
            </c:numRef>
          </c:val>
        </c:ser>
        <c:ser>
          <c:idx val="2"/>
          <c:order val="2"/>
          <c:tx>
            <c:strRef>
              <c:f>Data!$D$250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Data!$A$251:$A$254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Data!$D$251:$D$254</c:f>
              <c:numCache>
                <c:formatCode>General</c:formatCode>
                <c:ptCount val="4"/>
                <c:pt idx="0">
                  <c:v>36</c:v>
                </c:pt>
                <c:pt idx="1">
                  <c:v>24</c:v>
                </c:pt>
                <c:pt idx="2">
                  <c:v>54</c:v>
                </c:pt>
                <c:pt idx="3">
                  <c:v>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515712"/>
        <c:axId val="26525696"/>
      </c:barChart>
      <c:catAx>
        <c:axId val="2651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6525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525696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6515712"/>
        <c:crosses val="autoZero"/>
        <c:crossBetween val="between"/>
        <c:majorUnit val="2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AU" sz="1600" b="1" i="0" baseline="0"/>
              <a:t>Hepatitis B core antibody</a:t>
            </a:r>
            <a:endParaRPr lang="en-AU" sz="160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AU"/>
              <a:t>by Aboriginality and sex, Inmate Health Survey 1996, 2001 and 2009</a:t>
            </a:r>
          </a:p>
        </c:rich>
      </c:tx>
      <c:layout>
        <c:manualLayout>
          <c:xMode val="edge"/>
          <c:yMode val="edge"/>
          <c:x val="0.13938315539739077"/>
          <c:y val="5.021441709550090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6867813676315382E-2"/>
          <c:y val="0.16710296684118672"/>
          <c:w val="0.91281138790035377"/>
          <c:h val="0.70680628272251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Data!$B$257</c:f>
              <c:strCache>
                <c:ptCount val="1"/>
                <c:pt idx="0">
                  <c:v>1996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Data!$A$258:$A$261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Data!$B$258:$B$261</c:f>
              <c:numCache>
                <c:formatCode>General</c:formatCode>
                <c:ptCount val="4"/>
                <c:pt idx="0">
                  <c:v>52</c:v>
                </c:pt>
                <c:pt idx="1">
                  <c:v>24</c:v>
                </c:pt>
                <c:pt idx="2">
                  <c:v>58</c:v>
                </c:pt>
                <c:pt idx="3">
                  <c:v>42</c:v>
                </c:pt>
              </c:numCache>
            </c:numRef>
          </c:val>
        </c:ser>
        <c:ser>
          <c:idx val="1"/>
          <c:order val="1"/>
          <c:tx>
            <c:strRef>
              <c:f>Data!$C$257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Data!$A$258:$A$261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Data!$C$258:$C$261</c:f>
              <c:numCache>
                <c:formatCode>General</c:formatCode>
                <c:ptCount val="4"/>
                <c:pt idx="0">
                  <c:v>31</c:v>
                </c:pt>
                <c:pt idx="1">
                  <c:v>26</c:v>
                </c:pt>
                <c:pt idx="2">
                  <c:v>45</c:v>
                </c:pt>
                <c:pt idx="3">
                  <c:v>28</c:v>
                </c:pt>
              </c:numCache>
            </c:numRef>
          </c:val>
        </c:ser>
        <c:ser>
          <c:idx val="2"/>
          <c:order val="2"/>
          <c:tx>
            <c:strRef>
              <c:f>Data!$D$257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Data!$A$258:$A$261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Data!$D$258:$D$261</c:f>
              <c:numCache>
                <c:formatCode>General</c:formatCode>
                <c:ptCount val="4"/>
                <c:pt idx="0">
                  <c:v>36</c:v>
                </c:pt>
                <c:pt idx="1">
                  <c:v>17</c:v>
                </c:pt>
                <c:pt idx="2">
                  <c:v>35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927872"/>
        <c:axId val="26929408"/>
      </c:barChart>
      <c:catAx>
        <c:axId val="2692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6929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929408"/>
        <c:scaling>
          <c:orientation val="minMax"/>
          <c:max val="8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6927872"/>
        <c:crosses val="autoZero"/>
        <c:crossBetween val="between"/>
        <c:majorUnit val="2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en-AU" sz="1600" b="1" i="0" u="none" strike="noStrike" kern="1200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r>
              <a:rPr lang="en-AU" sz="1600" b="1" i="0" u="none" strike="noStrike" kern="120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Unsettled accommodation/sleeping rough </a:t>
            </a:r>
            <a:r>
              <a:rPr lang="en-AU" sz="1600" b="1" i="0" u="none" strike="noStrike" kern="120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 6 months prior to prison by Aboriginality and sex, Inmate Health Survey 1996, 2001 and 2009</a:t>
            </a:r>
          </a:p>
        </c:rich>
      </c:tx>
      <c:layout>
        <c:manualLayout>
          <c:xMode val="edge"/>
          <c:yMode val="edge"/>
          <c:x val="0.11803084223013086"/>
          <c:y val="3.490401396160559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6970185221509045E-2"/>
          <c:y val="0.14921465968586445"/>
          <c:w val="0.93446026097271395"/>
          <c:h val="0.704188481675392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Data!$B$4</c:f>
              <c:strCache>
                <c:ptCount val="1"/>
                <c:pt idx="0">
                  <c:v>1996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Data!$A$5:$A$8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Data!$B$5:$B$8</c:f>
              <c:numCache>
                <c:formatCode>General</c:formatCode>
                <c:ptCount val="4"/>
                <c:pt idx="0">
                  <c:v>10</c:v>
                </c:pt>
                <c:pt idx="1">
                  <c:v>6</c:v>
                </c:pt>
                <c:pt idx="2">
                  <c:v>15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Data!$C$4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Data!$A$5:$A$8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Data!$C$5:$C$8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16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Data!$D$4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Data!$A$5:$A$8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Data!$D$5:$D$8</c:f>
              <c:numCache>
                <c:formatCode>General</c:formatCode>
                <c:ptCount val="4"/>
                <c:pt idx="0">
                  <c:v>14</c:v>
                </c:pt>
                <c:pt idx="1">
                  <c:v>10</c:v>
                </c:pt>
                <c:pt idx="2">
                  <c:v>12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876928"/>
        <c:axId val="24878464"/>
      </c:barChart>
      <c:catAx>
        <c:axId val="2487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878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878464"/>
        <c:scaling>
          <c:orientation val="minMax"/>
          <c:max val="2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876928"/>
        <c:crosses val="autoZero"/>
        <c:crossBetween val="between"/>
        <c:majorUnit val="5"/>
        <c:minorUnit val="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AU" dirty="0">
                <a:solidFill>
                  <a:srgbClr val="002060"/>
                </a:solidFill>
              </a:rPr>
              <a:t>Not working </a:t>
            </a:r>
            <a:r>
              <a:rPr lang="en-AU" dirty="0"/>
              <a:t>in 6 months prior to incarceration by Aboriginality and sex, Inmate Health Survey 1996, 2001 and 2009</a:t>
            </a:r>
          </a:p>
        </c:rich>
      </c:tx>
      <c:layout>
        <c:manualLayout>
          <c:xMode val="edge"/>
          <c:yMode val="edge"/>
          <c:x val="0.13641755634638247"/>
          <c:y val="2.41127605251398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6867813676315382E-2"/>
          <c:y val="0.16623036649214726"/>
          <c:w val="0.91725978647686834"/>
          <c:h val="0.70680628272251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Data!$B$12</c:f>
              <c:strCache>
                <c:ptCount val="1"/>
                <c:pt idx="0">
                  <c:v>1996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Data!$A$13:$A$16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Data!$B$13:$B$16</c:f>
              <c:numCache>
                <c:formatCode>General</c:formatCode>
                <c:ptCount val="4"/>
                <c:pt idx="0">
                  <c:v>61</c:v>
                </c:pt>
                <c:pt idx="1">
                  <c:v>51</c:v>
                </c:pt>
                <c:pt idx="2">
                  <c:v>92</c:v>
                </c:pt>
                <c:pt idx="3">
                  <c:v>71</c:v>
                </c:pt>
              </c:numCache>
            </c:numRef>
          </c:val>
        </c:ser>
        <c:ser>
          <c:idx val="1"/>
          <c:order val="1"/>
          <c:tx>
            <c:strRef>
              <c:f>Data!$C$12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Data!$A$13:$A$16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Data!$C$13:$C$16</c:f>
              <c:numCache>
                <c:formatCode>General</c:formatCode>
                <c:ptCount val="4"/>
                <c:pt idx="0">
                  <c:v>54</c:v>
                </c:pt>
                <c:pt idx="1">
                  <c:v>41</c:v>
                </c:pt>
                <c:pt idx="2">
                  <c:v>77</c:v>
                </c:pt>
                <c:pt idx="3">
                  <c:v>61</c:v>
                </c:pt>
              </c:numCache>
            </c:numRef>
          </c:val>
        </c:ser>
        <c:ser>
          <c:idx val="2"/>
          <c:order val="2"/>
          <c:tx>
            <c:strRef>
              <c:f>Data!$D$12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Data!$A$13:$A$16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Data!$D$13:$D$16</c:f>
              <c:numCache>
                <c:formatCode>General</c:formatCode>
                <c:ptCount val="4"/>
                <c:pt idx="0">
                  <c:v>64</c:v>
                </c:pt>
                <c:pt idx="1">
                  <c:v>43</c:v>
                </c:pt>
                <c:pt idx="2">
                  <c:v>87</c:v>
                </c:pt>
                <c:pt idx="3">
                  <c:v>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084288"/>
        <c:axId val="25085824"/>
      </c:barChart>
      <c:catAx>
        <c:axId val="2508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5085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08582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5084288"/>
        <c:crosses val="autoZero"/>
        <c:crossBetween val="between"/>
        <c:majorUnit val="2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0513982682769634"/>
          <c:y val="0.95600565472509902"/>
          <c:w val="0.18972034634460741"/>
          <c:h val="3.9631343529703017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AU" dirty="0">
                <a:solidFill>
                  <a:srgbClr val="002060"/>
                </a:solidFill>
              </a:rPr>
              <a:t>On pension or benefit </a:t>
            </a:r>
            <a:r>
              <a:rPr lang="en-AU" dirty="0"/>
              <a:t>6 months prior to imprisonment
by Aboriginality and sex, Inmate Health Survey 1996, 2001 and 2009</a:t>
            </a:r>
          </a:p>
        </c:rich>
      </c:tx>
      <c:layout>
        <c:manualLayout>
          <c:xMode val="edge"/>
          <c:yMode val="edge"/>
          <c:x val="0.12099644128113957"/>
          <c:y val="2.411275627287359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902214625307122E-2"/>
          <c:y val="0.16492146596858637"/>
          <c:w val="0.91429418742585999"/>
          <c:h val="0.70680628272251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Data!$B$19</c:f>
              <c:strCache>
                <c:ptCount val="1"/>
                <c:pt idx="0">
                  <c:v>1996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Data!$A$20:$A$23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Data!$B$20:$B$23</c:f>
              <c:numCache>
                <c:formatCode>General</c:formatCode>
                <c:ptCount val="4"/>
                <c:pt idx="0">
                  <c:v>40</c:v>
                </c:pt>
                <c:pt idx="1">
                  <c:v>39</c:v>
                </c:pt>
                <c:pt idx="2">
                  <c:v>68</c:v>
                </c:pt>
                <c:pt idx="3">
                  <c:v>61</c:v>
                </c:pt>
              </c:numCache>
            </c:numRef>
          </c:val>
        </c:ser>
        <c:ser>
          <c:idx val="1"/>
          <c:order val="1"/>
          <c:tx>
            <c:strRef>
              <c:f>Data!$C$19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Data!$A$20:$A$23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Data!$C$20:$C$23</c:f>
              <c:numCache>
                <c:formatCode>General</c:formatCode>
                <c:ptCount val="4"/>
                <c:pt idx="0">
                  <c:v>61</c:v>
                </c:pt>
                <c:pt idx="1">
                  <c:v>45</c:v>
                </c:pt>
                <c:pt idx="2">
                  <c:v>72</c:v>
                </c:pt>
                <c:pt idx="3">
                  <c:v>70</c:v>
                </c:pt>
              </c:numCache>
            </c:numRef>
          </c:val>
        </c:ser>
        <c:ser>
          <c:idx val="2"/>
          <c:order val="2"/>
          <c:tx>
            <c:strRef>
              <c:f>Data!$D$19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Data!$A$20:$A$23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Data!$D$20:$D$23</c:f>
              <c:numCache>
                <c:formatCode>General</c:formatCode>
                <c:ptCount val="4"/>
                <c:pt idx="0">
                  <c:v>77</c:v>
                </c:pt>
                <c:pt idx="1">
                  <c:v>57</c:v>
                </c:pt>
                <c:pt idx="2">
                  <c:v>94</c:v>
                </c:pt>
                <c:pt idx="3">
                  <c:v>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365120"/>
        <c:axId val="25371008"/>
      </c:barChart>
      <c:catAx>
        <c:axId val="2536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5371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37100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5365120"/>
        <c:crosses val="autoZero"/>
        <c:crossBetween val="between"/>
        <c:majorUnit val="2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AU" dirty="0">
                <a:solidFill>
                  <a:srgbClr val="002060"/>
                </a:solidFill>
              </a:rPr>
              <a:t>Ever placed in care as a child </a:t>
            </a:r>
            <a:r>
              <a:rPr lang="en-AU" dirty="0"/>
              <a:t>by Aboriginality and sex, 
Inmate Health Survey 2001 and 2009</a:t>
            </a:r>
          </a:p>
        </c:rich>
      </c:tx>
      <c:layout>
        <c:manualLayout>
          <c:xMode val="edge"/>
          <c:yMode val="edge"/>
          <c:x val="0.17615658362989323"/>
          <c:y val="1.527050610820244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004586170500931E-2"/>
          <c:y val="0.15881326352530653"/>
          <c:w val="0.92704626334519824"/>
          <c:h val="0.705497382198952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Data!$C$45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Data!$A$46:$A$49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Data!$C$46:$C$49</c:f>
              <c:numCache>
                <c:formatCode>General</c:formatCode>
                <c:ptCount val="4"/>
                <c:pt idx="0">
                  <c:v>34</c:v>
                </c:pt>
                <c:pt idx="1">
                  <c:v>15</c:v>
                </c:pt>
                <c:pt idx="2">
                  <c:v>40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Data!$D$45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Data!$A$46:$A$49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Data!$D$46:$D$49</c:f>
              <c:numCache>
                <c:formatCode>General</c:formatCode>
                <c:ptCount val="4"/>
                <c:pt idx="0">
                  <c:v>46</c:v>
                </c:pt>
                <c:pt idx="1">
                  <c:v>22</c:v>
                </c:pt>
                <c:pt idx="2">
                  <c:v>45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423872"/>
        <c:axId val="25425408"/>
      </c:barChart>
      <c:catAx>
        <c:axId val="2542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5425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425408"/>
        <c:scaling>
          <c:orientation val="minMax"/>
          <c:max val="6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5423872"/>
        <c:crosses val="autoZero"/>
        <c:crossBetween val="between"/>
        <c:majorUnit val="2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AU" dirty="0">
                <a:solidFill>
                  <a:srgbClr val="002060"/>
                </a:solidFill>
              </a:rPr>
              <a:t>Parents ever in prison </a:t>
            </a:r>
            <a:r>
              <a:rPr lang="en-AU" dirty="0"/>
              <a:t>(if known) by Aboriginality and sex, 
Inmate Health Survey 2001 and 2009</a:t>
            </a:r>
          </a:p>
        </c:rich>
      </c:tx>
      <c:layout>
        <c:manualLayout>
          <c:xMode val="edge"/>
          <c:yMode val="edge"/>
          <c:x val="0.21886120996441291"/>
          <c:y val="1.96335078534031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5487385696005078E-2"/>
          <c:y val="0.16492146596858637"/>
          <c:w val="0.92259786476868333"/>
          <c:h val="0.70680628272251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Data!$C$66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Data!$A$67:$A$70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Data!$C$67:$C$70</c:f>
              <c:numCache>
                <c:formatCode>General</c:formatCode>
                <c:ptCount val="4"/>
                <c:pt idx="0">
                  <c:v>27</c:v>
                </c:pt>
                <c:pt idx="1">
                  <c:v>11</c:v>
                </c:pt>
                <c:pt idx="2">
                  <c:v>29</c:v>
                </c:pt>
                <c:pt idx="3">
                  <c:v>13</c:v>
                </c:pt>
              </c:numCache>
            </c:numRef>
          </c:val>
        </c:ser>
        <c:ser>
          <c:idx val="1"/>
          <c:order val="1"/>
          <c:tx>
            <c:strRef>
              <c:f>Data!$D$66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Data!$A$67:$A$70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Data!$D$67:$D$70</c:f>
              <c:numCache>
                <c:formatCode>General</c:formatCode>
                <c:ptCount val="4"/>
                <c:pt idx="0">
                  <c:v>31</c:v>
                </c:pt>
                <c:pt idx="1">
                  <c:v>12</c:v>
                </c:pt>
                <c:pt idx="2">
                  <c:v>36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576576"/>
        <c:axId val="25578112"/>
      </c:barChart>
      <c:catAx>
        <c:axId val="2557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5578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57811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5576576"/>
        <c:crosses val="autoZero"/>
        <c:crossBetween val="between"/>
        <c:majorUnit val="1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AU" dirty="0">
                <a:solidFill>
                  <a:srgbClr val="002060"/>
                </a:solidFill>
              </a:rPr>
              <a:t>Ever been in juvenile detention </a:t>
            </a:r>
            <a:r>
              <a:rPr lang="en-AU" dirty="0"/>
              <a:t>by Aboriginality and sex, 
Inmate Health Survey 1996, 2001 and 2009</a:t>
            </a:r>
          </a:p>
        </c:rich>
      </c:tx>
      <c:layout>
        <c:manualLayout>
          <c:xMode val="edge"/>
          <c:yMode val="edge"/>
          <c:x val="0.16637007640296078"/>
          <c:y val="1.96334403153734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9810715386555465E-2"/>
          <c:y val="0.16099476439790594"/>
          <c:w val="0.93327402135231319"/>
          <c:h val="0.715968586387434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Data!$B$33</c:f>
              <c:strCache>
                <c:ptCount val="1"/>
                <c:pt idx="0">
                  <c:v>1996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Data!$A$34:$A$37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Data!$B$34:$B$37</c:f>
              <c:numCache>
                <c:formatCode>General</c:formatCode>
                <c:ptCount val="4"/>
                <c:pt idx="0">
                  <c:v>42</c:v>
                </c:pt>
                <c:pt idx="1">
                  <c:v>25</c:v>
                </c:pt>
                <c:pt idx="2">
                  <c:v>35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Data!$C$33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Data!$A$34:$A$37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Data!$C$34:$C$37</c:f>
              <c:numCache>
                <c:formatCode>General</c:formatCode>
                <c:ptCount val="4"/>
                <c:pt idx="0">
                  <c:v>58</c:v>
                </c:pt>
                <c:pt idx="1">
                  <c:v>33</c:v>
                </c:pt>
                <c:pt idx="2">
                  <c:v>52</c:v>
                </c:pt>
                <c:pt idx="3">
                  <c:v>21</c:v>
                </c:pt>
              </c:numCache>
            </c:numRef>
          </c:val>
        </c:ser>
        <c:ser>
          <c:idx val="2"/>
          <c:order val="2"/>
          <c:tx>
            <c:strRef>
              <c:f>Data!$D$33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Data!$A$34:$A$37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Data!$D$34:$D$37</c:f>
              <c:numCache>
                <c:formatCode>General</c:formatCode>
                <c:ptCount val="4"/>
                <c:pt idx="0">
                  <c:v>61</c:v>
                </c:pt>
                <c:pt idx="1">
                  <c:v>33</c:v>
                </c:pt>
                <c:pt idx="2">
                  <c:v>34</c:v>
                </c:pt>
                <c:pt idx="3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992576"/>
        <c:axId val="25998464"/>
      </c:barChart>
      <c:catAx>
        <c:axId val="2599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5998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998464"/>
        <c:scaling>
          <c:orientation val="minMax"/>
          <c:max val="8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5992576"/>
        <c:crosses val="autoZero"/>
        <c:crossBetween val="between"/>
        <c:majorUnit val="2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AU" dirty="0">
                <a:solidFill>
                  <a:srgbClr val="002060"/>
                </a:solidFill>
              </a:rPr>
              <a:t>Ever previously </a:t>
            </a:r>
            <a:r>
              <a:rPr lang="en-AU" dirty="0" smtClean="0">
                <a:solidFill>
                  <a:srgbClr val="002060"/>
                </a:solidFill>
              </a:rPr>
              <a:t>been in prison </a:t>
            </a:r>
            <a:r>
              <a:rPr lang="en-AU" dirty="0"/>
              <a:t>by Aboriginality and sex, 
Inmate Health Survey 1996, 2001 and 2009</a:t>
            </a:r>
          </a:p>
        </c:rich>
      </c:tx>
      <c:layout>
        <c:manualLayout>
          <c:xMode val="edge"/>
          <c:yMode val="edge"/>
          <c:x val="0.18060498220640617"/>
          <c:y val="2.74869109947645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902214625307122E-2"/>
          <c:y val="0.16055846422338568"/>
          <c:w val="0.91577698695136356"/>
          <c:h val="0.70680628272251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Data!$B$68</c:f>
              <c:strCache>
                <c:ptCount val="1"/>
                <c:pt idx="0">
                  <c:v>1996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Data!$A$69:$A$72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Data!$B$69:$B$72</c:f>
              <c:numCache>
                <c:formatCode>General</c:formatCode>
                <c:ptCount val="4"/>
                <c:pt idx="0">
                  <c:v>80</c:v>
                </c:pt>
                <c:pt idx="1">
                  <c:v>60</c:v>
                </c:pt>
                <c:pt idx="2">
                  <c:v>74</c:v>
                </c:pt>
                <c:pt idx="3">
                  <c:v>60</c:v>
                </c:pt>
              </c:numCache>
            </c:numRef>
          </c:val>
        </c:ser>
        <c:ser>
          <c:idx val="1"/>
          <c:order val="1"/>
          <c:tx>
            <c:strRef>
              <c:f>Data!$C$68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Data!$A$69:$A$72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Data!$C$69:$C$72</c:f>
              <c:numCache>
                <c:formatCode>General</c:formatCode>
                <c:ptCount val="4"/>
                <c:pt idx="0">
                  <c:v>72</c:v>
                </c:pt>
                <c:pt idx="1">
                  <c:v>57</c:v>
                </c:pt>
                <c:pt idx="2">
                  <c:v>65</c:v>
                </c:pt>
                <c:pt idx="3">
                  <c:v>53</c:v>
                </c:pt>
              </c:numCache>
            </c:numRef>
          </c:val>
        </c:ser>
        <c:ser>
          <c:idx val="2"/>
          <c:order val="2"/>
          <c:tx>
            <c:strRef>
              <c:f>Data!$D$68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Data!$A$69:$A$72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Data!$D$69:$D$72</c:f>
              <c:numCache>
                <c:formatCode>General</c:formatCode>
                <c:ptCount val="4"/>
                <c:pt idx="0">
                  <c:v>81</c:v>
                </c:pt>
                <c:pt idx="1">
                  <c:v>56</c:v>
                </c:pt>
                <c:pt idx="2">
                  <c:v>58</c:v>
                </c:pt>
                <c:pt idx="3">
                  <c:v>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937792"/>
        <c:axId val="25939328"/>
      </c:barChart>
      <c:catAx>
        <c:axId val="2593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5939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939328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5937792"/>
        <c:crosses val="autoZero"/>
        <c:crossBetween val="between"/>
        <c:majorUnit val="2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AU" dirty="0">
                <a:solidFill>
                  <a:srgbClr val="002060"/>
                </a:solidFill>
              </a:rPr>
              <a:t>Current smoker </a:t>
            </a:r>
            <a:r>
              <a:rPr lang="en-AU" dirty="0"/>
              <a:t>by Aboriginality and sex, 
Inmate Health Survey 1996, 2001 and 2009</a:t>
            </a:r>
          </a:p>
        </c:rich>
      </c:tx>
      <c:layout>
        <c:manualLayout>
          <c:xMode val="edge"/>
          <c:yMode val="edge"/>
          <c:x val="0.25177935943060503"/>
          <c:y val="1.96334403153734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902214625307122E-2"/>
          <c:y val="0.16055846422338568"/>
          <c:w val="0.91725978647686834"/>
          <c:h val="0.70680628272251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Data!$B$149</c:f>
              <c:strCache>
                <c:ptCount val="1"/>
                <c:pt idx="0">
                  <c:v>1996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Data!$A$150:$A$153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Data!$B$150:$B$153</c:f>
              <c:numCache>
                <c:formatCode>General</c:formatCode>
                <c:ptCount val="4"/>
                <c:pt idx="0">
                  <c:v>78</c:v>
                </c:pt>
                <c:pt idx="1">
                  <c:v>68</c:v>
                </c:pt>
                <c:pt idx="2">
                  <c:v>77</c:v>
                </c:pt>
                <c:pt idx="3">
                  <c:v>73</c:v>
                </c:pt>
              </c:numCache>
            </c:numRef>
          </c:val>
        </c:ser>
        <c:ser>
          <c:idx val="1"/>
          <c:order val="1"/>
          <c:tx>
            <c:strRef>
              <c:f>Data!$C$149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Data!$A$150:$A$153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Data!$C$150:$C$153</c:f>
              <c:numCache>
                <c:formatCode>General</c:formatCode>
                <c:ptCount val="4"/>
                <c:pt idx="0">
                  <c:v>81</c:v>
                </c:pt>
                <c:pt idx="1">
                  <c:v>76</c:v>
                </c:pt>
                <c:pt idx="2">
                  <c:v>92</c:v>
                </c:pt>
                <c:pt idx="3">
                  <c:v>81</c:v>
                </c:pt>
              </c:numCache>
            </c:numRef>
          </c:val>
        </c:ser>
        <c:ser>
          <c:idx val="2"/>
          <c:order val="2"/>
          <c:tx>
            <c:strRef>
              <c:f>Data!$D$149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Data!$A$150:$A$153</c:f>
              <c:strCache>
                <c:ptCount val="4"/>
                <c:pt idx="0">
                  <c:v>Aboriginal men</c:v>
                </c:pt>
                <c:pt idx="1">
                  <c:v>Non-Aboriginal men</c:v>
                </c:pt>
                <c:pt idx="2">
                  <c:v>Aboriginal women</c:v>
                </c:pt>
                <c:pt idx="3">
                  <c:v>Non-Aboriginal women</c:v>
                </c:pt>
              </c:strCache>
            </c:strRef>
          </c:cat>
          <c:val>
            <c:numRef>
              <c:f>Data!$D$150:$D$153</c:f>
              <c:numCache>
                <c:formatCode>General</c:formatCode>
                <c:ptCount val="4"/>
                <c:pt idx="0">
                  <c:v>83</c:v>
                </c:pt>
                <c:pt idx="1">
                  <c:v>71</c:v>
                </c:pt>
                <c:pt idx="2">
                  <c:v>88</c:v>
                </c:pt>
                <c:pt idx="3">
                  <c:v>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174016"/>
        <c:axId val="25175552"/>
      </c:barChart>
      <c:catAx>
        <c:axId val="2517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5175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17555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5174016"/>
        <c:crosses val="autoZero"/>
        <c:crossBetween val="between"/>
        <c:majorUnit val="2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0.37478</cdr:x>
      <cdr:y>0.05563</cdr:y>
    </cdr:from>
    <cdr:to>
      <cdr:x>0.77979</cdr:x>
      <cdr:y>0.11788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81137" y="336884"/>
          <a:ext cx="3761874" cy="376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>
            <a:lvl1pPr defTabSz="963613" eaLnBrk="0" hangingPunct="0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2912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>
            <a:lvl1pPr algn="r" defTabSz="963613" eaLnBrk="0" hangingPunct="0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1025"/>
            <a:ext cx="2982913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295" tIns="48148" rIns="96295" bIns="48148" numCol="1" anchor="b" anchorCtr="0" compatLnSpc="1">
            <a:prstTxWarp prst="textNoShape">
              <a:avLst/>
            </a:prstTxWarp>
          </a:bodyPr>
          <a:lstStyle>
            <a:lvl1pPr defTabSz="963613" eaLnBrk="0" hangingPunct="0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9471025"/>
            <a:ext cx="2982912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295" tIns="48148" rIns="96295" bIns="48148" numCol="1" anchor="b" anchorCtr="0" compatLnSpc="1">
            <a:prstTxWarp prst="textNoShape">
              <a:avLst/>
            </a:prstTxWarp>
          </a:bodyPr>
          <a:lstStyle>
            <a:lvl1pPr algn="r" defTabSz="963613" eaLnBrk="0" hangingPunct="0">
              <a:defRPr sz="1000">
                <a:latin typeface="Arial" charset="0"/>
              </a:defRPr>
            </a:lvl1pPr>
          </a:lstStyle>
          <a:p>
            <a:pPr>
              <a:defRPr/>
            </a:pPr>
            <a:fld id="{2A0CCDF9-1811-40A5-82EF-462FD6A5E04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292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>
            <a:lvl1pPr defTabSz="963613" eaLnBrk="0" hangingPunct="0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50913" y="747713"/>
            <a:ext cx="4981575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735513"/>
            <a:ext cx="5048250" cy="4486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2912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>
            <a:lvl1pPr algn="r" defTabSz="963613" eaLnBrk="0" hangingPunct="0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1025"/>
            <a:ext cx="2982913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295" tIns="48148" rIns="96295" bIns="48148" numCol="1" anchor="b" anchorCtr="0" compatLnSpc="1">
            <a:prstTxWarp prst="textNoShape">
              <a:avLst/>
            </a:prstTxWarp>
          </a:bodyPr>
          <a:lstStyle>
            <a:lvl1pPr defTabSz="963613" eaLnBrk="0" hangingPunct="0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9471025"/>
            <a:ext cx="2982912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295" tIns="48148" rIns="96295" bIns="48148" numCol="1" anchor="b" anchorCtr="0" compatLnSpc="1">
            <a:prstTxWarp prst="textNoShape">
              <a:avLst/>
            </a:prstTxWarp>
          </a:bodyPr>
          <a:lstStyle>
            <a:lvl1pPr algn="r" defTabSz="963613" eaLnBrk="0" hangingPunct="0">
              <a:defRPr sz="1000">
                <a:latin typeface="Arial" charset="0"/>
              </a:defRPr>
            </a:lvl1pPr>
          </a:lstStyle>
          <a:p>
            <a:pPr>
              <a:defRPr/>
            </a:pPr>
            <a:fld id="{E2F0A128-EA7A-4E68-A237-76EFBEC6084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2509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95250" indent="-95250" algn="l" rtl="0" eaLnBrk="0" fontAlgn="base" hangingPunct="0">
      <a:spcBef>
        <a:spcPct val="30000"/>
      </a:spcBef>
      <a:spcAft>
        <a:spcPct val="0"/>
      </a:spcAft>
      <a:buChar char="•"/>
      <a:defRPr kumimoji="1" sz="1000" kern="1200">
        <a:solidFill>
          <a:schemeClr val="tx1"/>
        </a:solidFill>
        <a:latin typeface="Arial" charset="0"/>
        <a:ea typeface="+mn-ea"/>
        <a:cs typeface="+mn-cs"/>
      </a:defRPr>
    </a:lvl1pPr>
    <a:lvl2pPr marL="379413" indent="-93663" algn="l" rtl="0" eaLnBrk="0" fontAlgn="base" hangingPunct="0">
      <a:spcBef>
        <a:spcPct val="30000"/>
      </a:spcBef>
      <a:spcAft>
        <a:spcPct val="0"/>
      </a:spcAft>
      <a:buChar char="•"/>
      <a:defRPr kumimoji="1" sz="1000" kern="1200">
        <a:solidFill>
          <a:schemeClr val="tx1"/>
        </a:solidFill>
        <a:latin typeface="Arial" charset="0"/>
        <a:ea typeface="+mn-ea"/>
        <a:cs typeface="+mn-cs"/>
      </a:defRPr>
    </a:lvl2pPr>
    <a:lvl3pPr marL="717550" indent="-147638" algn="l" rtl="0" eaLnBrk="0" fontAlgn="base" hangingPunct="0">
      <a:spcBef>
        <a:spcPct val="30000"/>
      </a:spcBef>
      <a:spcAft>
        <a:spcPct val="0"/>
      </a:spcAft>
      <a:buChar char="•"/>
      <a:defRPr kumimoji="1" sz="1000" kern="1200">
        <a:solidFill>
          <a:schemeClr val="tx1"/>
        </a:solidFill>
        <a:latin typeface="Arial" charset="0"/>
        <a:ea typeface="+mn-ea"/>
        <a:cs typeface="+mn-cs"/>
      </a:defRPr>
    </a:lvl3pPr>
    <a:lvl4pPr marL="1004888" indent="-96838" algn="l" rtl="0" eaLnBrk="0" fontAlgn="base" hangingPunct="0">
      <a:spcBef>
        <a:spcPct val="30000"/>
      </a:spcBef>
      <a:spcAft>
        <a:spcPct val="0"/>
      </a:spcAft>
      <a:buChar char="•"/>
      <a:defRPr kumimoji="1" sz="1000" kern="1200">
        <a:solidFill>
          <a:schemeClr val="tx1"/>
        </a:solidFill>
        <a:latin typeface="Arial" charset="0"/>
        <a:ea typeface="+mn-ea"/>
        <a:cs typeface="+mn-cs"/>
      </a:defRPr>
    </a:lvl4pPr>
    <a:lvl5pPr marL="1330325" indent="-134938" algn="l" rtl="0" eaLnBrk="0" fontAlgn="base" hangingPunct="0">
      <a:spcBef>
        <a:spcPct val="30000"/>
      </a:spcBef>
      <a:spcAft>
        <a:spcPct val="0"/>
      </a:spcAft>
      <a:buChar char="•"/>
      <a:defRPr kumimoji="1"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299A431-6E70-4215-A0E8-FF384560BAC3}" type="slidenum">
              <a:rPr lang="en-AU" sz="1000" smtClean="0">
                <a:latin typeface="Arial" pitchFamily="34" charset="0"/>
              </a:rPr>
              <a:pPr/>
              <a:t>0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287F4-881A-4324-B0B4-DA5DD0953769}" type="slidenum">
              <a:rPr lang="en-AU" sz="1000" smtClean="0">
                <a:latin typeface="Arial" pitchFamily="34" charset="0"/>
              </a:rPr>
              <a:pPr/>
              <a:t>11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287F4-881A-4324-B0B4-DA5DD0953769}" type="slidenum">
              <a:rPr lang="en-AU" sz="1000" smtClean="0">
                <a:latin typeface="Arial" pitchFamily="34" charset="0"/>
              </a:rPr>
              <a:pPr/>
              <a:t>12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287F4-881A-4324-B0B4-DA5DD0953769}" type="slidenum">
              <a:rPr lang="en-AU" sz="1000" smtClean="0">
                <a:latin typeface="Arial" pitchFamily="34" charset="0"/>
              </a:rPr>
              <a:pPr/>
              <a:t>13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05476" name="Slide Number Placeholder 3"/>
          <p:cNvSpPr txBox="1">
            <a:spLocks noGrp="1"/>
          </p:cNvSpPr>
          <p:nvPr/>
        </p:nvSpPr>
        <p:spPr bwMode="auto">
          <a:xfrm>
            <a:off x="3900102" y="9471025"/>
            <a:ext cx="2983299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6719" tIns="48360" rIns="96719" bIns="48360" anchor="b"/>
          <a:lstStyle>
            <a:lvl1pPr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5F8484F3-28F5-4631-8858-BEFBBA520F2A}" type="slidenum">
              <a:rPr lang="en-AU" sz="1000"/>
              <a:pPr algn="r"/>
              <a:t>14</a:t>
            </a:fld>
            <a:endParaRPr lang="en-AU" sz="10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287F4-881A-4324-B0B4-DA5DD0953769}" type="slidenum">
              <a:rPr lang="en-AU" sz="1000" smtClean="0">
                <a:latin typeface="Arial" pitchFamily="34" charset="0"/>
              </a:rPr>
              <a:pPr/>
              <a:t>15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287F4-881A-4324-B0B4-DA5DD0953769}" type="slidenum">
              <a:rPr lang="en-AU" sz="1000" smtClean="0">
                <a:latin typeface="Arial" pitchFamily="34" charset="0"/>
              </a:rPr>
              <a:pPr/>
              <a:t>16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287F4-881A-4324-B0B4-DA5DD0953769}" type="slidenum">
              <a:rPr lang="en-AU" sz="1000" smtClean="0">
                <a:latin typeface="Arial" pitchFamily="34" charset="0"/>
              </a:rPr>
              <a:pPr/>
              <a:t>17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287F4-881A-4324-B0B4-DA5DD0953769}" type="slidenum">
              <a:rPr lang="en-AU" sz="1000" smtClean="0">
                <a:latin typeface="Arial" pitchFamily="34" charset="0"/>
              </a:rPr>
              <a:pPr/>
              <a:t>18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287F4-881A-4324-B0B4-DA5DD0953769}" type="slidenum">
              <a:rPr lang="en-AU" sz="1000" smtClean="0">
                <a:latin typeface="Arial" pitchFamily="34" charset="0"/>
              </a:rPr>
              <a:pPr/>
              <a:t>19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287F4-881A-4324-B0B4-DA5DD0953769}" type="slidenum">
              <a:rPr lang="en-AU" sz="1000" smtClean="0">
                <a:latin typeface="Arial" pitchFamily="34" charset="0"/>
              </a:rPr>
              <a:pPr/>
              <a:t>20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287F4-881A-4324-B0B4-DA5DD0953769}" type="slidenum">
              <a:rPr lang="en-AU" sz="1000" smtClean="0">
                <a:latin typeface="Arial" pitchFamily="34" charset="0"/>
              </a:rPr>
              <a:pPr/>
              <a:t>1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287F4-881A-4324-B0B4-DA5DD0953769}" type="slidenum">
              <a:rPr lang="en-AU" sz="1000" smtClean="0">
                <a:latin typeface="Arial" pitchFamily="34" charset="0"/>
              </a:rPr>
              <a:pPr/>
              <a:t>21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287F4-881A-4324-B0B4-DA5DD0953769}" type="slidenum">
              <a:rPr lang="en-AU" sz="1000" smtClean="0">
                <a:latin typeface="Arial" pitchFamily="34" charset="0"/>
              </a:rPr>
              <a:pPr/>
              <a:t>22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900102" y="9471025"/>
            <a:ext cx="2983299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6719" tIns="48360" rIns="96719" bIns="48360" anchor="b"/>
          <a:lstStyle>
            <a:lvl1pPr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018F77EF-A8C7-452C-A406-8565F15E82BE}" type="slidenum">
              <a:rPr lang="en-AU" sz="1000"/>
              <a:pPr algn="r"/>
              <a:t>23</a:t>
            </a:fld>
            <a:endParaRPr lang="en-AU" sz="10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287F4-881A-4324-B0B4-DA5DD0953769}" type="slidenum">
              <a:rPr lang="en-AU" sz="1000" smtClean="0">
                <a:latin typeface="Arial" pitchFamily="34" charset="0"/>
              </a:rPr>
              <a:pPr/>
              <a:t>25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287F4-881A-4324-B0B4-DA5DD0953769}" type="slidenum">
              <a:rPr lang="en-AU" sz="1000" smtClean="0">
                <a:latin typeface="Arial" pitchFamily="34" charset="0"/>
              </a:rPr>
              <a:pPr/>
              <a:t>26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287F4-881A-4324-B0B4-DA5DD0953769}" type="slidenum">
              <a:rPr lang="en-AU" sz="1000" smtClean="0">
                <a:latin typeface="Arial" pitchFamily="34" charset="0"/>
              </a:rPr>
              <a:pPr/>
              <a:t>27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287F4-881A-4324-B0B4-DA5DD0953769}" type="slidenum">
              <a:rPr lang="en-AU" sz="1000" smtClean="0">
                <a:latin typeface="Arial" pitchFamily="34" charset="0"/>
              </a:rPr>
              <a:pPr/>
              <a:t>28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287F4-881A-4324-B0B4-DA5DD0953769}" type="slidenum">
              <a:rPr lang="en-AU" sz="1000" smtClean="0">
                <a:latin typeface="Arial" pitchFamily="34" charset="0"/>
              </a:rPr>
              <a:pPr/>
              <a:t>29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287F4-881A-4324-B0B4-DA5DD0953769}" type="slidenum">
              <a:rPr lang="en-AU" sz="1000" smtClean="0">
                <a:latin typeface="Arial" pitchFamily="34" charset="0"/>
              </a:rPr>
              <a:pPr/>
              <a:t>30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287F4-881A-4324-B0B4-DA5DD0953769}" type="slidenum">
              <a:rPr lang="en-AU" sz="1000" smtClean="0">
                <a:latin typeface="Arial" pitchFamily="34" charset="0"/>
              </a:rPr>
              <a:pPr/>
              <a:t>31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287F4-881A-4324-B0B4-DA5DD0953769}" type="slidenum">
              <a:rPr lang="en-AU" sz="1000" smtClean="0">
                <a:latin typeface="Arial" pitchFamily="34" charset="0"/>
              </a:rPr>
              <a:pPr/>
              <a:t>2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287F4-881A-4324-B0B4-DA5DD0953769}" type="slidenum">
              <a:rPr lang="en-AU" sz="1000" smtClean="0">
                <a:latin typeface="Arial" pitchFamily="34" charset="0"/>
              </a:rPr>
              <a:pPr/>
              <a:t>32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287F4-881A-4324-B0B4-DA5DD0953769}" type="slidenum">
              <a:rPr lang="en-AU" sz="1000" smtClean="0">
                <a:latin typeface="Arial" pitchFamily="34" charset="0"/>
              </a:rPr>
              <a:pPr/>
              <a:t>33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287F4-881A-4324-B0B4-DA5DD0953769}" type="slidenum">
              <a:rPr lang="en-AU" sz="1000" smtClean="0">
                <a:latin typeface="Arial" pitchFamily="34" charset="0"/>
              </a:rPr>
              <a:pPr/>
              <a:t>34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900102" y="9471025"/>
            <a:ext cx="2983299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6719" tIns="48360" rIns="96719" bIns="48360" anchor="b"/>
          <a:lstStyle>
            <a:lvl1pPr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897B5B0A-31C8-4361-806D-60266A0E834C}" type="slidenum">
              <a:rPr lang="en-AU" sz="1000"/>
              <a:pPr algn="r"/>
              <a:t>35</a:t>
            </a:fld>
            <a:endParaRPr lang="en-AU" sz="10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287F4-881A-4324-B0B4-DA5DD0953769}" type="slidenum">
              <a:rPr lang="en-AU" sz="1000" smtClean="0">
                <a:latin typeface="Arial" pitchFamily="34" charset="0"/>
              </a:rPr>
              <a:pPr/>
              <a:t>36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287F4-881A-4324-B0B4-DA5DD0953769}" type="slidenum">
              <a:rPr lang="en-AU" sz="1000" smtClean="0">
                <a:latin typeface="Arial" pitchFamily="34" charset="0"/>
              </a:rPr>
              <a:pPr/>
              <a:t>37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287F4-881A-4324-B0B4-DA5DD0953769}" type="slidenum">
              <a:rPr lang="en-AU" sz="1000" smtClean="0">
                <a:latin typeface="Arial" pitchFamily="34" charset="0"/>
              </a:rPr>
              <a:pPr/>
              <a:t>38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900102" y="9471025"/>
            <a:ext cx="2983299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6719" tIns="48360" rIns="96719" bIns="48360" anchor="b"/>
          <a:lstStyle>
            <a:lvl1pPr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897B5B0A-31C8-4361-806D-60266A0E834C}" type="slidenum">
              <a:rPr lang="en-AU" sz="1000"/>
              <a:pPr algn="r"/>
              <a:t>39</a:t>
            </a:fld>
            <a:endParaRPr lang="en-AU" sz="10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287F4-881A-4324-B0B4-DA5DD0953769}" type="slidenum">
              <a:rPr lang="en-AU" sz="1000" smtClean="0">
                <a:latin typeface="Arial" pitchFamily="34" charset="0"/>
              </a:rPr>
              <a:pPr/>
              <a:t>40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900102" y="9471025"/>
            <a:ext cx="2983299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6719" tIns="48360" rIns="96719" bIns="48360" anchor="b"/>
          <a:lstStyle>
            <a:lvl1pPr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92A2AF00-95E3-4713-B7D1-C61F6A76AA4A}" type="slidenum">
              <a:rPr lang="en-AU" sz="1000"/>
              <a:pPr algn="r"/>
              <a:t>41</a:t>
            </a:fld>
            <a:endParaRPr lang="en-AU" sz="10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287F4-881A-4324-B0B4-DA5DD0953769}" type="slidenum">
              <a:rPr lang="en-AU" sz="1000" smtClean="0">
                <a:latin typeface="Arial" pitchFamily="34" charset="0"/>
              </a:rPr>
              <a:pPr/>
              <a:t>3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900102" y="9471025"/>
            <a:ext cx="2983299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6719" tIns="48360" rIns="96719" bIns="48360" anchor="b"/>
          <a:lstStyle>
            <a:lvl1pPr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7C258D91-3694-4FCD-95F6-1A2CCBD39BF6}" type="slidenum">
              <a:rPr lang="en-AU" sz="1000"/>
              <a:pPr algn="r"/>
              <a:t>42</a:t>
            </a:fld>
            <a:endParaRPr lang="en-AU" sz="10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900102" y="9471025"/>
            <a:ext cx="2983299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6719" tIns="48360" rIns="96719" bIns="48360" anchor="b"/>
          <a:lstStyle>
            <a:lvl1pPr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7C258D91-3694-4FCD-95F6-1A2CCBD39BF6}" type="slidenum">
              <a:rPr lang="en-AU" sz="1000"/>
              <a:pPr algn="r"/>
              <a:t>43</a:t>
            </a:fld>
            <a:endParaRPr lang="en-AU" sz="10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287F4-881A-4324-B0B4-DA5DD0953769}" type="slidenum">
              <a:rPr lang="en-AU" sz="1000" smtClean="0">
                <a:latin typeface="Arial" pitchFamily="34" charset="0"/>
              </a:rPr>
              <a:pPr/>
              <a:t>44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900102" y="9471025"/>
            <a:ext cx="2983299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6719" tIns="48360" rIns="96719" bIns="48360" anchor="b"/>
          <a:lstStyle>
            <a:lvl1pPr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CEBBD632-70D4-43DB-92F3-66DA0DF4B3C0}" type="slidenum">
              <a:rPr lang="en-AU" sz="1000"/>
              <a:pPr algn="r"/>
              <a:t>45</a:t>
            </a:fld>
            <a:endParaRPr lang="en-AU" sz="10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900102" y="9471025"/>
            <a:ext cx="2983299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6719" tIns="48360" rIns="96719" bIns="48360" anchor="b"/>
          <a:lstStyle>
            <a:lvl1pPr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09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E6FC0CF2-8159-4A96-9CE0-65216EE0EBCC}" type="slidenum">
              <a:rPr lang="en-AU" sz="1000"/>
              <a:pPr algn="r"/>
              <a:t>46</a:t>
            </a:fld>
            <a:endParaRPr lang="en-AU" sz="10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287F4-881A-4324-B0B4-DA5DD0953769}" type="slidenum">
              <a:rPr lang="en-AU" sz="1000" smtClean="0">
                <a:latin typeface="Arial" pitchFamily="34" charset="0"/>
              </a:rPr>
              <a:pPr/>
              <a:t>4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287F4-881A-4324-B0B4-DA5DD0953769}" type="slidenum">
              <a:rPr lang="en-AU" sz="1000" smtClean="0">
                <a:latin typeface="Arial" pitchFamily="34" charset="0"/>
              </a:rPr>
              <a:pPr/>
              <a:t>5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287F4-881A-4324-B0B4-DA5DD0953769}" type="slidenum">
              <a:rPr lang="en-AU" sz="1000" smtClean="0">
                <a:latin typeface="Arial" pitchFamily="34" charset="0"/>
              </a:rPr>
              <a:pPr/>
              <a:t>6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287F4-881A-4324-B0B4-DA5DD0953769}" type="slidenum">
              <a:rPr lang="en-AU" sz="1000" smtClean="0">
                <a:latin typeface="Arial" pitchFamily="34" charset="0"/>
              </a:rPr>
              <a:pPr/>
              <a:t>7</a:t>
            </a:fld>
            <a:endParaRPr lang="en-AU" sz="1000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50040" y="4745899"/>
            <a:ext cx="4788106" cy="3793949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00113" y="838200"/>
            <a:ext cx="6800850" cy="1682750"/>
          </a:xfrm>
        </p:spPr>
        <p:txBody>
          <a:bodyPr lIns="0" tIns="0" rIns="0" bIns="0"/>
          <a:lstStyle>
            <a:lvl1pPr algn="r">
              <a:defRPr sz="3800">
                <a:solidFill>
                  <a:srgbClr val="133880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00113" y="2809875"/>
            <a:ext cx="6800850" cy="3362325"/>
          </a:xfrm>
        </p:spPr>
        <p:txBody>
          <a:bodyPr/>
          <a:lstStyle>
            <a:lvl1pPr>
              <a:buClr>
                <a:srgbClr val="133880"/>
              </a:buClr>
              <a:defRPr>
                <a:solidFill>
                  <a:srgbClr val="133880"/>
                </a:solidFill>
              </a:defRPr>
            </a:lvl1pPr>
          </a:lstStyle>
          <a:p>
            <a:r>
              <a:rPr lang="en-AU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2243377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163559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6813" y="468313"/>
            <a:ext cx="1889125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4675" y="468313"/>
            <a:ext cx="5519738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185270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510475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165600"/>
            <a:ext cx="7345363" cy="12874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625" y="2747963"/>
            <a:ext cx="7345363" cy="14176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6407323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2233613"/>
            <a:ext cx="3703637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2300" y="2233613"/>
            <a:ext cx="3703638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652513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60350"/>
            <a:ext cx="7777163" cy="1079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450975"/>
            <a:ext cx="3817938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" y="2055813"/>
            <a:ext cx="3817938" cy="3735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89438" y="1450975"/>
            <a:ext cx="381952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89438" y="2055813"/>
            <a:ext cx="3819525" cy="3735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4332673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7185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689953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58763"/>
            <a:ext cx="2843213" cy="10985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258763"/>
            <a:ext cx="4830763" cy="5532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800" y="1357313"/>
            <a:ext cx="2843213" cy="44338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67698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63" y="4538663"/>
            <a:ext cx="5184775" cy="5349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3863" y="579438"/>
            <a:ext cx="5184775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3863" y="5073650"/>
            <a:ext cx="5184775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6107992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87313"/>
            <a:ext cx="7561263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059" tIns="43511" rIns="85059" bIns="435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741488"/>
            <a:ext cx="75596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059" tIns="43511" rIns="85059" bIns="43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+mj-lt"/>
          <a:ea typeface="+mj-ea"/>
          <a:cs typeface="+mj-cs"/>
        </a:defRPr>
      </a:lvl1pPr>
      <a:lvl2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Arial" charset="0"/>
        </a:defRPr>
      </a:lvl2pPr>
      <a:lvl3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Arial" charset="0"/>
        </a:defRPr>
      </a:lvl3pPr>
      <a:lvl4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Arial" charset="0"/>
        </a:defRPr>
      </a:lvl4pPr>
      <a:lvl5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Arial" charset="0"/>
        </a:defRPr>
      </a:lvl5pPr>
      <a:lvl6pPr marL="457200" algn="l" defTabSz="863600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defTabSz="863600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defTabSz="863600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defTabSz="863600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60363" indent="-360363" algn="l" defTabSz="863600" rtl="0" eaLnBrk="0" fontAlgn="base" hangingPunct="0">
        <a:spcBef>
          <a:spcPct val="80000"/>
        </a:spcBef>
        <a:spcAft>
          <a:spcPct val="0"/>
        </a:spcAft>
        <a:buClr>
          <a:srgbClr val="133880"/>
        </a:buClr>
        <a:buFont typeface="Wingdings" pitchFamily="2" charset="2"/>
        <a:buChar char="l"/>
        <a:defRPr sz="2100">
          <a:solidFill>
            <a:srgbClr val="133880"/>
          </a:solidFill>
          <a:latin typeface="+mn-lt"/>
          <a:ea typeface="+mn-ea"/>
          <a:cs typeface="+mn-cs"/>
        </a:defRPr>
      </a:lvl1pPr>
      <a:lvl2pPr marL="630238" indent="-268288" algn="l" defTabSz="863600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100">
          <a:solidFill>
            <a:srgbClr val="133880"/>
          </a:solidFill>
          <a:latin typeface="+mn-lt"/>
        </a:defRPr>
      </a:lvl2pPr>
      <a:lvl3pPr marL="900113" indent="-268288" algn="l" defTabSz="863600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100">
          <a:solidFill>
            <a:srgbClr val="133880"/>
          </a:solidFill>
          <a:latin typeface="+mn-lt"/>
        </a:defRPr>
      </a:lvl3pPr>
      <a:lvl4pPr marL="1169988" indent="-268288" algn="l" defTabSz="863600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100">
          <a:solidFill>
            <a:srgbClr val="133880"/>
          </a:solidFill>
          <a:latin typeface="+mn-lt"/>
        </a:defRPr>
      </a:lvl4pPr>
      <a:lvl5pPr marL="1439863" indent="-268288" algn="l" defTabSz="863600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100">
          <a:solidFill>
            <a:srgbClr val="133880"/>
          </a:solidFill>
          <a:latin typeface="+mn-lt"/>
        </a:defRPr>
      </a:lvl5pPr>
      <a:lvl6pPr marL="1897063" indent="-268288" algn="l" defTabSz="863600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100">
          <a:solidFill>
            <a:schemeClr val="tx2"/>
          </a:solidFill>
          <a:latin typeface="+mn-lt"/>
        </a:defRPr>
      </a:lvl6pPr>
      <a:lvl7pPr marL="2354263" indent="-268288" algn="l" defTabSz="863600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100">
          <a:solidFill>
            <a:schemeClr val="tx2"/>
          </a:solidFill>
          <a:latin typeface="+mn-lt"/>
        </a:defRPr>
      </a:lvl7pPr>
      <a:lvl8pPr marL="2811463" indent="-268288" algn="l" defTabSz="863600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100">
          <a:solidFill>
            <a:schemeClr val="tx2"/>
          </a:solidFill>
          <a:latin typeface="+mn-lt"/>
        </a:defRPr>
      </a:lvl8pPr>
      <a:lvl9pPr marL="3268663" indent="-268288" algn="l" defTabSz="863600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1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sydney.edu.au/medicine/addiction/indigenous/resources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Jude.Page@justicehealth.nsw.gov.au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0021" y="721395"/>
            <a:ext cx="6336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3600">
              <a:lnSpc>
                <a:spcPct val="90000"/>
              </a:lnSpc>
            </a:pPr>
            <a:r>
              <a:rPr lang="en-AU" sz="30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The health and wellbeing of Aboriginal people in prison: findings from The NSW Inmate Health </a:t>
            </a:r>
            <a:r>
              <a:rPr lang="en-AU" sz="30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Survey</a:t>
            </a:r>
            <a:endParaRPr lang="en-AU" sz="30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8832" y="3241675"/>
            <a:ext cx="67368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63600">
              <a:lnSpc>
                <a:spcPct val="150000"/>
              </a:lnSpc>
            </a:pPr>
            <a:r>
              <a:rPr lang="en-AU" sz="20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Indigenous Allied Health Australia National Conference</a:t>
            </a:r>
            <a:r>
              <a:rPr lang="en-US" sz="20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r" defTabSz="863600">
              <a:lnSpc>
                <a:spcPct val="150000"/>
              </a:lnSpc>
            </a:pPr>
            <a:r>
              <a:rPr lang="en-US" sz="20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November 2012</a:t>
            </a:r>
            <a:endParaRPr lang="en-AU" sz="20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algn="r" defTabSz="863600">
              <a:lnSpc>
                <a:spcPct val="150000"/>
              </a:lnSpc>
            </a:pPr>
            <a:r>
              <a:rPr lang="en-AU" sz="20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Jude Page</a:t>
            </a:r>
          </a:p>
          <a:p>
            <a:pPr algn="r" defTabSz="863600">
              <a:lnSpc>
                <a:spcPct val="150000"/>
              </a:lnSpc>
            </a:pPr>
            <a:r>
              <a:rPr lang="en-AU" sz="20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Project Manager, Aboriginal </a:t>
            </a:r>
            <a:r>
              <a:rPr lang="en-AU" sz="20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Health</a:t>
            </a:r>
            <a:endParaRPr lang="en-AU" sz="20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9671" y="5806501"/>
            <a:ext cx="768068" cy="40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7607" y="1235139"/>
            <a:ext cx="6225550" cy="401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69516" y="6313763"/>
            <a:ext cx="8300232" cy="11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84158" algn="l"/>
                <a:tab pos="1368316" algn="l"/>
                <a:tab pos="2052474" algn="l"/>
                <a:tab pos="2736632" algn="l"/>
                <a:tab pos="3420789" algn="l"/>
                <a:tab pos="4104947" algn="l"/>
                <a:tab pos="4789105" algn="l"/>
                <a:tab pos="5473263" algn="l"/>
                <a:tab pos="6157421" algn="l"/>
                <a:tab pos="6841579" algn="l"/>
                <a:tab pos="7525737" algn="l"/>
                <a:tab pos="8209895" algn="l"/>
              </a:tabLst>
            </a:pPr>
            <a:r>
              <a:rPr lang="en-GB" sz="800">
                <a:solidFill>
                  <a:srgbClr val="000000"/>
                </a:solidFill>
              </a:rPr>
              <a:t>Copyright ©2003 BMJ Publishing Group Ltd.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206857" y="5350266"/>
            <a:ext cx="6225550" cy="1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84158" algn="l"/>
                <a:tab pos="1368316" algn="l"/>
                <a:tab pos="2052474" algn="l"/>
                <a:tab pos="2736632" algn="l"/>
                <a:tab pos="3420789" algn="l"/>
                <a:tab pos="4104947" algn="l"/>
                <a:tab pos="4789105" algn="l"/>
                <a:tab pos="5473263" algn="l"/>
                <a:tab pos="6157421" algn="l"/>
              </a:tabLst>
            </a:pPr>
            <a:r>
              <a:rPr lang="en-GB" sz="1100" b="1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Cunningham, C. et al. BMJ 2003;327:403-404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69516" y="504261"/>
            <a:ext cx="8300232" cy="22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45000"/>
              <a:tabLst>
                <a:tab pos="684158" algn="l"/>
                <a:tab pos="1368316" algn="l"/>
                <a:tab pos="2052474" algn="l"/>
                <a:tab pos="2736632" algn="l"/>
                <a:tab pos="3420789" algn="l"/>
                <a:tab pos="4104947" algn="l"/>
                <a:tab pos="4789105" algn="l"/>
                <a:tab pos="5473263" algn="l"/>
                <a:tab pos="6157421" algn="l"/>
                <a:tab pos="6841579" algn="l"/>
                <a:tab pos="7525737" algn="l"/>
                <a:tab pos="8209895" algn="l"/>
              </a:tabLst>
            </a:pPr>
            <a:r>
              <a:rPr lang="en-GB" sz="1500" b="1" dirty="0">
                <a:solidFill>
                  <a:srgbClr val="000000"/>
                </a:solidFill>
                <a:latin typeface="+mn-lt"/>
              </a:rPr>
              <a:t>Impact of colonisation on Aboriginal health today. Modified from Mathews5</a:t>
            </a:r>
          </a:p>
        </p:txBody>
      </p:sp>
    </p:spTree>
    <p:extLst>
      <p:ext uri="{BB962C8B-B14F-4D97-AF65-F5344CB8AC3E}">
        <p14:creationId xmlns:p14="http://schemas.microsoft.com/office/powerpoint/2010/main" val="1165581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1266" name="Picture 2" descr="IHS Aboriginal re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357" y="11086"/>
            <a:ext cx="4608512" cy="651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7469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49" y="9949"/>
            <a:ext cx="7561263" cy="1154112"/>
          </a:xfrm>
        </p:spPr>
        <p:txBody>
          <a:bodyPr/>
          <a:lstStyle/>
          <a:p>
            <a:pPr eaLnBrk="1" hangingPunct="1"/>
            <a:r>
              <a:rPr lang="en-AU" dirty="0" smtClean="0"/>
              <a:t>  Research Methods</a:t>
            </a:r>
            <a:endParaRPr lang="en-AU" dirty="0"/>
          </a:p>
        </p:txBody>
      </p:sp>
      <p:cxnSp>
        <p:nvCxnSpPr>
          <p:cNvPr id="2051" name="Straight Connector 3"/>
          <p:cNvCxnSpPr>
            <a:cxnSpLocks noChangeShapeType="1"/>
          </p:cNvCxnSpPr>
          <p:nvPr/>
        </p:nvCxnSpPr>
        <p:spPr bwMode="auto">
          <a:xfrm>
            <a:off x="0" y="1225451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342631" y="1441475"/>
            <a:ext cx="76328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The Aboriginal Health Report is the first report of the health of Aboriginal adults in NSW prisons</a:t>
            </a:r>
            <a:r>
              <a:rPr lang="en-US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342900" indent="-342900">
              <a:buClr>
                <a:srgbClr val="000000"/>
              </a:buClr>
              <a:buFont typeface="Arial" pitchFamily="34" charset="0"/>
              <a:buChar char="•"/>
            </a:pPr>
            <a:endParaRPr lang="en-US" sz="2200" dirty="0" smtClean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snapshot of Aboriginal people within a larger study of Inmates in NSW </a:t>
            </a:r>
            <a:r>
              <a:rPr lang="en-US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Prisons</a:t>
            </a:r>
          </a:p>
          <a:p>
            <a:pPr marL="342900" indent="-342900">
              <a:buClr>
                <a:srgbClr val="000000"/>
              </a:buClr>
              <a:buFont typeface="Arial" pitchFamily="34" charset="0"/>
              <a:buChar char="•"/>
            </a:pPr>
            <a:endParaRPr lang="en-US" sz="2200" dirty="0" smtClean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Clr>
                <a:srgbClr val="000000"/>
              </a:buClr>
              <a:buFont typeface="Arial" pitchFamily="34" charset="0"/>
              <a:buChar char="•"/>
            </a:pPr>
            <a:r>
              <a:rPr lang="en-AU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Acknowledged </a:t>
            </a:r>
            <a:r>
              <a:rPr lang="en-AU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as one of the world’s most comprehensive assessments of prisoners’ health </a:t>
            </a:r>
            <a:endParaRPr lang="en-AU" sz="2200" dirty="0" smtClean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Clr>
                <a:srgbClr val="000000"/>
              </a:buClr>
              <a:buFont typeface="Arial" pitchFamily="34" charset="0"/>
              <a:buChar char="•"/>
            </a:pPr>
            <a:endParaRPr lang="en-AU" sz="22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marL="342900" lvl="1" indent="-342900">
              <a:buClr>
                <a:srgbClr val="000000"/>
              </a:buClr>
              <a:buFont typeface="Arial" pitchFamily="34" charset="0"/>
              <a:buChar char="•"/>
            </a:pPr>
            <a:endParaRPr lang="en-AU" sz="2000" dirty="0" smtClean="0">
              <a:solidFill>
                <a:srgbClr val="000000"/>
              </a:solidFill>
            </a:endParaRPr>
          </a:p>
          <a:p>
            <a:pPr marL="342900" indent="-342900">
              <a:buClr>
                <a:srgbClr val="000000"/>
              </a:buClr>
              <a:buFont typeface="Arial" pitchFamily="34" charset="0"/>
              <a:buChar char="•"/>
            </a:pPr>
            <a:endParaRPr lang="en-AU" sz="22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30335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49" y="9949"/>
            <a:ext cx="7561263" cy="1154112"/>
          </a:xfrm>
        </p:spPr>
        <p:txBody>
          <a:bodyPr/>
          <a:lstStyle/>
          <a:p>
            <a:pPr eaLnBrk="1" hangingPunct="1"/>
            <a:r>
              <a:rPr lang="en-AU" dirty="0" smtClean="0"/>
              <a:t>  Research Methods</a:t>
            </a:r>
            <a:endParaRPr lang="en-AU" dirty="0"/>
          </a:p>
        </p:txBody>
      </p:sp>
      <p:cxnSp>
        <p:nvCxnSpPr>
          <p:cNvPr id="2051" name="Straight Connector 3"/>
          <p:cNvCxnSpPr>
            <a:cxnSpLocks noChangeShapeType="1"/>
          </p:cNvCxnSpPr>
          <p:nvPr/>
        </p:nvCxnSpPr>
        <p:spPr bwMode="auto">
          <a:xfrm>
            <a:off x="0" y="1225451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342631" y="1441475"/>
            <a:ext cx="763284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Clr>
                <a:srgbClr val="000000"/>
              </a:buClr>
              <a:buFont typeface="Arial" pitchFamily="34" charset="0"/>
              <a:buChar char="•"/>
            </a:pPr>
            <a:r>
              <a:rPr lang="en-AU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Random sample </a:t>
            </a:r>
            <a:r>
              <a:rPr lang="en-AU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of 996 people (over-sample of </a:t>
            </a:r>
            <a:r>
              <a:rPr lang="en-AU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women and Aboriginal people</a:t>
            </a:r>
            <a:r>
              <a:rPr lang="en-AU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800100" lvl="2" indent="-342900">
              <a:buClr>
                <a:srgbClr val="000000"/>
              </a:buClr>
              <a:buFont typeface="Arial" pitchFamily="34" charset="0"/>
              <a:buChar char="•"/>
            </a:pPr>
            <a:r>
              <a:rPr lang="en-AU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31% identified as </a:t>
            </a:r>
            <a:r>
              <a:rPr lang="en-AU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Aboriginal (</a:t>
            </a:r>
            <a:r>
              <a:rPr lang="en-AU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312 people) </a:t>
            </a:r>
          </a:p>
          <a:p>
            <a:pPr marL="800100" lvl="2" indent="-342900">
              <a:buClr>
                <a:srgbClr val="000000"/>
              </a:buClr>
              <a:buFont typeface="Arial" pitchFamily="34" charset="0"/>
              <a:buChar char="•"/>
            </a:pPr>
            <a:r>
              <a:rPr lang="en-AU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Average age 35 years</a:t>
            </a:r>
            <a:endParaRPr lang="en-AU" sz="22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marL="342900" lvl="1" indent="-342900">
              <a:buClr>
                <a:srgbClr val="000000"/>
              </a:buClr>
              <a:buFont typeface="Arial" pitchFamily="34" charset="0"/>
              <a:buChar char="•"/>
            </a:pPr>
            <a:endParaRPr lang="en-AU" sz="2200" dirty="0" smtClean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marL="342900" lvl="1" indent="-342900">
              <a:buClr>
                <a:srgbClr val="000000"/>
              </a:buClr>
              <a:buFont typeface="Arial" pitchFamily="34" charset="0"/>
              <a:buChar char="•"/>
            </a:pPr>
            <a:r>
              <a:rPr lang="en-AU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Exclusion </a:t>
            </a:r>
            <a:r>
              <a:rPr lang="en-AU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criteria: non-English speaking, acute mental illness, profound intellectual disability</a:t>
            </a:r>
          </a:p>
          <a:p>
            <a:pPr marL="342900" lvl="1" indent="-342900">
              <a:buClr>
                <a:srgbClr val="000000"/>
              </a:buClr>
              <a:buFont typeface="Arial" pitchFamily="34" charset="0"/>
              <a:buChar char="•"/>
            </a:pPr>
            <a:endParaRPr lang="en-US" sz="2200" dirty="0" smtClean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marL="342900" lvl="1" indent="-34290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omputer-assisted </a:t>
            </a:r>
            <a:r>
              <a:rPr lang="en-US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telephone </a:t>
            </a:r>
            <a:r>
              <a:rPr lang="en-US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interviews</a:t>
            </a:r>
          </a:p>
          <a:p>
            <a:pPr marL="342900" lvl="1" indent="-342900">
              <a:buClr>
                <a:srgbClr val="000000"/>
              </a:buClr>
              <a:buFont typeface="Arial" pitchFamily="34" charset="0"/>
              <a:buChar char="•"/>
            </a:pPr>
            <a:r>
              <a:rPr lang="en-AU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Average </a:t>
            </a:r>
            <a:r>
              <a:rPr lang="en-AU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interview length 73 </a:t>
            </a:r>
            <a:r>
              <a:rPr lang="en-AU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minutes</a:t>
            </a:r>
          </a:p>
          <a:p>
            <a:pPr marL="342900" lvl="1" indent="-342900">
              <a:buClr>
                <a:srgbClr val="000000"/>
              </a:buClr>
              <a:buFont typeface="Arial" pitchFamily="34" charset="0"/>
              <a:buChar char="•"/>
            </a:pPr>
            <a:r>
              <a:rPr lang="en-AU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Response </a:t>
            </a:r>
            <a:r>
              <a:rPr lang="en-AU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rate: 85%</a:t>
            </a:r>
          </a:p>
          <a:p>
            <a:pPr marL="342900" lvl="1" indent="-342900">
              <a:buClr>
                <a:srgbClr val="000000"/>
              </a:buClr>
              <a:buFont typeface="Arial" pitchFamily="34" charset="0"/>
              <a:buChar char="•"/>
            </a:pPr>
            <a:endParaRPr lang="en-AU" sz="2200" dirty="0" smtClean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marL="342900" lvl="1" indent="-342900">
              <a:buClr>
                <a:srgbClr val="000000"/>
              </a:buClr>
              <a:buFont typeface="Arial" pitchFamily="34" charset="0"/>
              <a:buChar char="•"/>
            </a:pPr>
            <a:endParaRPr lang="en-AU" sz="2000" dirty="0" smtClean="0">
              <a:solidFill>
                <a:srgbClr val="000000"/>
              </a:solidFill>
            </a:endParaRPr>
          </a:p>
          <a:p>
            <a:pPr marL="342900" indent="-342900">
              <a:buClr>
                <a:srgbClr val="000000"/>
              </a:buClr>
              <a:buFont typeface="Arial" pitchFamily="34" charset="0"/>
              <a:buChar char="•"/>
            </a:pPr>
            <a:endParaRPr lang="en-AU" sz="22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64946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49" y="9949"/>
            <a:ext cx="7561263" cy="1154112"/>
          </a:xfrm>
        </p:spPr>
        <p:txBody>
          <a:bodyPr/>
          <a:lstStyle/>
          <a:p>
            <a:pPr eaLnBrk="1" hangingPunct="1"/>
            <a:r>
              <a:rPr lang="en-AU" dirty="0" smtClean="0"/>
              <a:t>  Survey content</a:t>
            </a:r>
            <a:endParaRPr lang="en-AU" dirty="0"/>
          </a:p>
        </p:txBody>
      </p:sp>
      <p:cxnSp>
        <p:nvCxnSpPr>
          <p:cNvPr id="2051" name="Straight Connector 3"/>
          <p:cNvCxnSpPr>
            <a:cxnSpLocks noChangeShapeType="1"/>
          </p:cNvCxnSpPr>
          <p:nvPr/>
        </p:nvCxnSpPr>
        <p:spPr bwMode="auto">
          <a:xfrm>
            <a:off x="0" y="1225451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342631" y="1343481"/>
            <a:ext cx="763284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Physical </a:t>
            </a:r>
            <a:r>
              <a:rPr lang="en-US" sz="2200" b="1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health tests </a:t>
            </a:r>
            <a:r>
              <a:rPr lang="en-US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– physical measurements, blood pressure, blood sample (blood borne viruses, blood sugar, </a:t>
            </a:r>
            <a:r>
              <a:rPr lang="en-US" sz="2200" dirty="0" err="1">
                <a:solidFill>
                  <a:srgbClr val="133880"/>
                </a:solidFill>
                <a:latin typeface="+mj-lt"/>
                <a:ea typeface="+mj-ea"/>
                <a:cs typeface="+mj-cs"/>
              </a:rPr>
              <a:t>etc</a:t>
            </a:r>
            <a:r>
              <a:rPr lang="en-US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), urine sample (STIs, </a:t>
            </a:r>
            <a:r>
              <a:rPr lang="en-US" sz="2200" dirty="0" err="1">
                <a:solidFill>
                  <a:srgbClr val="133880"/>
                </a:solidFill>
                <a:latin typeface="+mj-lt"/>
                <a:ea typeface="+mj-ea"/>
                <a:cs typeface="+mj-cs"/>
              </a:rPr>
              <a:t>etc</a:t>
            </a:r>
            <a:r>
              <a:rPr lang="en-US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)  </a:t>
            </a:r>
            <a:endParaRPr lang="en-US" sz="2200" dirty="0" smtClean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marL="400050" indent="-400050">
              <a:buClr>
                <a:srgbClr val="000000"/>
              </a:buClr>
              <a:buFont typeface="Arial" pitchFamily="34" charset="0"/>
              <a:buChar char="•"/>
            </a:pPr>
            <a:endParaRPr lang="en-US" sz="22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marL="400050" indent="-40005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200" b="1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Physical health </a:t>
            </a:r>
            <a:r>
              <a:rPr lang="en-US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– prison history, demographics, health status, disability, medications, asthma, diabetes, exercise, injury, SF-12, diet, </a:t>
            </a:r>
            <a:r>
              <a:rPr lang="en-US" sz="2200" dirty="0" err="1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etc</a:t>
            </a:r>
            <a:endParaRPr lang="en-US" sz="2200" dirty="0" smtClean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marL="400050" indent="-400050">
              <a:buClr>
                <a:srgbClr val="000000"/>
              </a:buClr>
              <a:buFont typeface="Arial" pitchFamily="34" charset="0"/>
              <a:buChar char="•"/>
            </a:pPr>
            <a:endParaRPr lang="en-US" sz="22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marL="400050" indent="-40005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200" b="1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Access to healthcare </a:t>
            </a:r>
            <a:r>
              <a:rPr lang="en-US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– in prison and </a:t>
            </a:r>
            <a:r>
              <a:rPr lang="en-US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community</a:t>
            </a:r>
          </a:p>
          <a:p>
            <a:pPr marL="400050" indent="-400050">
              <a:buClr>
                <a:srgbClr val="000000"/>
              </a:buClr>
              <a:buFont typeface="Arial" pitchFamily="34" charset="0"/>
              <a:buChar char="•"/>
            </a:pPr>
            <a:endParaRPr lang="en-US" sz="22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marL="400050" indent="-40005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200" b="1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Mental health </a:t>
            </a:r>
            <a:r>
              <a:rPr lang="en-US" sz="2200" b="1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&amp; risk </a:t>
            </a:r>
            <a:r>
              <a:rPr lang="en-US" sz="2200" b="1" dirty="0" err="1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behaviour</a:t>
            </a:r>
            <a:r>
              <a:rPr lang="en-US" sz="2200" b="1" dirty="0" err="1">
                <a:solidFill>
                  <a:srgbClr val="133880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en-US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psychiatric history, suicide, self-harm, smoking, alcohol, drugs, tattoos, sexual health</a:t>
            </a:r>
          </a:p>
          <a:p>
            <a:pPr marL="342900" lvl="1" indent="-342900">
              <a:buClr>
                <a:srgbClr val="000000"/>
              </a:buClr>
              <a:buFont typeface="Arial" pitchFamily="34" charset="0"/>
              <a:buChar char="•"/>
            </a:pPr>
            <a:endParaRPr lang="en-AU" sz="2200" dirty="0" smtClean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marL="342900" lvl="1" indent="-342900">
              <a:buClr>
                <a:srgbClr val="000000"/>
              </a:buClr>
              <a:buFont typeface="Arial" pitchFamily="34" charset="0"/>
              <a:buChar char="•"/>
            </a:pPr>
            <a:endParaRPr lang="en-AU" sz="2000" dirty="0" smtClean="0">
              <a:solidFill>
                <a:srgbClr val="000000"/>
              </a:solidFill>
            </a:endParaRPr>
          </a:p>
          <a:p>
            <a:pPr marL="342900" indent="-342900">
              <a:buClr>
                <a:srgbClr val="000000"/>
              </a:buClr>
              <a:buFont typeface="Arial" pitchFamily="34" charset="0"/>
              <a:buChar char="•"/>
            </a:pPr>
            <a:endParaRPr lang="en-AU" sz="22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926003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74675" y="598488"/>
            <a:ext cx="77470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059" tIns="43511" rIns="85059" bIns="43511" anchor="b"/>
          <a:lstStyle/>
          <a:p>
            <a:pPr algn="ctr" defTabSz="863600"/>
            <a:r>
              <a:rPr lang="en-US" sz="3000" b="1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Healthcare access in community (ever), </a:t>
            </a:r>
            <a:br>
              <a:rPr lang="en-US" sz="3000" b="1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</a:br>
            <a:r>
              <a:rPr lang="en-US" sz="3000" b="1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Inmate Health Survey 2009</a:t>
            </a:r>
            <a:endParaRPr lang="en-AU" sz="3000" b="1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31498" name="Group 74"/>
          <p:cNvGraphicFramePr>
            <a:graphicFrameLocks noGrp="1"/>
          </p:cNvGraphicFramePr>
          <p:nvPr/>
        </p:nvGraphicFramePr>
        <p:xfrm>
          <a:off x="142875" y="1946275"/>
          <a:ext cx="8280400" cy="3084514"/>
        </p:xfrm>
        <a:graphic>
          <a:graphicData uri="http://schemas.openxmlformats.org/drawingml/2006/table">
            <a:tbl>
              <a:tblPr/>
              <a:tblGrid>
                <a:gridCol w="1944688"/>
                <a:gridCol w="1368425"/>
                <a:gridCol w="1584325"/>
                <a:gridCol w="1655762"/>
                <a:gridCol w="1727200"/>
              </a:tblGrid>
              <a:tr h="597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Aboriginal Men (N=259)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Non-Aboriginal Men (N=538)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Aboriginal Women (N=53)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Non-Aboriginal Women (N=146)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38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 health services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0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Hospital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0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GP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20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Medical centre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48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Community health centre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0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Home nursing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0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Other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9748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-504154" y="-214709"/>
            <a:ext cx="2376264" cy="214709"/>
          </a:xfrm>
        </p:spPr>
        <p:txBody>
          <a:bodyPr/>
          <a:lstStyle/>
          <a:p>
            <a:pPr eaLnBrk="1" hangingPunct="1"/>
            <a:endParaRPr lang="en-AU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128715"/>
              </p:ext>
            </p:extLst>
          </p:nvPr>
        </p:nvGraphicFramePr>
        <p:xfrm>
          <a:off x="215925" y="0"/>
          <a:ext cx="8564880" cy="5599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30335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-504154" y="-214709"/>
            <a:ext cx="2376264" cy="214709"/>
          </a:xfrm>
        </p:spPr>
        <p:txBody>
          <a:bodyPr/>
          <a:lstStyle/>
          <a:p>
            <a:pPr eaLnBrk="1" hangingPunct="1"/>
            <a:endParaRPr lang="en-AU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766733"/>
              </p:ext>
            </p:extLst>
          </p:nvPr>
        </p:nvGraphicFramePr>
        <p:xfrm>
          <a:off x="84057" y="217339"/>
          <a:ext cx="8564880" cy="552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33964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-504154" y="-214709"/>
            <a:ext cx="2376264" cy="214709"/>
          </a:xfrm>
        </p:spPr>
        <p:txBody>
          <a:bodyPr/>
          <a:lstStyle/>
          <a:p>
            <a:pPr eaLnBrk="1" hangingPunct="1"/>
            <a:endParaRPr lang="en-AU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823095"/>
              </p:ext>
            </p:extLst>
          </p:nvPr>
        </p:nvGraphicFramePr>
        <p:xfrm>
          <a:off x="75883" y="73323"/>
          <a:ext cx="8564880" cy="5670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33964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-504154" y="-214709"/>
            <a:ext cx="2376264" cy="214709"/>
          </a:xfrm>
        </p:spPr>
        <p:txBody>
          <a:bodyPr/>
          <a:lstStyle/>
          <a:p>
            <a:pPr eaLnBrk="1" hangingPunct="1"/>
            <a:endParaRPr lang="en-AU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753277"/>
              </p:ext>
            </p:extLst>
          </p:nvPr>
        </p:nvGraphicFramePr>
        <p:xfrm>
          <a:off x="75883" y="73323"/>
          <a:ext cx="8564880" cy="5670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07554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Acknowledgements</a:t>
            </a:r>
            <a:endParaRPr lang="en-AU" dirty="0"/>
          </a:p>
        </p:txBody>
      </p:sp>
      <p:cxnSp>
        <p:nvCxnSpPr>
          <p:cNvPr id="2051" name="Straight Connector 3"/>
          <p:cNvCxnSpPr>
            <a:cxnSpLocks noChangeShapeType="1"/>
          </p:cNvCxnSpPr>
          <p:nvPr/>
        </p:nvCxnSpPr>
        <p:spPr bwMode="auto">
          <a:xfrm>
            <a:off x="0" y="1384300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359939" y="1385975"/>
            <a:ext cx="7632847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15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AU" sz="2200" b="1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2009 Inmate Health Survey (IHS</a:t>
            </a:r>
            <a:r>
              <a:rPr lang="en-AU" sz="2200" b="1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), </a:t>
            </a:r>
            <a:r>
              <a:rPr lang="en-AU" sz="2200" b="1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Investigators: </a:t>
            </a:r>
            <a:r>
              <a:rPr lang="en-AU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Devon </a:t>
            </a:r>
            <a:r>
              <a:rPr lang="en-AU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Indig, </a:t>
            </a:r>
            <a:r>
              <a:rPr lang="en-AU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Libby </a:t>
            </a:r>
            <a:r>
              <a:rPr lang="en-AU" sz="2200" dirty="0" err="1">
                <a:solidFill>
                  <a:srgbClr val="133880"/>
                </a:solidFill>
                <a:latin typeface="+mj-lt"/>
                <a:ea typeface="+mj-ea"/>
                <a:cs typeface="+mj-cs"/>
              </a:rPr>
              <a:t>Topp</a:t>
            </a:r>
            <a:r>
              <a:rPr lang="en-AU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, Elizabeth </a:t>
            </a:r>
            <a:r>
              <a:rPr lang="en-AU" sz="2200" dirty="0" err="1">
                <a:solidFill>
                  <a:srgbClr val="133880"/>
                </a:solidFill>
                <a:latin typeface="+mj-lt"/>
                <a:ea typeface="+mj-ea"/>
                <a:cs typeface="+mj-cs"/>
              </a:rPr>
              <a:t>McEntyre</a:t>
            </a:r>
            <a:r>
              <a:rPr lang="en-AU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AU" sz="2200" dirty="0" err="1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Bronwen</a:t>
            </a:r>
            <a:r>
              <a:rPr lang="en-AU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AU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Ross, Peter Kemp, Denise Monkley, Martin McNamara, </a:t>
            </a:r>
            <a:r>
              <a:rPr lang="en-AU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Robyn </a:t>
            </a:r>
            <a:r>
              <a:rPr lang="en-AU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Rosina, </a:t>
            </a:r>
            <a:r>
              <a:rPr lang="en-AU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Stephen </a:t>
            </a:r>
            <a:r>
              <a:rPr lang="en-AU" sz="2200" dirty="0" err="1">
                <a:solidFill>
                  <a:srgbClr val="133880"/>
                </a:solidFill>
                <a:latin typeface="+mj-lt"/>
                <a:ea typeface="+mj-ea"/>
                <a:cs typeface="+mj-cs"/>
              </a:rPr>
              <a:t>Allnut</a:t>
            </a:r>
            <a:r>
              <a:rPr lang="en-AU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AU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David </a:t>
            </a:r>
            <a:r>
              <a:rPr lang="en-AU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Greenberg, and </a:t>
            </a:r>
            <a:r>
              <a:rPr lang="en-AU" sz="2200" dirty="0" err="1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Edouard</a:t>
            </a:r>
            <a:r>
              <a:rPr lang="en-AU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AU" sz="2200" dirty="0" err="1">
                <a:solidFill>
                  <a:srgbClr val="133880"/>
                </a:solidFill>
                <a:latin typeface="+mj-lt"/>
                <a:ea typeface="+mj-ea"/>
                <a:cs typeface="+mj-cs"/>
              </a:rPr>
              <a:t>Tursan</a:t>
            </a:r>
            <a:r>
              <a:rPr lang="en-AU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AU" sz="2200" dirty="0" err="1">
                <a:solidFill>
                  <a:srgbClr val="133880"/>
                </a:solidFill>
                <a:latin typeface="+mj-lt"/>
                <a:ea typeface="+mj-ea"/>
                <a:cs typeface="+mj-cs"/>
              </a:rPr>
              <a:t>D’Espaignet</a:t>
            </a:r>
            <a:r>
              <a:rPr lang="en-AU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342900" indent="-342900" algn="just">
              <a:spcBef>
                <a:spcPct val="15000"/>
              </a:spcBef>
              <a:buClr>
                <a:srgbClr val="000000"/>
              </a:buClr>
              <a:buFont typeface="Arial" pitchFamily="34" charset="0"/>
              <a:buChar char="•"/>
            </a:pPr>
            <a:endParaRPr lang="en-AU" sz="22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marL="342900" indent="-342900" algn="just">
              <a:spcBef>
                <a:spcPct val="15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AU" sz="2200" b="1" dirty="0" smtClean="0">
                <a:solidFill>
                  <a:schemeClr val="accent3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IHS </a:t>
            </a:r>
            <a:r>
              <a:rPr lang="en-AU" sz="2200" b="1" dirty="0">
                <a:solidFill>
                  <a:schemeClr val="accent3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Aboriginal Health </a:t>
            </a:r>
            <a:r>
              <a:rPr lang="en-AU" sz="2200" b="1" dirty="0" smtClean="0">
                <a:solidFill>
                  <a:schemeClr val="accent3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Report, </a:t>
            </a:r>
            <a:r>
              <a:rPr lang="en-AU" sz="2200" b="1" dirty="0">
                <a:solidFill>
                  <a:schemeClr val="accent3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Authors: </a:t>
            </a:r>
            <a:r>
              <a:rPr lang="en-AU" sz="2200" dirty="0">
                <a:solidFill>
                  <a:schemeClr val="accent3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Devon Indig, Elizabeth </a:t>
            </a:r>
            <a:r>
              <a:rPr lang="en-AU" sz="2200" dirty="0" err="1">
                <a:solidFill>
                  <a:schemeClr val="accent3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McEntyre</a:t>
            </a:r>
            <a:r>
              <a:rPr lang="en-AU" sz="2200" dirty="0">
                <a:solidFill>
                  <a:schemeClr val="accent3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, Jude Page </a:t>
            </a:r>
            <a:r>
              <a:rPr lang="en-AU" sz="2200" dirty="0" smtClean="0">
                <a:solidFill>
                  <a:schemeClr val="accent3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and </a:t>
            </a:r>
            <a:r>
              <a:rPr lang="en-AU" sz="2200" dirty="0" err="1">
                <a:solidFill>
                  <a:schemeClr val="accent3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Bronwen</a:t>
            </a:r>
            <a:r>
              <a:rPr lang="en-AU" sz="2200" dirty="0">
                <a:solidFill>
                  <a:schemeClr val="accent3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Ross. </a:t>
            </a:r>
            <a:endParaRPr lang="en-AU" sz="2200" dirty="0" smtClean="0">
              <a:solidFill>
                <a:schemeClr val="accent3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indent="-342900" algn="just">
              <a:spcBef>
                <a:spcPct val="15000"/>
              </a:spcBef>
              <a:buClr>
                <a:srgbClr val="000000"/>
              </a:buClr>
              <a:buFont typeface="Arial" pitchFamily="34" charset="0"/>
              <a:buChar char="•"/>
            </a:pPr>
            <a:endParaRPr lang="en-AU" sz="22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marL="342900" indent="-342900" algn="just">
              <a:spcBef>
                <a:spcPct val="15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AU" sz="2200" b="1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Funding: </a:t>
            </a:r>
            <a:r>
              <a:rPr lang="en-AU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NSW Health: (Mental Health and Drug and Alcohol Office, Centre for Epidemiology and Research, Centre for Health Protection) and Justice Health</a:t>
            </a:r>
          </a:p>
        </p:txBody>
      </p:sp>
    </p:spTree>
    <p:extLst>
      <p:ext uri="{BB962C8B-B14F-4D97-AF65-F5344CB8AC3E}">
        <p14:creationId xmlns:p14="http://schemas.microsoft.com/office/powerpoint/2010/main" val="17719413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-504154" y="-214709"/>
            <a:ext cx="2376264" cy="214709"/>
          </a:xfrm>
        </p:spPr>
        <p:txBody>
          <a:bodyPr/>
          <a:lstStyle/>
          <a:p>
            <a:pPr eaLnBrk="1" hangingPunct="1"/>
            <a:endParaRPr lang="en-AU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604111"/>
              </p:ext>
            </p:extLst>
          </p:nvPr>
        </p:nvGraphicFramePr>
        <p:xfrm>
          <a:off x="53119" y="217339"/>
          <a:ext cx="8564880" cy="5599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56197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-504154" y="-214709"/>
            <a:ext cx="2376264" cy="214709"/>
          </a:xfrm>
        </p:spPr>
        <p:txBody>
          <a:bodyPr/>
          <a:lstStyle/>
          <a:p>
            <a:pPr eaLnBrk="1" hangingPunct="1"/>
            <a:endParaRPr lang="en-AU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061330"/>
              </p:ext>
            </p:extLst>
          </p:nvPr>
        </p:nvGraphicFramePr>
        <p:xfrm>
          <a:off x="63851" y="289347"/>
          <a:ext cx="8564880" cy="5670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56197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-504154" y="-214709"/>
            <a:ext cx="2376264" cy="214709"/>
          </a:xfrm>
        </p:spPr>
        <p:txBody>
          <a:bodyPr/>
          <a:lstStyle/>
          <a:p>
            <a:pPr eaLnBrk="1" hangingPunct="1"/>
            <a:endParaRPr lang="en-AU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30965"/>
              </p:ext>
            </p:extLst>
          </p:nvPr>
        </p:nvGraphicFramePr>
        <p:xfrm>
          <a:off x="2717" y="217339"/>
          <a:ext cx="8557260" cy="5599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03006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489692"/>
              </p:ext>
            </p:extLst>
          </p:nvPr>
        </p:nvGraphicFramePr>
        <p:xfrm>
          <a:off x="75883" y="289347"/>
          <a:ext cx="8564880" cy="5599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30180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574675" y="-358725"/>
            <a:ext cx="7561263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059" tIns="43511" rIns="85059" bIns="43511" anchor="b"/>
          <a:lstStyle/>
          <a:p>
            <a:pPr algn="ctr" defTabSz="863600" eaLnBrk="0" hangingPunct="0"/>
            <a:r>
              <a:rPr lang="en-US" sz="3000" b="1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Summary – Social determinants</a:t>
            </a:r>
            <a:endParaRPr lang="en-AU" sz="3000" b="1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07606" y="808933"/>
            <a:ext cx="80645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059" tIns="43511" rIns="85059" bIns="43511"/>
          <a:lstStyle/>
          <a:p>
            <a:pPr marL="360363" indent="-360363" defTabSz="863600" eaLnBrk="0" hangingPunct="0">
              <a:spcBef>
                <a:spcPct val="80000"/>
              </a:spcBef>
              <a:buFont typeface="Wingdings" pitchFamily="2" charset="2"/>
              <a:buChar char="l"/>
            </a:pP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Aboriginal inmates had worse social determinants of health than non-Aboriginal inmates: </a:t>
            </a:r>
          </a:p>
          <a:p>
            <a:pPr marL="360363" lvl="1" indent="-360363" defTabSz="863600" eaLnBrk="0" hangingPunct="0">
              <a:spcBef>
                <a:spcPct val="80000"/>
              </a:spcBef>
              <a:buFont typeface="Wingdings" pitchFamily="2" charset="2"/>
              <a:buChar char="l"/>
            </a:pP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Nearly twice as likely to not complete Year 10 </a:t>
            </a:r>
          </a:p>
          <a:p>
            <a:pPr marL="360363" lvl="1" indent="-360363" defTabSz="863600" eaLnBrk="0" hangingPunct="0">
              <a:spcBef>
                <a:spcPct val="80000"/>
              </a:spcBef>
              <a:buFont typeface="Wingdings" pitchFamily="2" charset="2"/>
              <a:buChar char="l"/>
            </a:pP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More likely to be unemployed (often long-term) prior to prison</a:t>
            </a:r>
          </a:p>
          <a:p>
            <a:pPr marL="360363" lvl="1" indent="-360363" defTabSz="863600" eaLnBrk="0" hangingPunct="0">
              <a:spcBef>
                <a:spcPct val="80000"/>
              </a:spcBef>
              <a:buFont typeface="Wingdings" pitchFamily="2" charset="2"/>
              <a:buChar char="l"/>
            </a:pP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Nearly three times as likely to have had a parent in prison</a:t>
            </a:r>
          </a:p>
          <a:p>
            <a:pPr marL="360363" lvl="1" indent="-360363" defTabSz="863600" eaLnBrk="0" hangingPunct="0">
              <a:spcBef>
                <a:spcPct val="80000"/>
              </a:spcBef>
              <a:buFont typeface="Wingdings" pitchFamily="2" charset="2"/>
              <a:buChar char="l"/>
            </a:pP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Twice as likely to have been placed in care as child</a:t>
            </a:r>
          </a:p>
          <a:p>
            <a:pPr marL="360363" lvl="1" indent="-360363" defTabSz="863600" eaLnBrk="0" hangingPunct="0">
              <a:spcBef>
                <a:spcPct val="80000"/>
              </a:spcBef>
              <a:buFont typeface="Wingdings" pitchFamily="2" charset="2"/>
              <a:buChar char="l"/>
            </a:pP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Twice as likely to have ever been in juvenile detention</a:t>
            </a:r>
          </a:p>
          <a:p>
            <a:pPr marL="360363" lvl="1" indent="-360363" defTabSz="863600" eaLnBrk="0" hangingPunct="0">
              <a:spcBef>
                <a:spcPct val="80000"/>
              </a:spcBef>
              <a:buFont typeface="Wingdings" pitchFamily="2" charset="2"/>
              <a:buChar char="l"/>
            </a:pP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More likely to have been </a:t>
            </a: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in prison previously</a:t>
            </a:r>
            <a:endParaRPr lang="en-GB" sz="22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marL="630238" lvl="1" indent="-268288" defTabSz="863600" eaLnBrk="0" hangingPunct="0">
              <a:spcBef>
                <a:spcPct val="40000"/>
              </a:spcBef>
              <a:buFontTx/>
              <a:buChar char="–"/>
            </a:pP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209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000" dirty="0">
                <a:latin typeface="+mj-lt"/>
                <a:ea typeface="+mj-ea"/>
                <a:cs typeface="+mj-cs"/>
              </a:rPr>
              <a:t>Risk </a:t>
            </a:r>
            <a:r>
              <a:rPr lang="en-US" sz="3000" dirty="0" err="1">
                <a:latin typeface="+mj-lt"/>
                <a:ea typeface="+mj-ea"/>
                <a:cs typeface="+mj-cs"/>
              </a:rPr>
              <a:t>Behaviours</a:t>
            </a:r>
            <a:endParaRPr lang="en-AU" sz="3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4269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-504154" y="-214709"/>
            <a:ext cx="2376264" cy="214709"/>
          </a:xfrm>
        </p:spPr>
        <p:txBody>
          <a:bodyPr/>
          <a:lstStyle/>
          <a:p>
            <a:pPr eaLnBrk="1" hangingPunct="1"/>
            <a:endParaRPr lang="en-AU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814190"/>
              </p:ext>
            </p:extLst>
          </p:nvPr>
        </p:nvGraphicFramePr>
        <p:xfrm>
          <a:off x="0" y="9109"/>
          <a:ext cx="8564880" cy="5670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43240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-504154" y="-214709"/>
            <a:ext cx="2376264" cy="214709"/>
          </a:xfrm>
        </p:spPr>
        <p:txBody>
          <a:bodyPr/>
          <a:lstStyle/>
          <a:p>
            <a:pPr eaLnBrk="1" hangingPunct="1"/>
            <a:endParaRPr lang="en-AU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243994"/>
              </p:ext>
            </p:extLst>
          </p:nvPr>
        </p:nvGraphicFramePr>
        <p:xfrm>
          <a:off x="79201" y="0"/>
          <a:ext cx="8564880" cy="5670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86388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49" y="359371"/>
            <a:ext cx="7561263" cy="1154112"/>
          </a:xfrm>
        </p:spPr>
        <p:txBody>
          <a:bodyPr/>
          <a:lstStyle/>
          <a:p>
            <a:pPr eaLnBrk="1" hangingPunct="1"/>
            <a:r>
              <a:rPr lang="en-US" b="1" dirty="0" smtClean="0"/>
              <a:t>Smoking </a:t>
            </a:r>
            <a:r>
              <a:rPr lang="en-US" b="1" dirty="0"/>
              <a:t>characteristics</a:t>
            </a:r>
            <a:r>
              <a:rPr lang="en-AU" b="1" dirty="0" smtClean="0">
                <a:solidFill>
                  <a:srgbClr val="000000"/>
                </a:solidFill>
              </a:rPr>
              <a:t/>
            </a:r>
            <a:br>
              <a:rPr lang="en-AU" b="1" dirty="0" smtClean="0">
                <a:solidFill>
                  <a:srgbClr val="000000"/>
                </a:solidFill>
              </a:rPr>
            </a:br>
            <a:endParaRPr lang="en-AU" dirty="0"/>
          </a:p>
        </p:txBody>
      </p:sp>
      <p:cxnSp>
        <p:nvCxnSpPr>
          <p:cNvPr id="2051" name="Straight Connector 3"/>
          <p:cNvCxnSpPr>
            <a:cxnSpLocks noChangeShapeType="1"/>
          </p:cNvCxnSpPr>
          <p:nvPr/>
        </p:nvCxnSpPr>
        <p:spPr bwMode="auto">
          <a:xfrm>
            <a:off x="0" y="1384300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359939" y="1513483"/>
            <a:ext cx="7632847" cy="3498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defTabSz="863600" eaLnBrk="0" hangingPunct="0">
              <a:spcBef>
                <a:spcPts val="438"/>
              </a:spcBef>
              <a:spcAft>
                <a:spcPts val="1000"/>
              </a:spcAft>
              <a:buFont typeface="Wingdings" pitchFamily="2" charset="2"/>
              <a:buChar char="l"/>
            </a:pPr>
            <a:r>
              <a:rPr lang="en-US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Average </a:t>
            </a: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Aboriginal inmates smoked at approximately double the rate of Aboriginal people in the community (85% </a:t>
            </a:r>
            <a:r>
              <a:rPr lang="en-GB" sz="2200" dirty="0" err="1">
                <a:solidFill>
                  <a:srgbClr val="133880"/>
                </a:solidFill>
                <a:latin typeface="+mj-lt"/>
                <a:ea typeface="+mj-ea"/>
                <a:cs typeface="+mj-cs"/>
              </a:rPr>
              <a:t>vs</a:t>
            </a: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 45%)</a:t>
            </a:r>
          </a:p>
          <a:p>
            <a:pPr marL="360363" indent="-360363" defTabSz="863600" eaLnBrk="0" hangingPunct="0">
              <a:spcBef>
                <a:spcPts val="438"/>
              </a:spcBef>
              <a:spcAft>
                <a:spcPts val="1000"/>
              </a:spcAft>
              <a:buFont typeface="Wingdings" pitchFamily="2" charset="2"/>
              <a:buChar char="l"/>
            </a:pP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A third of </a:t>
            </a: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participants smoked </a:t>
            </a: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by the time they were aged </a:t>
            </a: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12.</a:t>
            </a:r>
          </a:p>
          <a:p>
            <a:pPr marL="360363" indent="-360363" defTabSz="863600" eaLnBrk="0" hangingPunct="0">
              <a:spcBef>
                <a:spcPts val="438"/>
              </a:spcBef>
              <a:spcAft>
                <a:spcPts val="1000"/>
              </a:spcAft>
              <a:buFont typeface="Wingdings" pitchFamily="2" charset="2"/>
              <a:buChar char="l"/>
            </a:pP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Aboriginal </a:t>
            </a: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inmates smoked </a:t>
            </a: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less cigarettes </a:t>
            </a: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per day (approximately 20% of Aboriginal inmates smoked 21+ per day compared to about 30% of non-Aboriginal inmates)</a:t>
            </a:r>
          </a:p>
        </p:txBody>
      </p:sp>
    </p:spTree>
    <p:extLst>
      <p:ext uri="{BB962C8B-B14F-4D97-AF65-F5344CB8AC3E}">
        <p14:creationId xmlns:p14="http://schemas.microsoft.com/office/powerpoint/2010/main" val="7980901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-504154" y="-214709"/>
            <a:ext cx="2376264" cy="214709"/>
          </a:xfrm>
        </p:spPr>
        <p:txBody>
          <a:bodyPr/>
          <a:lstStyle/>
          <a:p>
            <a:pPr eaLnBrk="1" hangingPunct="1"/>
            <a:endParaRPr lang="en-AU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609407"/>
              </p:ext>
            </p:extLst>
          </p:nvPr>
        </p:nvGraphicFramePr>
        <p:xfrm>
          <a:off x="143917" y="73323"/>
          <a:ext cx="8564880" cy="5670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89414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Overview</a:t>
            </a:r>
            <a:endParaRPr lang="en-AU" dirty="0"/>
          </a:p>
        </p:txBody>
      </p:sp>
      <p:cxnSp>
        <p:nvCxnSpPr>
          <p:cNvPr id="2051" name="Straight Connector 3"/>
          <p:cNvCxnSpPr>
            <a:cxnSpLocks noChangeShapeType="1"/>
          </p:cNvCxnSpPr>
          <p:nvPr/>
        </p:nvCxnSpPr>
        <p:spPr bwMode="auto">
          <a:xfrm>
            <a:off x="0" y="1384300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359939" y="1513483"/>
            <a:ext cx="763284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Background – to imprisonment</a:t>
            </a:r>
          </a:p>
          <a:p>
            <a:pPr lvl="4">
              <a:buClr>
                <a:srgbClr val="000000"/>
              </a:buClr>
            </a:pPr>
            <a:r>
              <a:rPr lang="en-US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dirty="0" smtClean="0">
                <a:solidFill>
                  <a:srgbClr val="133880"/>
                </a:solidFill>
              </a:rPr>
              <a:t>–</a:t>
            </a:r>
            <a:r>
              <a:rPr lang="en-US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 to the survey</a:t>
            </a:r>
            <a:endParaRPr lang="en-US" sz="22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Methodology</a:t>
            </a:r>
          </a:p>
          <a:p>
            <a:pPr>
              <a:buClr>
                <a:srgbClr val="000000"/>
              </a:buClr>
            </a:pPr>
            <a:endParaRPr lang="en-US" sz="22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Results</a:t>
            </a:r>
          </a:p>
          <a:p>
            <a:pPr marL="742950" lvl="1" indent="-285750">
              <a:buClr>
                <a:srgbClr val="000000"/>
              </a:buClr>
            </a:pPr>
            <a:r>
              <a:rPr lang="en-US" sz="22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  Social </a:t>
            </a:r>
            <a:r>
              <a:rPr lang="en-US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Determinants</a:t>
            </a:r>
          </a:p>
          <a:p>
            <a:pPr marL="742950" lvl="1" indent="-285750">
              <a:buClr>
                <a:srgbClr val="000000"/>
              </a:buClr>
            </a:pPr>
            <a:r>
              <a:rPr lang="en-US" sz="2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 Risk </a:t>
            </a:r>
            <a:r>
              <a:rPr lang="en-US" sz="2200" dirty="0" err="1">
                <a:solidFill>
                  <a:srgbClr val="133880"/>
                </a:solidFill>
                <a:latin typeface="+mj-lt"/>
                <a:ea typeface="+mj-ea"/>
                <a:cs typeface="+mj-cs"/>
              </a:rPr>
              <a:t>Behaviours</a:t>
            </a:r>
            <a:endParaRPr lang="en-US" sz="22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marL="742950" lvl="1" indent="-285750">
              <a:buClr>
                <a:srgbClr val="000000"/>
              </a:buClr>
              <a:buFontTx/>
              <a:buChar char="-"/>
            </a:pPr>
            <a:r>
              <a:rPr lang="en-US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Chronic diseases</a:t>
            </a:r>
          </a:p>
          <a:p>
            <a:pPr marL="742950" lvl="1" indent="-285750">
              <a:buClr>
                <a:srgbClr val="000000"/>
              </a:buClr>
              <a:buFontTx/>
              <a:buChar char="-"/>
            </a:pPr>
            <a:r>
              <a:rPr lang="en-US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Infectious Diseases</a:t>
            </a:r>
          </a:p>
          <a:p>
            <a:pPr lvl="1">
              <a:buClr>
                <a:srgbClr val="000000"/>
              </a:buClr>
            </a:pPr>
            <a:endParaRPr lang="en-US" sz="22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Conclusions</a:t>
            </a:r>
            <a:endParaRPr lang="en-US" sz="22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25829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49" y="359371"/>
            <a:ext cx="7561263" cy="1154112"/>
          </a:xfrm>
        </p:spPr>
        <p:txBody>
          <a:bodyPr/>
          <a:lstStyle/>
          <a:p>
            <a:pPr eaLnBrk="1" hangingPunct="1"/>
            <a:r>
              <a:rPr lang="en-US" b="1" dirty="0" smtClean="0"/>
              <a:t>Drinking </a:t>
            </a:r>
            <a:r>
              <a:rPr lang="en-US" b="1" dirty="0"/>
              <a:t>characteristics</a:t>
            </a:r>
            <a:r>
              <a:rPr lang="en-AU" b="1" dirty="0" smtClean="0">
                <a:solidFill>
                  <a:srgbClr val="000000"/>
                </a:solidFill>
              </a:rPr>
              <a:t/>
            </a:r>
            <a:br>
              <a:rPr lang="en-AU" b="1" dirty="0" smtClean="0">
                <a:solidFill>
                  <a:srgbClr val="000000"/>
                </a:solidFill>
              </a:rPr>
            </a:br>
            <a:endParaRPr lang="en-AU" dirty="0"/>
          </a:p>
        </p:txBody>
      </p:sp>
      <p:cxnSp>
        <p:nvCxnSpPr>
          <p:cNvPr id="2051" name="Straight Connector 3"/>
          <p:cNvCxnSpPr>
            <a:cxnSpLocks noChangeShapeType="1"/>
          </p:cNvCxnSpPr>
          <p:nvPr/>
        </p:nvCxnSpPr>
        <p:spPr bwMode="auto">
          <a:xfrm>
            <a:off x="0" y="1153443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368113" y="1174363"/>
            <a:ext cx="7632847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defTabSz="863600" eaLnBrk="0" hangingPunct="0">
              <a:spcBef>
                <a:spcPts val="438"/>
              </a:spcBef>
              <a:spcAft>
                <a:spcPts val="1000"/>
              </a:spcAft>
              <a:buFont typeface="Wingdings" pitchFamily="2" charset="2"/>
              <a:buChar char="l"/>
            </a:pP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Over </a:t>
            </a: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a third (35%) of Aboriginal women did not drink any alcohol in the year before prison, compared to 31% non-Aboriginal women.</a:t>
            </a:r>
          </a:p>
          <a:p>
            <a:pPr marL="360363" indent="-360363" defTabSz="863600" eaLnBrk="0" hangingPunct="0">
              <a:spcBef>
                <a:spcPts val="438"/>
              </a:spcBef>
              <a:spcAft>
                <a:spcPts val="1000"/>
              </a:spcAft>
              <a:buFont typeface="Wingdings" pitchFamily="2" charset="2"/>
              <a:buChar char="l"/>
            </a:pP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Nearly half (44%) of Aboriginal men scored 20 or more on the AUDIT, indicating alcohol dependence</a:t>
            </a:r>
          </a:p>
          <a:p>
            <a:pPr marL="360363" indent="-360363" defTabSz="863600" eaLnBrk="0" hangingPunct="0">
              <a:spcBef>
                <a:spcPts val="438"/>
              </a:spcBef>
              <a:spcAft>
                <a:spcPts val="1000"/>
              </a:spcAft>
              <a:buFont typeface="Wingdings" pitchFamily="2" charset="2"/>
              <a:buChar char="l"/>
            </a:pP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58% of Aboriginal men reported usually drinking 10 or more drinks on a typical day (compared to 41% non-Aboriginal men)</a:t>
            </a:r>
          </a:p>
          <a:p>
            <a:pPr marL="360363" indent="-360363" defTabSz="863600" eaLnBrk="0" hangingPunct="0">
              <a:spcBef>
                <a:spcPts val="438"/>
              </a:spcBef>
              <a:spcAft>
                <a:spcPts val="1000"/>
              </a:spcAft>
              <a:buFont typeface="Wingdings" pitchFamily="2" charset="2"/>
              <a:buChar char="l"/>
            </a:pP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40% of Aboriginal men reported they had 6 or more drinks on a daily basis in the year before prison (compared to 27% non-Aboriginal men)</a:t>
            </a:r>
          </a:p>
        </p:txBody>
      </p:sp>
    </p:spTree>
    <p:extLst>
      <p:ext uri="{BB962C8B-B14F-4D97-AF65-F5344CB8AC3E}">
        <p14:creationId xmlns:p14="http://schemas.microsoft.com/office/powerpoint/2010/main" val="42412957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-504154" y="-214709"/>
            <a:ext cx="2376264" cy="214709"/>
          </a:xfrm>
        </p:spPr>
        <p:txBody>
          <a:bodyPr/>
          <a:lstStyle/>
          <a:p>
            <a:pPr eaLnBrk="1" hangingPunct="1"/>
            <a:endParaRPr lang="en-AU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189174"/>
              </p:ext>
            </p:extLst>
          </p:nvPr>
        </p:nvGraphicFramePr>
        <p:xfrm>
          <a:off x="44066" y="73323"/>
          <a:ext cx="8564880" cy="5670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66383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-504154" y="-214709"/>
            <a:ext cx="2376264" cy="214709"/>
          </a:xfrm>
        </p:spPr>
        <p:txBody>
          <a:bodyPr/>
          <a:lstStyle/>
          <a:p>
            <a:pPr eaLnBrk="1" hangingPunct="1"/>
            <a:endParaRPr lang="en-AU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706749"/>
              </p:ext>
            </p:extLst>
          </p:nvPr>
        </p:nvGraphicFramePr>
        <p:xfrm>
          <a:off x="33836" y="289347"/>
          <a:ext cx="8640763" cy="5527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12320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-504154" y="-214709"/>
            <a:ext cx="2376264" cy="214709"/>
          </a:xfrm>
        </p:spPr>
        <p:txBody>
          <a:bodyPr/>
          <a:lstStyle/>
          <a:p>
            <a:pPr eaLnBrk="1" hangingPunct="1"/>
            <a:endParaRPr lang="en-AU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578029"/>
              </p:ext>
            </p:extLst>
          </p:nvPr>
        </p:nvGraphicFramePr>
        <p:xfrm>
          <a:off x="0" y="14385"/>
          <a:ext cx="8564880" cy="5599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3421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-504154" y="-214709"/>
            <a:ext cx="2376264" cy="214709"/>
          </a:xfrm>
        </p:spPr>
        <p:txBody>
          <a:bodyPr/>
          <a:lstStyle/>
          <a:p>
            <a:pPr eaLnBrk="1" hangingPunct="1"/>
            <a:endParaRPr lang="en-AU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654992"/>
              </p:ext>
            </p:extLst>
          </p:nvPr>
        </p:nvGraphicFramePr>
        <p:xfrm>
          <a:off x="75883" y="0"/>
          <a:ext cx="8564880" cy="5670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1811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-504154" y="-214709"/>
            <a:ext cx="2376264" cy="214709"/>
          </a:xfrm>
        </p:spPr>
        <p:txBody>
          <a:bodyPr/>
          <a:lstStyle/>
          <a:p>
            <a:pPr eaLnBrk="1" hangingPunct="1"/>
            <a:endParaRPr lang="en-AU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778526"/>
              </p:ext>
            </p:extLst>
          </p:nvPr>
        </p:nvGraphicFramePr>
        <p:xfrm>
          <a:off x="0" y="217339"/>
          <a:ext cx="8564880" cy="5670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14814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574675" y="-142701"/>
            <a:ext cx="7561263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059" tIns="43511" rIns="85059" bIns="43511" anchor="b"/>
          <a:lstStyle/>
          <a:p>
            <a:pPr algn="ctr" defTabSz="863600" eaLnBrk="0" hangingPunct="0"/>
            <a:r>
              <a:rPr lang="en-US" sz="3000" b="1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Summary – </a:t>
            </a:r>
            <a:r>
              <a:rPr lang="en-US" sz="3000" b="1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Chronic </a:t>
            </a:r>
            <a:r>
              <a:rPr lang="en-US" sz="3000" b="1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Diseases</a:t>
            </a:r>
            <a:endParaRPr lang="en-AU" sz="3000" b="1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28353" y="1441475"/>
            <a:ext cx="80645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059" tIns="43511" rIns="85059" bIns="43511"/>
          <a:lstStyle/>
          <a:p>
            <a:pPr marL="360363" indent="-360363" defTabSz="863600" eaLnBrk="0" hangingPunct="0">
              <a:spcBef>
                <a:spcPct val="80000"/>
              </a:spcBef>
              <a:buFont typeface="Wingdings" pitchFamily="2" charset="2"/>
              <a:buChar char="l"/>
            </a:pP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Aboriginal inmates had </a:t>
            </a: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high rates of </a:t>
            </a: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chronic diseases than non-Aboriginal inmates: </a:t>
            </a:r>
          </a:p>
          <a:p>
            <a:pPr marL="360363" lvl="1" indent="-360363" defTabSz="863600" eaLnBrk="0" hangingPunct="0">
              <a:spcBef>
                <a:spcPct val="80000"/>
              </a:spcBef>
              <a:buFont typeface="Wingdings" pitchFamily="2" charset="2"/>
              <a:buChar char="l"/>
            </a:pP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Twice as likely to have diabetes</a:t>
            </a:r>
          </a:p>
          <a:p>
            <a:pPr marL="360363" lvl="1" indent="-360363" defTabSz="863600" eaLnBrk="0" hangingPunct="0">
              <a:spcBef>
                <a:spcPct val="80000"/>
              </a:spcBef>
              <a:buFont typeface="Wingdings" pitchFamily="2" charset="2"/>
              <a:buChar char="l"/>
            </a:pP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Twice as likely to have ever had asthma (Aboriginal women)</a:t>
            </a:r>
          </a:p>
          <a:p>
            <a:pPr marL="360363" indent="-360363" defTabSz="863600" eaLnBrk="0" hangingPunct="0">
              <a:spcBef>
                <a:spcPct val="80000"/>
              </a:spcBef>
              <a:buFont typeface="Wingdings" pitchFamily="2" charset="2"/>
              <a:buChar char="l"/>
            </a:pP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Aboriginal inmates had </a:t>
            </a: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higher rates of </a:t>
            </a: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infectious diseases than non-Aboriginal inmates</a:t>
            </a: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:</a:t>
            </a:r>
            <a:endParaRPr lang="en-GB" sz="22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439442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863997" y="361355"/>
            <a:ext cx="7237015" cy="1008112"/>
          </a:xfrm>
        </p:spPr>
        <p:txBody>
          <a:bodyPr/>
          <a:lstStyle/>
          <a:p>
            <a:pPr eaLnBrk="1" hangingPunct="1"/>
            <a:r>
              <a:rPr lang="en-US" b="1" dirty="0"/>
              <a:t>Chronic diseases</a:t>
            </a:r>
            <a:r>
              <a:rPr lang="en-AU" b="1" dirty="0"/>
              <a:t> </a:t>
            </a:r>
            <a:r>
              <a:rPr lang="en-US" b="1" dirty="0"/>
              <a:t>characteristics</a:t>
            </a:r>
            <a:r>
              <a:rPr lang="en-AU" b="1" dirty="0" smtClean="0">
                <a:solidFill>
                  <a:srgbClr val="000000"/>
                </a:solidFill>
              </a:rPr>
              <a:t/>
            </a:r>
            <a:br>
              <a:rPr lang="en-AU" b="1" dirty="0" smtClean="0">
                <a:solidFill>
                  <a:srgbClr val="000000"/>
                </a:solidFill>
              </a:rPr>
            </a:br>
            <a:endParaRPr lang="en-AU" dirty="0"/>
          </a:p>
        </p:txBody>
      </p:sp>
      <p:cxnSp>
        <p:nvCxnSpPr>
          <p:cNvPr id="2051" name="Straight Connector 3"/>
          <p:cNvCxnSpPr>
            <a:cxnSpLocks noChangeShapeType="1"/>
          </p:cNvCxnSpPr>
          <p:nvPr/>
        </p:nvCxnSpPr>
        <p:spPr bwMode="auto">
          <a:xfrm>
            <a:off x="0" y="1153443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503957" y="1441475"/>
            <a:ext cx="7632847" cy="264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defTabSz="863600" eaLnBrk="0" hangingPunct="0">
              <a:spcBef>
                <a:spcPts val="438"/>
              </a:spcBef>
              <a:spcAft>
                <a:spcPts val="1000"/>
              </a:spcAft>
              <a:buFont typeface="Wingdings" pitchFamily="2" charset="2"/>
              <a:buChar char="l"/>
            </a:pP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Nearly </a:t>
            </a: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all (91%) Aboriginal women were currently taking medications, compared to 84% non-Aboriginal women and two-thirds of both Aboriginal and non-Aboriginal men</a:t>
            </a:r>
          </a:p>
          <a:p>
            <a:pPr marL="360363" indent="-360363" defTabSz="863600" eaLnBrk="0" hangingPunct="0">
              <a:spcBef>
                <a:spcPts val="438"/>
              </a:spcBef>
              <a:spcAft>
                <a:spcPts val="1000"/>
              </a:spcAft>
              <a:buFont typeface="Wingdings" pitchFamily="2" charset="2"/>
              <a:buChar char="l"/>
            </a:pP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Over half of women (59% Aboriginal women and 54% non-Aboriginal women) self-reported having 3 or more health conditions compared to about 40% of both Aboriginal and non-Aboriginal men</a:t>
            </a:r>
          </a:p>
        </p:txBody>
      </p:sp>
    </p:spTree>
    <p:extLst>
      <p:ext uri="{BB962C8B-B14F-4D97-AF65-F5344CB8AC3E}">
        <p14:creationId xmlns:p14="http://schemas.microsoft.com/office/powerpoint/2010/main" val="20795694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-504154" y="-214709"/>
            <a:ext cx="2376264" cy="214709"/>
          </a:xfrm>
        </p:spPr>
        <p:txBody>
          <a:bodyPr/>
          <a:lstStyle/>
          <a:p>
            <a:pPr eaLnBrk="1" hangingPunct="1"/>
            <a:endParaRPr lang="en-AU"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035254"/>
              </p:ext>
            </p:extLst>
          </p:nvPr>
        </p:nvGraphicFramePr>
        <p:xfrm>
          <a:off x="0" y="145331"/>
          <a:ext cx="8564880" cy="5670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15461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-504154" y="-214709"/>
            <a:ext cx="2376264" cy="214709"/>
          </a:xfrm>
        </p:spPr>
        <p:txBody>
          <a:bodyPr/>
          <a:lstStyle/>
          <a:p>
            <a:pPr eaLnBrk="1" hangingPunct="1"/>
            <a:endParaRPr lang="en-AU"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550088"/>
              </p:ext>
            </p:extLst>
          </p:nvPr>
        </p:nvGraphicFramePr>
        <p:xfrm>
          <a:off x="0" y="0"/>
          <a:ext cx="8564880" cy="5670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15461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574675" y="87313"/>
            <a:ext cx="7561263" cy="562074"/>
          </a:xfrm>
        </p:spPr>
        <p:txBody>
          <a:bodyPr/>
          <a:lstStyle/>
          <a:p>
            <a:pPr eaLnBrk="1" hangingPunct="1"/>
            <a:r>
              <a:rPr lang="en-AU" sz="3200" dirty="0" smtClean="0">
                <a:solidFill>
                  <a:srgbClr val="000000"/>
                </a:solidFill>
              </a:rPr>
              <a:t>International Incarceration Rates, 2008</a:t>
            </a:r>
            <a:endParaRPr lang="en-AU" dirty="0"/>
          </a:p>
        </p:txBody>
      </p:sp>
      <p:cxnSp>
        <p:nvCxnSpPr>
          <p:cNvPr id="2051" name="Straight Connector 3"/>
          <p:cNvCxnSpPr>
            <a:cxnSpLocks noChangeShapeType="1"/>
          </p:cNvCxnSpPr>
          <p:nvPr/>
        </p:nvCxnSpPr>
        <p:spPr bwMode="auto">
          <a:xfrm>
            <a:off x="-2" y="793403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284151"/>
              </p:ext>
            </p:extLst>
          </p:nvPr>
        </p:nvGraphicFramePr>
        <p:xfrm>
          <a:off x="1296045" y="819180"/>
          <a:ext cx="6562725" cy="4528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Chart" r:id="rId5" imgW="6562657" imgH="4600575" progId="Excel.Chart.8">
                  <p:embed/>
                </p:oleObj>
              </mc:Choice>
              <mc:Fallback>
                <p:oleObj name="Chart" r:id="rId5" imgW="6562657" imgH="4600575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045" y="819180"/>
                        <a:ext cx="6562725" cy="45285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59939" y="5185891"/>
            <a:ext cx="7848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+mn-lt"/>
              </a:rPr>
              <a:t>Source: World Prison Population List (eight edition), December 2008. Kings College London. 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+mn-lt"/>
              </a:rPr>
              <a:t>Note: Australia is cited in this report using ABS figures as 129 per 100,000 for 30/6/2008; however ABS reports Australia as having 168 per 100,000 at 30/6/2008 in its Prisoners in Australia publication (cat 4517.0), 2009. Note: This data may include both adults and juveniles in some countries. </a:t>
            </a:r>
            <a:endParaRPr lang="en-US" sz="1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7382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574675" y="-142701"/>
            <a:ext cx="7561263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059" tIns="43511" rIns="85059" bIns="43511" anchor="b"/>
          <a:lstStyle/>
          <a:p>
            <a:pPr algn="ctr" defTabSz="863600" eaLnBrk="0" hangingPunct="0"/>
            <a:r>
              <a:rPr lang="en-US" sz="3000" b="1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Summary – </a:t>
            </a:r>
            <a:r>
              <a:rPr lang="en-US" sz="3000" b="1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Infectious </a:t>
            </a:r>
            <a:r>
              <a:rPr lang="en-US" sz="3000" b="1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Diseases</a:t>
            </a:r>
            <a:endParaRPr lang="en-AU" sz="3000" b="1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15900" y="1225451"/>
            <a:ext cx="80645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059" tIns="43511" rIns="85059" bIns="43511"/>
          <a:lstStyle/>
          <a:p>
            <a:pPr marL="360363" lvl="1" indent="-360363" defTabSz="863600" eaLnBrk="0" hangingPunct="0">
              <a:spcBef>
                <a:spcPct val="80000"/>
              </a:spcBef>
              <a:buFont typeface="Wingdings" pitchFamily="2" charset="2"/>
              <a:buChar char="l"/>
            </a:pP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More </a:t>
            </a: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likely to be Hepatitis C antibody </a:t>
            </a: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positive</a:t>
            </a:r>
          </a:p>
          <a:p>
            <a:pPr marL="817563" lvl="2" indent="-360363" defTabSz="863600" eaLnBrk="0" hangingPunct="0">
              <a:spcBef>
                <a:spcPct val="80000"/>
              </a:spcBef>
              <a:buFont typeface="Wingdings" pitchFamily="2" charset="2"/>
              <a:buChar char="l"/>
            </a:pP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But decreasing</a:t>
            </a:r>
            <a:endParaRPr lang="en-GB" sz="22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marL="360363" lvl="1" indent="-360363" defTabSz="863600" eaLnBrk="0" hangingPunct="0">
              <a:spcBef>
                <a:spcPct val="80000"/>
              </a:spcBef>
              <a:buFont typeface="Wingdings" pitchFamily="2" charset="2"/>
              <a:buChar char="l"/>
            </a:pP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Twice as likely to be Hepatitis B core antibody positive (Aboriginal men</a:t>
            </a: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817563" lvl="2" indent="-360363" defTabSz="863600" eaLnBrk="0" hangingPunct="0">
              <a:spcBef>
                <a:spcPct val="80000"/>
              </a:spcBef>
              <a:buFont typeface="Wingdings" pitchFamily="2" charset="2"/>
              <a:buChar char="l"/>
            </a:pP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But decreasing</a:t>
            </a:r>
          </a:p>
          <a:p>
            <a:pPr marL="360363" lvl="1" indent="-360363" defTabSz="863600" eaLnBrk="0" hangingPunct="0">
              <a:spcBef>
                <a:spcPct val="80000"/>
              </a:spcBef>
              <a:buFont typeface="Wingdings" pitchFamily="2" charset="2"/>
              <a:buChar char="l"/>
            </a:pP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A third of Aboriginal men (32%) reported ever being diagnosed with a sexually transmissible infection </a:t>
            </a: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30%) and Aboriginal women (26%). </a:t>
            </a:r>
            <a:r>
              <a:rPr lang="en-GB" sz="20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NOTE: usually no symptoms</a:t>
            </a:r>
            <a:endParaRPr lang="en-GB" sz="20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marL="817563" lvl="2" indent="-360363" defTabSz="863600" eaLnBrk="0" hangingPunct="0">
              <a:spcBef>
                <a:spcPct val="80000"/>
              </a:spcBef>
              <a:buFont typeface="Wingdings" pitchFamily="2" charset="2"/>
              <a:buChar char="l"/>
            </a:pP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Not decreasing</a:t>
            </a:r>
          </a:p>
          <a:p>
            <a:pPr marL="817563" lvl="2" indent="-360363" defTabSz="863600" eaLnBrk="0" hangingPunct="0">
              <a:spcBef>
                <a:spcPct val="80000"/>
              </a:spcBef>
              <a:buFont typeface="Wingdings" pitchFamily="2" charset="2"/>
              <a:buChar char="l"/>
            </a:pPr>
            <a:endParaRPr lang="en-GB" sz="22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marL="360363" lvl="1" indent="-360363" defTabSz="863600" eaLnBrk="0" hangingPunct="0">
              <a:spcBef>
                <a:spcPct val="80000"/>
              </a:spcBef>
              <a:buFont typeface="Wingdings" pitchFamily="2" charset="2"/>
              <a:buChar char="l"/>
            </a:pPr>
            <a:endParaRPr lang="en-GB" sz="22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09881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49" y="361355"/>
            <a:ext cx="7561263" cy="1008112"/>
          </a:xfrm>
        </p:spPr>
        <p:txBody>
          <a:bodyPr/>
          <a:lstStyle/>
          <a:p>
            <a:pPr eaLnBrk="1" hangingPunct="1"/>
            <a:r>
              <a:rPr lang="en-US" b="1" dirty="0"/>
              <a:t>Infectious diseases characteristics</a:t>
            </a:r>
            <a:r>
              <a:rPr lang="en-AU" b="1" dirty="0" smtClean="0">
                <a:solidFill>
                  <a:srgbClr val="000000"/>
                </a:solidFill>
              </a:rPr>
              <a:t/>
            </a:r>
            <a:br>
              <a:rPr lang="en-AU" b="1" dirty="0" smtClean="0">
                <a:solidFill>
                  <a:srgbClr val="000000"/>
                </a:solidFill>
              </a:rPr>
            </a:br>
            <a:endParaRPr lang="en-AU" dirty="0"/>
          </a:p>
        </p:txBody>
      </p:sp>
      <p:cxnSp>
        <p:nvCxnSpPr>
          <p:cNvPr id="2051" name="Straight Connector 3"/>
          <p:cNvCxnSpPr>
            <a:cxnSpLocks noChangeShapeType="1"/>
          </p:cNvCxnSpPr>
          <p:nvPr/>
        </p:nvCxnSpPr>
        <p:spPr bwMode="auto">
          <a:xfrm>
            <a:off x="0" y="1153443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503957" y="1513483"/>
            <a:ext cx="7632847" cy="282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defTabSz="863600" eaLnBrk="0" hangingPunct="0">
              <a:spcBef>
                <a:spcPts val="438"/>
              </a:spcBef>
              <a:spcAft>
                <a:spcPts val="1000"/>
              </a:spcAft>
              <a:buFont typeface="Wingdings" pitchFamily="2" charset="2"/>
              <a:buChar char="l"/>
            </a:pP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One inmate </a:t>
            </a: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tested positive to HIV antibody</a:t>
            </a:r>
          </a:p>
          <a:p>
            <a:pPr marL="360363" indent="-360363" defTabSz="863600" eaLnBrk="0" hangingPunct="0">
              <a:spcBef>
                <a:spcPts val="438"/>
              </a:spcBef>
              <a:spcAft>
                <a:spcPts val="1000"/>
              </a:spcAft>
              <a:buFont typeface="Wingdings" pitchFamily="2" charset="2"/>
              <a:buChar char="l"/>
            </a:pP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Aboriginal men </a:t>
            </a: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- higher </a:t>
            </a: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rates of </a:t>
            </a: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testing </a:t>
            </a: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for a blood borne virus in prison (61% </a:t>
            </a:r>
            <a:r>
              <a:rPr lang="en-GB" sz="2200" dirty="0" err="1">
                <a:solidFill>
                  <a:srgbClr val="133880"/>
                </a:solidFill>
                <a:latin typeface="+mj-lt"/>
                <a:ea typeface="+mj-ea"/>
                <a:cs typeface="+mj-cs"/>
              </a:rPr>
              <a:t>vs</a:t>
            </a: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 47%) compared to non-Aboriginal men. </a:t>
            </a:r>
          </a:p>
          <a:p>
            <a:pPr marL="360363" indent="-360363" defTabSz="863600" eaLnBrk="0" hangingPunct="0">
              <a:spcBef>
                <a:spcPts val="438"/>
              </a:spcBef>
              <a:spcAft>
                <a:spcPts val="1000"/>
              </a:spcAft>
              <a:buFont typeface="Wingdings" pitchFamily="2" charset="2"/>
              <a:buChar char="l"/>
            </a:pP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Aboriginal women </a:t>
            </a: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- best knowledge of </a:t>
            </a: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risk factors for Hepatitis C transmission (54% correctly answered 3 risk </a:t>
            </a: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factors</a:t>
            </a: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)</a:t>
            </a: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. </a:t>
            </a:r>
            <a:endParaRPr lang="en-GB" sz="22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11557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578232" y="-88781"/>
            <a:ext cx="7561263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059" tIns="43511" rIns="85059" bIns="43511" anchor="b"/>
          <a:lstStyle/>
          <a:p>
            <a:pPr algn="ctr" defTabSz="863600" eaLnBrk="0" hangingPunct="0"/>
            <a:r>
              <a:rPr lang="en-AU" sz="3000" b="1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Conclusions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15900" y="1441475"/>
            <a:ext cx="80645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059" tIns="43511" rIns="85059" bIns="43511"/>
          <a:lstStyle/>
          <a:p>
            <a:pPr marL="360363" indent="-360363" defTabSz="863600" eaLnBrk="0" hangingPunct="0">
              <a:spcBef>
                <a:spcPct val="80000"/>
              </a:spcBef>
              <a:buFont typeface="Wingdings" pitchFamily="2" charset="2"/>
              <a:buChar char="l"/>
            </a:pP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Over representation of </a:t>
            </a: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Aboriginal people </a:t>
            </a: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in prisons</a:t>
            </a:r>
            <a:endParaRPr lang="en-GB" sz="22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marL="360363" indent="-360363" defTabSz="863600" eaLnBrk="0" hangingPunct="0">
              <a:spcBef>
                <a:spcPct val="80000"/>
              </a:spcBef>
              <a:buFont typeface="Wingdings" pitchFamily="2" charset="2"/>
              <a:buChar char="l"/>
            </a:pP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Social determinants of health (poor educational attainment, family displacement, unsettled accommodation) impact on health</a:t>
            </a:r>
          </a:p>
          <a:p>
            <a:pPr marL="360363" indent="-360363" defTabSz="863600" eaLnBrk="0" hangingPunct="0">
              <a:spcBef>
                <a:spcPct val="80000"/>
              </a:spcBef>
              <a:buFont typeface="Wingdings" pitchFamily="2" charset="2"/>
              <a:buChar char="l"/>
            </a:pP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Higher prevalence of risk factors for chronic diseases such as smoking, risky drinking and illicit drug use </a:t>
            </a:r>
          </a:p>
          <a:p>
            <a:pPr marL="360363" indent="-360363" defTabSz="863600" eaLnBrk="0" hangingPunct="0">
              <a:spcBef>
                <a:spcPct val="80000"/>
              </a:spcBef>
              <a:buFont typeface="Wingdings" pitchFamily="2" charset="2"/>
              <a:buChar char="l"/>
            </a:pP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Aboriginal inmates are more likely to have chronic and infectious diseases, which start at a younger age </a:t>
            </a: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                  – mostly preventable</a:t>
            </a:r>
            <a:endParaRPr lang="en-GB" sz="22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marL="360363" indent="-360363" defTabSz="863600" eaLnBrk="0" hangingPunct="0">
              <a:spcBef>
                <a:spcPct val="80000"/>
              </a:spcBef>
              <a:buFont typeface="Wingdings" pitchFamily="2" charset="2"/>
              <a:buNone/>
            </a:pPr>
            <a:endParaRPr lang="en-GB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20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575468" y="73323"/>
            <a:ext cx="7561263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059" tIns="43511" rIns="85059" bIns="43511" anchor="b"/>
          <a:lstStyle/>
          <a:p>
            <a:pPr algn="ctr" defTabSz="863600" eaLnBrk="0" hangingPunct="0"/>
            <a:r>
              <a:rPr lang="en-US" sz="3000" b="1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Where to </a:t>
            </a:r>
            <a:r>
              <a:rPr lang="en-US" sz="3000" b="1">
                <a:solidFill>
                  <a:srgbClr val="133880"/>
                </a:solidFill>
                <a:latin typeface="+mj-lt"/>
                <a:ea typeface="+mj-ea"/>
                <a:cs typeface="+mj-cs"/>
              </a:rPr>
              <a:t>from </a:t>
            </a:r>
            <a:r>
              <a:rPr lang="en-US" sz="3000" b="1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here?</a:t>
            </a:r>
            <a:endParaRPr lang="en-AU" sz="3000" b="1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15900" y="1441475"/>
            <a:ext cx="82804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059" tIns="43511" rIns="85059" bIns="43511"/>
          <a:lstStyle/>
          <a:p>
            <a:pPr marL="360363" indent="-360363" defTabSz="863600" eaLnBrk="0" hangingPunct="0">
              <a:spcBef>
                <a:spcPts val="438"/>
              </a:spcBef>
              <a:spcAft>
                <a:spcPts val="1000"/>
              </a:spcAft>
              <a:buFont typeface="Wingdings" pitchFamily="2" charset="2"/>
              <a:buChar char="l"/>
            </a:pP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Utilising the evidence to inform policy and program development and to seek enhanced funding and services</a:t>
            </a:r>
          </a:p>
          <a:p>
            <a:pPr marL="360363" indent="-360363" defTabSz="863600" eaLnBrk="0" hangingPunct="0">
              <a:spcBef>
                <a:spcPts val="438"/>
              </a:spcBef>
              <a:spcAft>
                <a:spcPts val="1000"/>
              </a:spcAft>
              <a:buFont typeface="Wingdings" pitchFamily="2" charset="2"/>
              <a:buChar char="l"/>
            </a:pP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Need for government to work more closely with Aboriginal people to break the cycle of crime, disadvantage and poor health</a:t>
            </a:r>
          </a:p>
          <a:p>
            <a:pPr marL="360363" indent="-360363" defTabSz="863600" eaLnBrk="0" hangingPunct="0">
              <a:spcBef>
                <a:spcPts val="438"/>
              </a:spcBef>
              <a:spcAft>
                <a:spcPts val="1000"/>
              </a:spcAft>
              <a:buFont typeface="Wingdings" pitchFamily="2" charset="2"/>
              <a:buChar char="l"/>
            </a:pP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Prison </a:t>
            </a: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presents an opportunity to screen for chronic and infectious diseases, provide </a:t>
            </a: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treatment, health education and strengthen self management</a:t>
            </a:r>
          </a:p>
          <a:p>
            <a:pPr marL="360363" indent="-360363" defTabSz="863600" eaLnBrk="0" hangingPunct="0">
              <a:spcBef>
                <a:spcPts val="438"/>
              </a:spcBef>
              <a:spcAft>
                <a:spcPts val="1000"/>
              </a:spcAft>
              <a:buFont typeface="Wingdings" pitchFamily="2" charset="2"/>
              <a:buChar char="l"/>
            </a:pPr>
            <a:r>
              <a:rPr lang="en-GB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Improving culturally responsive services to Aboriginal people in custody and access to health care on return to community</a:t>
            </a:r>
          </a:p>
          <a:p>
            <a:pPr marL="360363" indent="-360363" defTabSz="863600" eaLnBrk="0" hangingPunct="0">
              <a:spcBef>
                <a:spcPts val="438"/>
              </a:spcBef>
              <a:spcAft>
                <a:spcPts val="1000"/>
              </a:spcAft>
              <a:buFont typeface="Wingdings" pitchFamily="2" charset="2"/>
              <a:buChar char="l"/>
            </a:pPr>
            <a:endParaRPr lang="en-GB" sz="22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83144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575468" y="73323"/>
            <a:ext cx="7561263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059" tIns="43511" rIns="85059" bIns="43511" anchor="b"/>
          <a:lstStyle/>
          <a:p>
            <a:pPr algn="ctr" defTabSz="863600" eaLnBrk="0" hangingPunct="0"/>
            <a:r>
              <a:rPr lang="en-US" sz="3000" b="1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What is our role?</a:t>
            </a:r>
            <a:endParaRPr lang="en-AU" sz="3000" b="1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91745" y="1081435"/>
            <a:ext cx="82804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059" tIns="43511" rIns="85059" bIns="43511"/>
          <a:lstStyle/>
          <a:p>
            <a:pPr marL="360363" indent="-360363" defTabSz="863600" eaLnBrk="0" hangingPunct="0">
              <a:spcBef>
                <a:spcPts val="438"/>
              </a:spcBef>
              <a:spcAft>
                <a:spcPts val="1000"/>
              </a:spcAft>
              <a:buFont typeface="Wingdings" pitchFamily="2" charset="2"/>
              <a:buChar char="l"/>
            </a:pP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Reduce risk factors for poor health </a:t>
            </a:r>
            <a:endParaRPr lang="en-GB" sz="22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marL="360363" indent="-360363" defTabSz="863600" eaLnBrk="0" hangingPunct="0">
              <a:spcBef>
                <a:spcPts val="438"/>
              </a:spcBef>
              <a:spcAft>
                <a:spcPts val="1000"/>
              </a:spcAft>
              <a:buFont typeface="Wingdings" pitchFamily="2" charset="2"/>
              <a:buChar char="l"/>
            </a:pP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Treat effects of trauma</a:t>
            </a:r>
          </a:p>
          <a:p>
            <a:pPr marL="360363" indent="-360363" defTabSz="863600" eaLnBrk="0" hangingPunct="0">
              <a:spcBef>
                <a:spcPts val="438"/>
              </a:spcBef>
              <a:spcAft>
                <a:spcPts val="1000"/>
              </a:spcAft>
              <a:buFont typeface="Wingdings" pitchFamily="2" charset="2"/>
              <a:buChar char="l"/>
            </a:pP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Improve access to appropriate health care, support &amp; follow up</a:t>
            </a:r>
          </a:p>
          <a:p>
            <a:pPr marL="360363" indent="-360363" defTabSz="863600" eaLnBrk="0" hangingPunct="0">
              <a:spcBef>
                <a:spcPts val="438"/>
              </a:spcBef>
              <a:spcAft>
                <a:spcPts val="1000"/>
              </a:spcAft>
              <a:buFont typeface="Wingdings" pitchFamily="2" charset="2"/>
              <a:buChar char="l"/>
            </a:pP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Make the health care experience relevant and positive </a:t>
            </a:r>
          </a:p>
          <a:p>
            <a:pPr marL="360363" indent="-360363" defTabSz="863600" eaLnBrk="0" hangingPunct="0">
              <a:spcBef>
                <a:spcPts val="438"/>
              </a:spcBef>
              <a:spcAft>
                <a:spcPts val="1000"/>
              </a:spcAft>
              <a:buFont typeface="Wingdings" pitchFamily="2" charset="2"/>
              <a:buChar char="l"/>
            </a:pP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Include health promotion and understanding in each health interaction (where appropriate) </a:t>
            </a:r>
          </a:p>
          <a:p>
            <a:pPr marL="360363" indent="-360363" defTabSz="863600" eaLnBrk="0" hangingPunct="0">
              <a:spcBef>
                <a:spcPts val="438"/>
              </a:spcBef>
              <a:spcAft>
                <a:spcPts val="1000"/>
              </a:spcAft>
              <a:buFont typeface="Wingdings" pitchFamily="2" charset="2"/>
              <a:buChar char="l"/>
            </a:pP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Model of health: patient centred, holistic</a:t>
            </a:r>
          </a:p>
          <a:p>
            <a:pPr marL="360363" indent="-360363" defTabSz="863600" eaLnBrk="0" hangingPunct="0">
              <a:spcBef>
                <a:spcPts val="438"/>
              </a:spcBef>
              <a:spcAft>
                <a:spcPts val="1000"/>
              </a:spcAft>
              <a:buFont typeface="Wingdings" pitchFamily="2" charset="2"/>
              <a:buChar char="l"/>
            </a:pP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Support healing &amp; healthy communities</a:t>
            </a:r>
          </a:p>
          <a:p>
            <a:pPr marL="360363" indent="-360363" defTabSz="863600" eaLnBrk="0" hangingPunct="0">
              <a:spcBef>
                <a:spcPts val="438"/>
              </a:spcBef>
              <a:spcAft>
                <a:spcPts val="1000"/>
              </a:spcAft>
              <a:buFont typeface="Wingdings" pitchFamily="2" charset="2"/>
              <a:buChar char="l"/>
            </a:pPr>
            <a:r>
              <a:rPr lang="en-GB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Education, inclusion, opportunities</a:t>
            </a:r>
            <a:endParaRPr lang="en-GB" sz="22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14897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49" y="361355"/>
            <a:ext cx="7561263" cy="1296144"/>
          </a:xfrm>
        </p:spPr>
        <p:txBody>
          <a:bodyPr/>
          <a:lstStyle/>
          <a:p>
            <a:r>
              <a:rPr lang="en-US" b="1" dirty="0" smtClean="0"/>
              <a:t>Tools</a:t>
            </a:r>
            <a:r>
              <a:rPr lang="en-AU" sz="1600" dirty="0" smtClean="0"/>
              <a:t>   </a:t>
            </a:r>
            <a:r>
              <a:rPr lang="en-AU" sz="1600" dirty="0" smtClean="0">
                <a:hlinkClick r:id="rId3"/>
              </a:rPr>
              <a:t>http</a:t>
            </a:r>
            <a:r>
              <a:rPr lang="en-AU" sz="1600" dirty="0">
                <a:hlinkClick r:id="rId3"/>
              </a:rPr>
              <a:t>://sydney.edu.au/medicine/addiction/indigenous/resources</a:t>
            </a:r>
            <a:r>
              <a:rPr lang="en-AU" dirty="0"/>
              <a:t/>
            </a:r>
            <a:br>
              <a:rPr lang="en-AU" dirty="0"/>
            </a:br>
            <a:r>
              <a:rPr lang="en-AU" b="1" dirty="0" smtClean="0">
                <a:solidFill>
                  <a:srgbClr val="000000"/>
                </a:solidFill>
              </a:rPr>
              <a:t/>
            </a:r>
            <a:br>
              <a:rPr lang="en-AU" b="1" dirty="0" smtClean="0">
                <a:solidFill>
                  <a:srgbClr val="000000"/>
                </a:solidFill>
              </a:rPr>
            </a:br>
            <a:endParaRPr lang="en-AU" dirty="0"/>
          </a:p>
        </p:txBody>
      </p:sp>
      <p:cxnSp>
        <p:nvCxnSpPr>
          <p:cNvPr id="2051" name="Straight Connector 3"/>
          <p:cNvCxnSpPr>
            <a:cxnSpLocks noChangeShapeType="1"/>
          </p:cNvCxnSpPr>
          <p:nvPr/>
        </p:nvCxnSpPr>
        <p:spPr bwMode="auto">
          <a:xfrm>
            <a:off x="0" y="1153443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266" name="Picture 2" descr="http://drinktank.org.au/wp-content/themes/editorial/functions/thumb.php?src=wp-content/uploads/2012/06/Handbook-Aboriginal-Alcohol-and-Drug-Work.jpg&amp;w=606&amp;h=&amp;zc=1&amp;q=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4471"/>
            <a:ext cx="8640763" cy="531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1116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571277" y="217339"/>
            <a:ext cx="7561263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059" tIns="43511" rIns="85059" bIns="43511" anchor="b"/>
          <a:lstStyle/>
          <a:p>
            <a:pPr algn="ctr" defTabSz="863600" eaLnBrk="0" hangingPunct="0"/>
            <a:r>
              <a:rPr lang="en-AU" sz="3200" b="1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Future research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1441475"/>
            <a:ext cx="8424837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059" tIns="43511" rIns="85059" bIns="43511"/>
          <a:lstStyle/>
          <a:p>
            <a:pPr marL="360363" indent="-360363" defTabSz="863600">
              <a:buClr>
                <a:srgbClr val="000000"/>
              </a:buClr>
            </a:pPr>
            <a:endParaRPr lang="en-AU" sz="22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defTabSz="863600">
              <a:spcBef>
                <a:spcPct val="15000"/>
              </a:spcBef>
              <a:buClr>
                <a:srgbClr val="000000"/>
              </a:buClr>
            </a:pPr>
            <a:r>
              <a:rPr lang="en-AU" sz="2200" b="1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	Aboriginal </a:t>
            </a:r>
            <a:r>
              <a:rPr lang="en-AU" sz="2200" b="1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Men in Custody Study</a:t>
            </a:r>
          </a:p>
          <a:p>
            <a:pPr marL="817563" lvl="1" indent="-360363" defTabSz="863600">
              <a:spcBef>
                <a:spcPct val="15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AU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Focus </a:t>
            </a:r>
            <a:r>
              <a:rPr lang="en-AU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on experience of criminal justice system, resilience, racism and mental health – using </a:t>
            </a:r>
            <a:r>
              <a:rPr lang="en-AU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Inmate Health Survey </a:t>
            </a:r>
            <a:r>
              <a:rPr lang="en-AU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cohort</a:t>
            </a:r>
          </a:p>
          <a:p>
            <a:pPr marL="817563" lvl="1" indent="-360363" defTabSz="863600">
              <a:spcBef>
                <a:spcPct val="15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AU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Study of experiences of 125 men is being finalised</a:t>
            </a:r>
          </a:p>
        </p:txBody>
      </p:sp>
    </p:spTree>
    <p:extLst>
      <p:ext uri="{BB962C8B-B14F-4D97-AF65-F5344CB8AC3E}">
        <p14:creationId xmlns:p14="http://schemas.microsoft.com/office/powerpoint/2010/main" val="73900524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104775" y="1873250"/>
            <a:ext cx="8716963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059" tIns="43511" rIns="85059" bIns="43511"/>
          <a:lstStyle/>
          <a:p>
            <a:pPr marL="360363" indent="-360363" defTabSz="863600">
              <a:spcBef>
                <a:spcPct val="15000"/>
              </a:spcBef>
              <a:buClr>
                <a:srgbClr val="000000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15900" y="3313113"/>
            <a:ext cx="813752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059" tIns="43511" rIns="85059" bIns="43511" anchor="b"/>
          <a:lstStyle/>
          <a:p>
            <a:pPr algn="ctr" defTabSz="863600" eaLnBrk="0" hangingPunct="0"/>
            <a:r>
              <a:rPr lang="en-AU" sz="3000" b="1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Thank </a:t>
            </a:r>
            <a:r>
              <a:rPr lang="en-AU" sz="3000" b="1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you</a:t>
            </a:r>
          </a:p>
          <a:p>
            <a:pPr algn="ctr" defTabSz="863600" eaLnBrk="0" hangingPunct="0"/>
            <a:endParaRPr lang="en-AU" sz="3000" b="1" dirty="0" smtClean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algn="ctr" defTabSz="863600" eaLnBrk="0" hangingPunct="0"/>
            <a:r>
              <a:rPr lang="en-AU" sz="3000" b="1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Questions?</a:t>
            </a:r>
            <a:endParaRPr lang="en-AU" sz="3000" b="1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algn="ctr" defTabSz="863600" eaLnBrk="0" hangingPunct="0"/>
            <a:endParaRPr lang="en-AU" sz="3000" b="1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algn="ctr" defTabSz="863600" eaLnBrk="0" hangingPunct="0"/>
            <a:r>
              <a:rPr lang="en-AU" sz="3000" b="1" dirty="0">
                <a:solidFill>
                  <a:srgbClr val="7030A0"/>
                </a:solidFill>
                <a:latin typeface="+mj-lt"/>
                <a:ea typeface="+mj-ea"/>
                <a:cs typeface="+mj-cs"/>
                <a:hlinkClick r:id="rId3"/>
              </a:rPr>
              <a:t>Jude.Page@justicehealth.nsw.gov.au</a:t>
            </a:r>
            <a:endParaRPr lang="en-AU" sz="30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algn="ctr" defTabSz="863600" eaLnBrk="0" hangingPunct="0"/>
            <a:r>
              <a:rPr lang="en-AU" sz="3000" b="1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Tel </a:t>
            </a:r>
            <a:r>
              <a:rPr lang="en-AU" sz="3000" b="1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(02) </a:t>
            </a:r>
            <a:r>
              <a:rPr lang="en-AU" sz="3000" b="1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8372 3076 | Mob 0400 237 272 </a:t>
            </a:r>
          </a:p>
          <a:p>
            <a:pPr algn="ctr" defTabSz="863600" eaLnBrk="0" hangingPunct="0"/>
            <a:endParaRPr lang="en-AU" sz="3000" b="1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54946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1080021" y="649387"/>
            <a:ext cx="7344816" cy="562074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00"/>
                </a:solidFill>
              </a:rPr>
              <a:t>Adult Incarceration Rate by State 2009</a:t>
            </a:r>
            <a:endParaRPr lang="en-AU" dirty="0"/>
          </a:p>
        </p:txBody>
      </p:sp>
      <p:cxnSp>
        <p:nvCxnSpPr>
          <p:cNvPr id="2051" name="Straight Connector 3"/>
          <p:cNvCxnSpPr>
            <a:cxnSpLocks noChangeShapeType="1"/>
          </p:cNvCxnSpPr>
          <p:nvPr/>
        </p:nvCxnSpPr>
        <p:spPr bwMode="auto">
          <a:xfrm>
            <a:off x="-1" y="1369467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3"/>
          <p:cNvSpPr/>
          <p:nvPr/>
        </p:nvSpPr>
        <p:spPr>
          <a:xfrm>
            <a:off x="359939" y="5761955"/>
            <a:ext cx="7848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+mj-lt"/>
              </a:rPr>
              <a:t>Source: ABS Prisoners in Australia, 2009. ABS Cat no 4517.0</a:t>
            </a:r>
          </a:p>
          <a:p>
            <a:r>
              <a:rPr lang="en-US" sz="1000" dirty="0" smtClean="0">
                <a:solidFill>
                  <a:srgbClr val="000000"/>
                </a:solidFill>
                <a:latin typeface="+mn-lt"/>
              </a:rPr>
              <a:t>. </a:t>
            </a:r>
            <a:endParaRPr lang="en-US" sz="10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302363"/>
              </p:ext>
            </p:extLst>
          </p:nvPr>
        </p:nvGraphicFramePr>
        <p:xfrm>
          <a:off x="333758" y="1452901"/>
          <a:ext cx="6551613" cy="453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Chart" r:id="rId5" imgW="6562657" imgH="4600575" progId="Excel.Chart.8">
                  <p:embed/>
                </p:oleObj>
              </mc:Choice>
              <mc:Fallback>
                <p:oleObj name="Chart" r:id="rId5" imgW="6562657" imgH="4600575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758" y="1452901"/>
                        <a:ext cx="6551613" cy="453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6254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1080021" y="649387"/>
            <a:ext cx="7344816" cy="562074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00"/>
                </a:solidFill>
              </a:rPr>
              <a:t>Adult Incarceration Rate by State and </a:t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Indigenous Status, 2009</a:t>
            </a:r>
            <a:endParaRPr lang="en-AU" dirty="0"/>
          </a:p>
        </p:txBody>
      </p:sp>
      <p:cxnSp>
        <p:nvCxnSpPr>
          <p:cNvPr id="2051" name="Straight Connector 3"/>
          <p:cNvCxnSpPr>
            <a:cxnSpLocks noChangeShapeType="1"/>
          </p:cNvCxnSpPr>
          <p:nvPr/>
        </p:nvCxnSpPr>
        <p:spPr bwMode="auto">
          <a:xfrm>
            <a:off x="-1" y="1369467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3"/>
          <p:cNvSpPr/>
          <p:nvPr/>
        </p:nvSpPr>
        <p:spPr>
          <a:xfrm>
            <a:off x="356482" y="5905971"/>
            <a:ext cx="7848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+mj-lt"/>
              </a:rPr>
              <a:t>Source: ABS Prisoners in Australia, 2009. ABS Cat no 4517.0</a:t>
            </a:r>
          </a:p>
          <a:p>
            <a:endParaRPr lang="en-US" sz="10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579021"/>
              </p:ext>
            </p:extLst>
          </p:nvPr>
        </p:nvGraphicFramePr>
        <p:xfrm>
          <a:off x="143917" y="1369467"/>
          <a:ext cx="7056438" cy="482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Chart" r:id="rId5" imgW="6562657" imgH="4600575" progId="Excel.Chart.8">
                  <p:embed/>
                </p:oleObj>
              </mc:Choice>
              <mc:Fallback>
                <p:oleObj name="Chart" r:id="rId5" imgW="6562657" imgH="4600575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17" y="1369467"/>
                        <a:ext cx="7056438" cy="482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16965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3200" dirty="0" smtClean="0"/>
              <a:t>Background to imprisonment</a:t>
            </a:r>
            <a:endParaRPr lang="en-US" sz="3200" dirty="0"/>
          </a:p>
        </p:txBody>
      </p:sp>
      <p:cxnSp>
        <p:nvCxnSpPr>
          <p:cNvPr id="2051" name="Straight Connector 3"/>
          <p:cNvCxnSpPr>
            <a:cxnSpLocks noChangeShapeType="1"/>
          </p:cNvCxnSpPr>
          <p:nvPr/>
        </p:nvCxnSpPr>
        <p:spPr bwMode="auto">
          <a:xfrm>
            <a:off x="0" y="1384300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360952" y="1657499"/>
            <a:ext cx="7632847" cy="313932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200" b="1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Individual factors</a:t>
            </a:r>
          </a:p>
          <a:p>
            <a:pPr marL="342900" indent="-34290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Effects of colonization</a:t>
            </a:r>
          </a:p>
          <a:p>
            <a:pPr marL="342900" indent="-34290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Social determinants of </a:t>
            </a:r>
            <a:r>
              <a:rPr lang="en-US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health (housing ,education, employment, poverty </a:t>
            </a:r>
            <a:r>
              <a:rPr lang="en-US" sz="2200" dirty="0" err="1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etc</a:t>
            </a:r>
            <a:r>
              <a:rPr lang="en-US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342900" indent="-34290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Mental health, disabilities</a:t>
            </a:r>
          </a:p>
          <a:p>
            <a:pPr marL="342900" indent="-34290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Other risk factors</a:t>
            </a:r>
          </a:p>
          <a:p>
            <a:pPr marL="342900" indent="-342900">
              <a:buClr>
                <a:srgbClr val="000000"/>
              </a:buClr>
              <a:buFont typeface="Arial" pitchFamily="34" charset="0"/>
              <a:buChar char="•"/>
            </a:pPr>
            <a:endParaRPr lang="en-US" sz="22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>
              <a:buClr>
                <a:srgbClr val="000000"/>
              </a:buClr>
            </a:pPr>
            <a:endParaRPr lang="en-US" sz="22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Clr>
                <a:srgbClr val="000000"/>
              </a:buClr>
              <a:buFont typeface="Arial" pitchFamily="34" charset="0"/>
              <a:buChar char="•"/>
            </a:pPr>
            <a:endParaRPr lang="en-US" sz="2200" dirty="0" smtClean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Clr>
                <a:srgbClr val="000000"/>
              </a:buClr>
              <a:buFont typeface="Arial" pitchFamily="34" charset="0"/>
              <a:buChar char="•"/>
            </a:pPr>
            <a:endParaRPr lang="en-US" sz="22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08413" y="1681270"/>
            <a:ext cx="3960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200" b="1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Structural factors</a:t>
            </a:r>
          </a:p>
          <a:p>
            <a:pPr marL="342900" indent="-34290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Laws and policies</a:t>
            </a:r>
          </a:p>
          <a:p>
            <a:pPr marL="342900" indent="-34290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Policing</a:t>
            </a:r>
          </a:p>
          <a:p>
            <a:pPr marL="342900" indent="-34290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Sentencing</a:t>
            </a:r>
          </a:p>
          <a:p>
            <a:pPr marL="342900" indent="-34290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Bail laws &amp; conditions </a:t>
            </a:r>
          </a:p>
          <a:p>
            <a:pPr marL="342900" indent="-34290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Access to health &amp; support services</a:t>
            </a:r>
          </a:p>
          <a:p>
            <a:pPr marL="342900" indent="-34290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Availability of diversion </a:t>
            </a:r>
            <a:r>
              <a:rPr lang="en-US" sz="2200" dirty="0" smtClean="0">
                <a:solidFill>
                  <a:srgbClr val="133880"/>
                </a:solidFill>
                <a:latin typeface="+mj-lt"/>
                <a:ea typeface="+mj-ea"/>
                <a:cs typeface="+mj-cs"/>
              </a:rPr>
              <a:t>options</a:t>
            </a:r>
            <a:endParaRPr lang="en-US" sz="2200" dirty="0">
              <a:solidFill>
                <a:srgbClr val="13388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0471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AU" dirty="0" smtClean="0"/>
              <a:t>Change in Aboriginal Custodial Population, NSW 1998-2012</a:t>
            </a:r>
          </a:p>
        </p:txBody>
      </p:sp>
      <p:cxnSp>
        <p:nvCxnSpPr>
          <p:cNvPr id="2051" name="Straight Connector 3"/>
          <p:cNvCxnSpPr>
            <a:cxnSpLocks noChangeShapeType="1"/>
          </p:cNvCxnSpPr>
          <p:nvPr/>
        </p:nvCxnSpPr>
        <p:spPr bwMode="auto">
          <a:xfrm>
            <a:off x="0" y="1384300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024400"/>
              </p:ext>
            </p:extLst>
          </p:nvPr>
        </p:nvGraphicFramePr>
        <p:xfrm>
          <a:off x="972009" y="1801515"/>
          <a:ext cx="6883440" cy="2346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548"/>
                <a:gridCol w="1218004"/>
                <a:gridCol w="1430296"/>
                <a:gridCol w="1430296"/>
                <a:gridCol w="1430296"/>
              </a:tblGrid>
              <a:tr h="359990"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L="91449" marR="91449" marT="45698" marB="45698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1998</a:t>
                      </a:r>
                      <a:endParaRPr lang="en-AU" sz="1400" dirty="0"/>
                    </a:p>
                  </a:txBody>
                  <a:tcPr marL="91449" marR="91449" marT="45698" marB="45698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2009</a:t>
                      </a:r>
                      <a:endParaRPr lang="en-AU" sz="1400" dirty="0"/>
                    </a:p>
                  </a:txBody>
                  <a:tcPr marL="91449" marR="91449" marT="45698" marB="45698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2012</a:t>
                      </a:r>
                      <a:endParaRPr lang="en-AU" sz="1400" dirty="0"/>
                    </a:p>
                  </a:txBody>
                  <a:tcPr marL="91449" marR="91449" marT="45698" marB="45698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SOURCE</a:t>
                      </a:r>
                      <a:endParaRPr lang="en-AU" sz="1400" dirty="0"/>
                    </a:p>
                  </a:txBody>
                  <a:tcPr marL="91449" marR="91449" marT="45698" marB="45698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96133">
                <a:tc>
                  <a:txBody>
                    <a:bodyPr/>
                    <a:lstStyle/>
                    <a:p>
                      <a:endParaRPr lang="en-AU" sz="9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AU" sz="900" b="1" dirty="0" smtClean="0">
                          <a:solidFill>
                            <a:schemeClr val="tx1"/>
                          </a:solidFill>
                        </a:rPr>
                        <a:t>Custodial</a:t>
                      </a:r>
                      <a:r>
                        <a:rPr lang="en-AU" sz="900" b="1" baseline="0" dirty="0" smtClean="0">
                          <a:solidFill>
                            <a:schemeClr val="tx1"/>
                          </a:solidFill>
                        </a:rPr>
                        <a:t> Population</a:t>
                      </a:r>
                      <a:endParaRPr lang="en-AU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698" marB="45698"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 smtClean="0">
                          <a:solidFill>
                            <a:schemeClr val="bg2"/>
                          </a:solidFill>
                        </a:rPr>
                        <a:t>7824</a:t>
                      </a:r>
                      <a:endParaRPr lang="en-AU" sz="20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9" marR="91449" marT="45698" marB="45698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 smtClean="0">
                          <a:solidFill>
                            <a:schemeClr val="bg2"/>
                          </a:solidFill>
                        </a:rPr>
                        <a:t>11160</a:t>
                      </a:r>
                      <a:endParaRPr lang="en-AU" sz="20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9" marR="91449" marT="45698" marB="45698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 smtClean="0">
                          <a:solidFill>
                            <a:schemeClr val="bg2"/>
                          </a:solidFill>
                        </a:rPr>
                        <a:t>9624</a:t>
                      </a:r>
                      <a:endParaRPr lang="en-AU" sz="20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9" marR="91449" marT="45698" marB="45698">
                    <a:solidFill>
                      <a:schemeClr val="tx1">
                        <a:lumMod val="8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AU" sz="1000" b="1" i="1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AU" sz="1000" b="1" i="1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AU" sz="1000" b="1" i="1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AU" sz="1000" b="1" i="1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AU" sz="1000" b="1" i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CS NSW Inmate Census</a:t>
                      </a:r>
                      <a:endParaRPr lang="en-AU" sz="1000" b="1" i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AU" sz="1000" b="1" i="1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en-AU" sz="1000" b="1" i="1" dirty="0">
                        <a:solidFill>
                          <a:schemeClr val="bg2"/>
                        </a:solidFill>
                      </a:endParaRPr>
                    </a:p>
                  </a:txBody>
                  <a:tcPr marL="91449" marR="91449" marT="45698" marB="45698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96133">
                <a:tc>
                  <a:txBody>
                    <a:bodyPr/>
                    <a:lstStyle/>
                    <a:p>
                      <a:r>
                        <a:rPr lang="en-AU" sz="900" b="1" dirty="0" smtClean="0">
                          <a:solidFill>
                            <a:schemeClr val="tx1"/>
                          </a:solidFill>
                        </a:rPr>
                        <a:t>Male </a:t>
                      </a:r>
                      <a:r>
                        <a:rPr lang="en-AU" sz="900" b="1" baseline="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en-AU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698" marB="456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20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  <a:endParaRPr lang="en-AU" sz="2000" b="1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698" marB="45698">
                    <a:lnL w="12700" cmpd="sng">
                      <a:noFill/>
                    </a:lnL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 smtClean="0">
                          <a:solidFill>
                            <a:schemeClr val="bg2"/>
                          </a:solidFill>
                        </a:rPr>
                        <a:t>92</a:t>
                      </a:r>
                      <a:endParaRPr lang="en-AU" sz="20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9" marR="91449" marT="45698" marB="45698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 smtClean="0">
                          <a:solidFill>
                            <a:schemeClr val="bg2"/>
                          </a:solidFill>
                        </a:rPr>
                        <a:t>93.5</a:t>
                      </a:r>
                      <a:endParaRPr lang="en-AU" sz="20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9" marR="91449" marT="45698" marB="45698">
                    <a:solidFill>
                      <a:schemeClr val="tx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AU" sz="1000" b="1" i="1" dirty="0">
                        <a:solidFill>
                          <a:schemeClr val="bg2"/>
                        </a:solidFill>
                      </a:endParaRPr>
                    </a:p>
                  </a:txBody>
                  <a:tcPr marL="91449" marR="91449" marT="45698" marB="45698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96133">
                <a:tc>
                  <a:txBody>
                    <a:bodyPr/>
                    <a:lstStyle/>
                    <a:p>
                      <a:r>
                        <a:rPr lang="en-AU" sz="900" b="1" dirty="0" smtClean="0">
                          <a:solidFill>
                            <a:schemeClr val="tx1"/>
                          </a:solidFill>
                        </a:rPr>
                        <a:t>Female </a:t>
                      </a:r>
                      <a:r>
                        <a:rPr lang="en-AU" sz="900" b="1" baseline="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en-AU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698" marB="45698">
                    <a:lnT w="12700" cmpd="sng">
                      <a:noFill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 smtClean="0">
                          <a:solidFill>
                            <a:schemeClr val="bg2"/>
                          </a:solidFill>
                        </a:rPr>
                        <a:t>6.2</a:t>
                      </a:r>
                      <a:endParaRPr lang="en-AU" sz="20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9" marR="91449" marT="45698" marB="45698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 smtClean="0">
                          <a:solidFill>
                            <a:schemeClr val="bg2"/>
                          </a:solidFill>
                        </a:rPr>
                        <a:t>7.7</a:t>
                      </a:r>
                      <a:endParaRPr lang="en-AU" sz="20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9" marR="91449" marT="45698" marB="45698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 smtClean="0">
                          <a:solidFill>
                            <a:schemeClr val="bg2"/>
                          </a:solidFill>
                        </a:rPr>
                        <a:t>6.5</a:t>
                      </a:r>
                      <a:endParaRPr lang="en-AU" sz="20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9" marR="91449" marT="45698" marB="45698">
                    <a:solidFill>
                      <a:schemeClr val="tx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AU" sz="10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96133">
                <a:tc>
                  <a:txBody>
                    <a:bodyPr/>
                    <a:lstStyle/>
                    <a:p>
                      <a:r>
                        <a:rPr lang="en-AU" sz="900" b="1" dirty="0" smtClean="0">
                          <a:solidFill>
                            <a:schemeClr val="tx1"/>
                          </a:solidFill>
                        </a:rPr>
                        <a:t>Aboriginal</a:t>
                      </a:r>
                      <a:r>
                        <a:rPr lang="en-AU" sz="900" b="1" baseline="0" dirty="0" smtClean="0">
                          <a:solidFill>
                            <a:schemeClr val="tx1"/>
                          </a:solidFill>
                        </a:rPr>
                        <a:t>  Male (%)</a:t>
                      </a:r>
                      <a:endParaRPr lang="en-AU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698" marB="45698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 smtClean="0">
                          <a:solidFill>
                            <a:schemeClr val="bg2"/>
                          </a:solidFill>
                        </a:rPr>
                        <a:t>13.5</a:t>
                      </a:r>
                      <a:endParaRPr lang="en-AU" sz="20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9" marR="91449" marT="45698" marB="45698">
                    <a:solidFill>
                      <a:srgbClr val="E1F4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 smtClean="0">
                          <a:solidFill>
                            <a:schemeClr val="bg2"/>
                          </a:solidFill>
                        </a:rPr>
                        <a:t>21</a:t>
                      </a:r>
                      <a:endParaRPr lang="en-AU" sz="20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9" marR="91449" marT="45698" marB="45698">
                    <a:solidFill>
                      <a:srgbClr val="E1F4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 smtClean="0">
                          <a:solidFill>
                            <a:schemeClr val="bg2"/>
                          </a:solidFill>
                        </a:rPr>
                        <a:t>22</a:t>
                      </a:r>
                      <a:endParaRPr lang="en-AU" sz="20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9" marR="91449" marT="45698" marB="45698">
                    <a:solidFill>
                      <a:srgbClr val="E1F46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AU" sz="10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96133">
                <a:tc>
                  <a:txBody>
                    <a:bodyPr/>
                    <a:lstStyle/>
                    <a:p>
                      <a:r>
                        <a:rPr lang="en-AU" sz="900" b="1" dirty="0" smtClean="0">
                          <a:solidFill>
                            <a:schemeClr val="tx1"/>
                          </a:solidFill>
                        </a:rPr>
                        <a:t>Aboriginal</a:t>
                      </a:r>
                      <a:r>
                        <a:rPr lang="en-AU" sz="900" b="1" baseline="0" dirty="0" smtClean="0">
                          <a:solidFill>
                            <a:schemeClr val="tx1"/>
                          </a:solidFill>
                        </a:rPr>
                        <a:t>  Female (%)</a:t>
                      </a:r>
                      <a:endParaRPr lang="en-AU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698" marB="45698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 smtClean="0">
                          <a:solidFill>
                            <a:schemeClr val="bg2"/>
                          </a:solidFill>
                        </a:rPr>
                        <a:t>20</a:t>
                      </a:r>
                      <a:endParaRPr lang="en-AU" sz="20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9" marR="91449" marT="45698" marB="45698">
                    <a:solidFill>
                      <a:srgbClr val="E1F4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 smtClean="0">
                          <a:solidFill>
                            <a:schemeClr val="bg2"/>
                          </a:solidFill>
                        </a:rPr>
                        <a:t>28</a:t>
                      </a:r>
                      <a:endParaRPr lang="en-AU" sz="20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9" marR="91449" marT="45698" marB="45698">
                    <a:solidFill>
                      <a:srgbClr val="E1F4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 smtClean="0">
                          <a:solidFill>
                            <a:schemeClr val="bg2"/>
                          </a:solidFill>
                        </a:rPr>
                        <a:t>30</a:t>
                      </a:r>
                      <a:endParaRPr lang="en-AU" sz="20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9" marR="91449" marT="45698" marB="45698">
                    <a:solidFill>
                      <a:srgbClr val="E1F46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AU" sz="10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964131" y="4338345"/>
            <a:ext cx="687676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3600" eaLnBrk="0" hangingPunct="0"/>
            <a:r>
              <a:rPr lang="en-AU" sz="1050" dirty="0" smtClean="0">
                <a:solidFill>
                  <a:srgbClr val="000000"/>
                </a:solidFill>
                <a:latin typeface="+mj-lt"/>
              </a:rPr>
              <a:t>Source: NSW Inmate Census 2009, CSNSW </a:t>
            </a:r>
            <a:r>
              <a:rPr lang="en-AU" sz="1050" dirty="0">
                <a:solidFill>
                  <a:srgbClr val="000000"/>
                </a:solidFill>
                <a:latin typeface="+mj-lt"/>
              </a:rPr>
              <a:t>2012, Offender population report, CSNSW 30 September 2012. Totals include full-time inmates and period detainees.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7527" y="4906726"/>
            <a:ext cx="6883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Nationally 71% increase in Indigenous imprisonment between 2001 and 2009, compared to 25% increase for non Indigenous prisoners </a:t>
            </a:r>
          </a:p>
          <a:p>
            <a:r>
              <a:rPr lang="en-A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(ABS, 2009)</a:t>
            </a:r>
            <a:endParaRPr lang="en-A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274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</a:t>
            </a:r>
            <a:r>
              <a:rPr lang="en-US" sz="2800" dirty="0" smtClean="0"/>
              <a:t>isk factors for Aboriginal prosecution &amp; imprisonment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965" y="1297459"/>
            <a:ext cx="7559675" cy="39624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Major risk</a:t>
            </a:r>
          </a:p>
          <a:p>
            <a:r>
              <a:rPr lang="en-US" sz="2000" dirty="0" smtClean="0"/>
              <a:t>High risk alcohol consumption</a:t>
            </a:r>
          </a:p>
          <a:p>
            <a:r>
              <a:rPr lang="en-US" sz="2000" dirty="0" smtClean="0"/>
              <a:t>Illicit drug use  (</a:t>
            </a:r>
            <a:r>
              <a:rPr lang="en-US" sz="2000" dirty="0" err="1" smtClean="0"/>
              <a:t>Weatherburn</a:t>
            </a:r>
            <a:r>
              <a:rPr lang="en-US" sz="2000" dirty="0" smtClean="0"/>
              <a:t>, et. </a:t>
            </a:r>
            <a:r>
              <a:rPr lang="en-US" sz="2000" dirty="0"/>
              <a:t>a</a:t>
            </a:r>
            <a:r>
              <a:rPr lang="en-US" sz="2000" dirty="0" smtClean="0"/>
              <a:t>l 2006, NATSIS)</a:t>
            </a:r>
          </a:p>
          <a:p>
            <a:pPr marL="0" indent="0">
              <a:buNone/>
            </a:pPr>
            <a:r>
              <a:rPr lang="en-US" sz="2000" b="1" dirty="0" smtClean="0"/>
              <a:t>Increase risk</a:t>
            </a:r>
          </a:p>
          <a:p>
            <a:r>
              <a:rPr lang="en-US" sz="2000" dirty="0" smtClean="0"/>
              <a:t>Not completing year 12, unemployment, overcrowded housing, homelessness, being removed from family as child (incl. stolen generations)</a:t>
            </a:r>
            <a:endParaRPr lang="en-US" sz="2000" dirty="0"/>
          </a:p>
          <a:p>
            <a:r>
              <a:rPr lang="en-US" sz="2000" dirty="0" smtClean="0"/>
              <a:t>Breach of bail conditions</a:t>
            </a:r>
          </a:p>
          <a:p>
            <a:r>
              <a:rPr lang="en-US" sz="2000" dirty="0" smtClean="0"/>
              <a:t>Violent offences (assault, robbery)</a:t>
            </a:r>
            <a:endParaRPr lang="en-US" sz="20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03320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4C4C4C"/>
      </a:dk1>
      <a:lt1>
        <a:srgbClr val="FFFFFF"/>
      </a:lt1>
      <a:dk2>
        <a:srgbClr val="8996DE"/>
      </a:dk2>
      <a:lt2>
        <a:srgbClr val="FFFFFF"/>
      </a:lt2>
      <a:accent1>
        <a:srgbClr val="0066CC"/>
      </a:accent1>
      <a:accent2>
        <a:srgbClr val="0099CC"/>
      </a:accent2>
      <a:accent3>
        <a:srgbClr val="C4C9EC"/>
      </a:accent3>
      <a:accent4>
        <a:srgbClr val="DADADA"/>
      </a:accent4>
      <a:accent5>
        <a:srgbClr val="AAB8E2"/>
      </a:accent5>
      <a:accent6>
        <a:srgbClr val="008AB9"/>
      </a:accent6>
      <a:hlink>
        <a:srgbClr val="6699FF"/>
      </a:hlink>
      <a:folHlink>
        <a:srgbClr val="6666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4C4C4C"/>
        </a:dk1>
        <a:lt1>
          <a:srgbClr val="FFFFFF"/>
        </a:lt1>
        <a:dk2>
          <a:srgbClr val="8996DE"/>
        </a:dk2>
        <a:lt2>
          <a:srgbClr val="FFFFFF"/>
        </a:lt2>
        <a:accent1>
          <a:srgbClr val="0066CC"/>
        </a:accent1>
        <a:accent2>
          <a:srgbClr val="0099CC"/>
        </a:accent2>
        <a:accent3>
          <a:srgbClr val="C4C9EC"/>
        </a:accent3>
        <a:accent4>
          <a:srgbClr val="DADADA"/>
        </a:accent4>
        <a:accent5>
          <a:srgbClr val="AAB8E2"/>
        </a:accent5>
        <a:accent6>
          <a:srgbClr val="008AB9"/>
        </a:accent6>
        <a:hlink>
          <a:srgbClr val="6699FF"/>
        </a:hlink>
        <a:folHlink>
          <a:srgbClr val="66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JH PowerPoint_template 4">
    <a:dk1>
      <a:srgbClr val="4C4C4C"/>
    </a:dk1>
    <a:lt1>
      <a:srgbClr val="FFFFFF"/>
    </a:lt1>
    <a:dk2>
      <a:srgbClr val="8996DE"/>
    </a:dk2>
    <a:lt2>
      <a:srgbClr val="FFFFFF"/>
    </a:lt2>
    <a:accent1>
      <a:srgbClr val="0066CC"/>
    </a:accent1>
    <a:accent2>
      <a:srgbClr val="0099CC"/>
    </a:accent2>
    <a:accent3>
      <a:srgbClr val="C4C9EC"/>
    </a:accent3>
    <a:accent4>
      <a:srgbClr val="DADADA"/>
    </a:accent4>
    <a:accent5>
      <a:srgbClr val="AAB8E2"/>
    </a:accent5>
    <a:accent6>
      <a:srgbClr val="008AB9"/>
    </a:accent6>
    <a:hlink>
      <a:srgbClr val="6699FF"/>
    </a:hlink>
    <a:folHlink>
      <a:srgbClr val="6666FF"/>
    </a:folHlink>
  </a:clrScheme>
  <a:fontScheme name="JH PowerPoint_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JH PowerPoint_template 4">
    <a:dk1>
      <a:srgbClr val="4C4C4C"/>
    </a:dk1>
    <a:lt1>
      <a:srgbClr val="FFFFFF"/>
    </a:lt1>
    <a:dk2>
      <a:srgbClr val="8996DE"/>
    </a:dk2>
    <a:lt2>
      <a:srgbClr val="FFFFFF"/>
    </a:lt2>
    <a:accent1>
      <a:srgbClr val="0066CC"/>
    </a:accent1>
    <a:accent2>
      <a:srgbClr val="0099CC"/>
    </a:accent2>
    <a:accent3>
      <a:srgbClr val="C4C9EC"/>
    </a:accent3>
    <a:accent4>
      <a:srgbClr val="DADADA"/>
    </a:accent4>
    <a:accent5>
      <a:srgbClr val="AAB8E2"/>
    </a:accent5>
    <a:accent6>
      <a:srgbClr val="008AB9"/>
    </a:accent6>
    <a:hlink>
      <a:srgbClr val="6699FF"/>
    </a:hlink>
    <a:folHlink>
      <a:srgbClr val="6666FF"/>
    </a:folHlink>
  </a:clrScheme>
  <a:fontScheme name="JH PowerPoint_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JH PowerPoint_template 4">
    <a:dk1>
      <a:srgbClr val="4C4C4C"/>
    </a:dk1>
    <a:lt1>
      <a:srgbClr val="FFFFFF"/>
    </a:lt1>
    <a:dk2>
      <a:srgbClr val="8996DE"/>
    </a:dk2>
    <a:lt2>
      <a:srgbClr val="FFFFFF"/>
    </a:lt2>
    <a:accent1>
      <a:srgbClr val="0066CC"/>
    </a:accent1>
    <a:accent2>
      <a:srgbClr val="0099CC"/>
    </a:accent2>
    <a:accent3>
      <a:srgbClr val="C4C9EC"/>
    </a:accent3>
    <a:accent4>
      <a:srgbClr val="DADADA"/>
    </a:accent4>
    <a:accent5>
      <a:srgbClr val="AAB8E2"/>
    </a:accent5>
    <a:accent6>
      <a:srgbClr val="008AB9"/>
    </a:accent6>
    <a:hlink>
      <a:srgbClr val="6699FF"/>
    </a:hlink>
    <a:folHlink>
      <a:srgbClr val="6666FF"/>
    </a:folHlink>
  </a:clrScheme>
  <a:fontScheme name="JH PowerPoint_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JH PowerPoint_template 4">
    <a:dk1>
      <a:srgbClr val="4C4C4C"/>
    </a:dk1>
    <a:lt1>
      <a:srgbClr val="FFFFFF"/>
    </a:lt1>
    <a:dk2>
      <a:srgbClr val="8996DE"/>
    </a:dk2>
    <a:lt2>
      <a:srgbClr val="FFFFFF"/>
    </a:lt2>
    <a:accent1>
      <a:srgbClr val="0066CC"/>
    </a:accent1>
    <a:accent2>
      <a:srgbClr val="0099CC"/>
    </a:accent2>
    <a:accent3>
      <a:srgbClr val="C4C9EC"/>
    </a:accent3>
    <a:accent4>
      <a:srgbClr val="DADADA"/>
    </a:accent4>
    <a:accent5>
      <a:srgbClr val="AAB8E2"/>
    </a:accent5>
    <a:accent6>
      <a:srgbClr val="008AB9"/>
    </a:accent6>
    <a:hlink>
      <a:srgbClr val="6699FF"/>
    </a:hlink>
    <a:folHlink>
      <a:srgbClr val="6666FF"/>
    </a:folHlink>
  </a:clrScheme>
  <a:fontScheme name="JH PowerPoint_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JH PowerPoint_template 4">
    <a:dk1>
      <a:srgbClr val="4C4C4C"/>
    </a:dk1>
    <a:lt1>
      <a:srgbClr val="FFFFFF"/>
    </a:lt1>
    <a:dk2>
      <a:srgbClr val="8996DE"/>
    </a:dk2>
    <a:lt2>
      <a:srgbClr val="FFFFFF"/>
    </a:lt2>
    <a:accent1>
      <a:srgbClr val="0066CC"/>
    </a:accent1>
    <a:accent2>
      <a:srgbClr val="0099CC"/>
    </a:accent2>
    <a:accent3>
      <a:srgbClr val="C4C9EC"/>
    </a:accent3>
    <a:accent4>
      <a:srgbClr val="DADADA"/>
    </a:accent4>
    <a:accent5>
      <a:srgbClr val="AAB8E2"/>
    </a:accent5>
    <a:accent6>
      <a:srgbClr val="008AB9"/>
    </a:accent6>
    <a:hlink>
      <a:srgbClr val="6699FF"/>
    </a:hlink>
    <a:folHlink>
      <a:srgbClr val="6666FF"/>
    </a:folHlink>
  </a:clrScheme>
  <a:fontScheme name="JH PowerPoint_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JH PowerPoint_template 4">
    <a:dk1>
      <a:srgbClr val="4C4C4C"/>
    </a:dk1>
    <a:lt1>
      <a:srgbClr val="FFFFFF"/>
    </a:lt1>
    <a:dk2>
      <a:srgbClr val="8996DE"/>
    </a:dk2>
    <a:lt2>
      <a:srgbClr val="FFFFFF"/>
    </a:lt2>
    <a:accent1>
      <a:srgbClr val="0066CC"/>
    </a:accent1>
    <a:accent2>
      <a:srgbClr val="0099CC"/>
    </a:accent2>
    <a:accent3>
      <a:srgbClr val="C4C9EC"/>
    </a:accent3>
    <a:accent4>
      <a:srgbClr val="DADADA"/>
    </a:accent4>
    <a:accent5>
      <a:srgbClr val="AAB8E2"/>
    </a:accent5>
    <a:accent6>
      <a:srgbClr val="008AB9"/>
    </a:accent6>
    <a:hlink>
      <a:srgbClr val="6699FF"/>
    </a:hlink>
    <a:folHlink>
      <a:srgbClr val="6666FF"/>
    </a:folHlink>
  </a:clrScheme>
  <a:fontScheme name="JH PowerPoint_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JH PowerPoint_template 4">
    <a:dk1>
      <a:srgbClr val="4C4C4C"/>
    </a:dk1>
    <a:lt1>
      <a:srgbClr val="FFFFFF"/>
    </a:lt1>
    <a:dk2>
      <a:srgbClr val="8996DE"/>
    </a:dk2>
    <a:lt2>
      <a:srgbClr val="FFFFFF"/>
    </a:lt2>
    <a:accent1>
      <a:srgbClr val="0066CC"/>
    </a:accent1>
    <a:accent2>
      <a:srgbClr val="0099CC"/>
    </a:accent2>
    <a:accent3>
      <a:srgbClr val="C4C9EC"/>
    </a:accent3>
    <a:accent4>
      <a:srgbClr val="DADADA"/>
    </a:accent4>
    <a:accent5>
      <a:srgbClr val="AAB8E2"/>
    </a:accent5>
    <a:accent6>
      <a:srgbClr val="008AB9"/>
    </a:accent6>
    <a:hlink>
      <a:srgbClr val="6699FF"/>
    </a:hlink>
    <a:folHlink>
      <a:srgbClr val="6666FF"/>
    </a:folHlink>
  </a:clrScheme>
  <a:fontScheme name="JH PowerPoint_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JH PowerPoint_template 4">
    <a:dk1>
      <a:srgbClr val="4C4C4C"/>
    </a:dk1>
    <a:lt1>
      <a:srgbClr val="FFFFFF"/>
    </a:lt1>
    <a:dk2>
      <a:srgbClr val="8996DE"/>
    </a:dk2>
    <a:lt2>
      <a:srgbClr val="FFFFFF"/>
    </a:lt2>
    <a:accent1>
      <a:srgbClr val="0066CC"/>
    </a:accent1>
    <a:accent2>
      <a:srgbClr val="0099CC"/>
    </a:accent2>
    <a:accent3>
      <a:srgbClr val="C4C9EC"/>
    </a:accent3>
    <a:accent4>
      <a:srgbClr val="DADADA"/>
    </a:accent4>
    <a:accent5>
      <a:srgbClr val="AAB8E2"/>
    </a:accent5>
    <a:accent6>
      <a:srgbClr val="008AB9"/>
    </a:accent6>
    <a:hlink>
      <a:srgbClr val="6699FF"/>
    </a:hlink>
    <a:folHlink>
      <a:srgbClr val="6666FF"/>
    </a:folHlink>
  </a:clrScheme>
  <a:fontScheme name="JH PowerPoint_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JH PowerPoint_template 4">
    <a:dk1>
      <a:srgbClr val="4C4C4C"/>
    </a:dk1>
    <a:lt1>
      <a:srgbClr val="FFFFFF"/>
    </a:lt1>
    <a:dk2>
      <a:srgbClr val="8996DE"/>
    </a:dk2>
    <a:lt2>
      <a:srgbClr val="FFFFFF"/>
    </a:lt2>
    <a:accent1>
      <a:srgbClr val="0066CC"/>
    </a:accent1>
    <a:accent2>
      <a:srgbClr val="0099CC"/>
    </a:accent2>
    <a:accent3>
      <a:srgbClr val="C4C9EC"/>
    </a:accent3>
    <a:accent4>
      <a:srgbClr val="DADADA"/>
    </a:accent4>
    <a:accent5>
      <a:srgbClr val="AAB8E2"/>
    </a:accent5>
    <a:accent6>
      <a:srgbClr val="008AB9"/>
    </a:accent6>
    <a:hlink>
      <a:srgbClr val="6699FF"/>
    </a:hlink>
    <a:folHlink>
      <a:srgbClr val="6666FF"/>
    </a:folHlink>
  </a:clrScheme>
  <a:fontScheme name="JH PowerPoint_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JH PowerPoint_template 4">
    <a:dk1>
      <a:srgbClr val="4C4C4C"/>
    </a:dk1>
    <a:lt1>
      <a:srgbClr val="FFFFFF"/>
    </a:lt1>
    <a:dk2>
      <a:srgbClr val="8996DE"/>
    </a:dk2>
    <a:lt2>
      <a:srgbClr val="FFFFFF"/>
    </a:lt2>
    <a:accent1>
      <a:srgbClr val="0066CC"/>
    </a:accent1>
    <a:accent2>
      <a:srgbClr val="0099CC"/>
    </a:accent2>
    <a:accent3>
      <a:srgbClr val="C4C9EC"/>
    </a:accent3>
    <a:accent4>
      <a:srgbClr val="DADADA"/>
    </a:accent4>
    <a:accent5>
      <a:srgbClr val="AAB8E2"/>
    </a:accent5>
    <a:accent6>
      <a:srgbClr val="008AB9"/>
    </a:accent6>
    <a:hlink>
      <a:srgbClr val="6699FF"/>
    </a:hlink>
    <a:folHlink>
      <a:srgbClr val="6666FF"/>
    </a:folHlink>
  </a:clrScheme>
  <a:fontScheme name="JH PowerPoint_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Blank Presentation 4">
    <a:dk1>
      <a:srgbClr val="4C4C4C"/>
    </a:dk1>
    <a:lt1>
      <a:srgbClr val="FFFFFF"/>
    </a:lt1>
    <a:dk2>
      <a:srgbClr val="8996DE"/>
    </a:dk2>
    <a:lt2>
      <a:srgbClr val="FFFFFF"/>
    </a:lt2>
    <a:accent1>
      <a:srgbClr val="0066CC"/>
    </a:accent1>
    <a:accent2>
      <a:srgbClr val="0099CC"/>
    </a:accent2>
    <a:accent3>
      <a:srgbClr val="C4C9EC"/>
    </a:accent3>
    <a:accent4>
      <a:srgbClr val="DADADA"/>
    </a:accent4>
    <a:accent5>
      <a:srgbClr val="AAB8E2"/>
    </a:accent5>
    <a:accent6>
      <a:srgbClr val="008AB9"/>
    </a:accent6>
    <a:hlink>
      <a:srgbClr val="6699FF"/>
    </a:hlink>
    <a:folHlink>
      <a:srgbClr val="6666FF"/>
    </a:folHlink>
  </a:clrScheme>
</a:themeOverride>
</file>

<file path=ppt/theme/themeOverride2.xml><?xml version="1.0" encoding="utf-8"?>
<a:themeOverride xmlns:a="http://schemas.openxmlformats.org/drawingml/2006/main">
  <a:clrScheme name="JH PowerPoint_template 4">
    <a:dk1>
      <a:srgbClr val="4C4C4C"/>
    </a:dk1>
    <a:lt1>
      <a:srgbClr val="FFFFFF"/>
    </a:lt1>
    <a:dk2>
      <a:srgbClr val="8996DE"/>
    </a:dk2>
    <a:lt2>
      <a:srgbClr val="FFFFFF"/>
    </a:lt2>
    <a:accent1>
      <a:srgbClr val="0066CC"/>
    </a:accent1>
    <a:accent2>
      <a:srgbClr val="0099CC"/>
    </a:accent2>
    <a:accent3>
      <a:srgbClr val="C4C9EC"/>
    </a:accent3>
    <a:accent4>
      <a:srgbClr val="DADADA"/>
    </a:accent4>
    <a:accent5>
      <a:srgbClr val="AAB8E2"/>
    </a:accent5>
    <a:accent6>
      <a:srgbClr val="008AB9"/>
    </a:accent6>
    <a:hlink>
      <a:srgbClr val="6699FF"/>
    </a:hlink>
    <a:folHlink>
      <a:srgbClr val="6666FF"/>
    </a:folHlink>
  </a:clrScheme>
  <a:fontScheme name="JH PowerPoint_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JH PowerPoint_template 4">
    <a:dk1>
      <a:srgbClr val="4C4C4C"/>
    </a:dk1>
    <a:lt1>
      <a:srgbClr val="FFFFFF"/>
    </a:lt1>
    <a:dk2>
      <a:srgbClr val="8996DE"/>
    </a:dk2>
    <a:lt2>
      <a:srgbClr val="FFFFFF"/>
    </a:lt2>
    <a:accent1>
      <a:srgbClr val="0066CC"/>
    </a:accent1>
    <a:accent2>
      <a:srgbClr val="0099CC"/>
    </a:accent2>
    <a:accent3>
      <a:srgbClr val="C4C9EC"/>
    </a:accent3>
    <a:accent4>
      <a:srgbClr val="DADADA"/>
    </a:accent4>
    <a:accent5>
      <a:srgbClr val="AAB8E2"/>
    </a:accent5>
    <a:accent6>
      <a:srgbClr val="008AB9"/>
    </a:accent6>
    <a:hlink>
      <a:srgbClr val="6699FF"/>
    </a:hlink>
    <a:folHlink>
      <a:srgbClr val="6666FF"/>
    </a:folHlink>
  </a:clrScheme>
  <a:fontScheme name="JH PowerPoint_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JH PowerPoint_template 4">
    <a:dk1>
      <a:srgbClr val="4C4C4C"/>
    </a:dk1>
    <a:lt1>
      <a:srgbClr val="FFFFFF"/>
    </a:lt1>
    <a:dk2>
      <a:srgbClr val="8996DE"/>
    </a:dk2>
    <a:lt2>
      <a:srgbClr val="FFFFFF"/>
    </a:lt2>
    <a:accent1>
      <a:srgbClr val="0066CC"/>
    </a:accent1>
    <a:accent2>
      <a:srgbClr val="0099CC"/>
    </a:accent2>
    <a:accent3>
      <a:srgbClr val="C4C9EC"/>
    </a:accent3>
    <a:accent4>
      <a:srgbClr val="DADADA"/>
    </a:accent4>
    <a:accent5>
      <a:srgbClr val="AAB8E2"/>
    </a:accent5>
    <a:accent6>
      <a:srgbClr val="008AB9"/>
    </a:accent6>
    <a:hlink>
      <a:srgbClr val="6699FF"/>
    </a:hlink>
    <a:folHlink>
      <a:srgbClr val="6666FF"/>
    </a:folHlink>
  </a:clrScheme>
  <a:fontScheme name="JH PowerPoint_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JH PowerPoint_template 4">
    <a:dk1>
      <a:srgbClr val="4C4C4C"/>
    </a:dk1>
    <a:lt1>
      <a:srgbClr val="FFFFFF"/>
    </a:lt1>
    <a:dk2>
      <a:srgbClr val="8996DE"/>
    </a:dk2>
    <a:lt2>
      <a:srgbClr val="FFFFFF"/>
    </a:lt2>
    <a:accent1>
      <a:srgbClr val="0066CC"/>
    </a:accent1>
    <a:accent2>
      <a:srgbClr val="0099CC"/>
    </a:accent2>
    <a:accent3>
      <a:srgbClr val="C4C9EC"/>
    </a:accent3>
    <a:accent4>
      <a:srgbClr val="DADADA"/>
    </a:accent4>
    <a:accent5>
      <a:srgbClr val="AAB8E2"/>
    </a:accent5>
    <a:accent6>
      <a:srgbClr val="008AB9"/>
    </a:accent6>
    <a:hlink>
      <a:srgbClr val="6699FF"/>
    </a:hlink>
    <a:folHlink>
      <a:srgbClr val="6666FF"/>
    </a:folHlink>
  </a:clrScheme>
  <a:fontScheme name="JH PowerPoint_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JH PowerPoint_template 4">
    <a:dk1>
      <a:srgbClr val="4C4C4C"/>
    </a:dk1>
    <a:lt1>
      <a:srgbClr val="FFFFFF"/>
    </a:lt1>
    <a:dk2>
      <a:srgbClr val="8996DE"/>
    </a:dk2>
    <a:lt2>
      <a:srgbClr val="FFFFFF"/>
    </a:lt2>
    <a:accent1>
      <a:srgbClr val="0066CC"/>
    </a:accent1>
    <a:accent2>
      <a:srgbClr val="0099CC"/>
    </a:accent2>
    <a:accent3>
      <a:srgbClr val="C4C9EC"/>
    </a:accent3>
    <a:accent4>
      <a:srgbClr val="DADADA"/>
    </a:accent4>
    <a:accent5>
      <a:srgbClr val="AAB8E2"/>
    </a:accent5>
    <a:accent6>
      <a:srgbClr val="008AB9"/>
    </a:accent6>
    <a:hlink>
      <a:srgbClr val="6699FF"/>
    </a:hlink>
    <a:folHlink>
      <a:srgbClr val="6666FF"/>
    </a:folHlink>
  </a:clrScheme>
  <a:fontScheme name="JH PowerPoint_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JH PowerPoint_template 4">
    <a:dk1>
      <a:srgbClr val="4C4C4C"/>
    </a:dk1>
    <a:lt1>
      <a:srgbClr val="FFFFFF"/>
    </a:lt1>
    <a:dk2>
      <a:srgbClr val="8996DE"/>
    </a:dk2>
    <a:lt2>
      <a:srgbClr val="FFFFFF"/>
    </a:lt2>
    <a:accent1>
      <a:srgbClr val="0066CC"/>
    </a:accent1>
    <a:accent2>
      <a:srgbClr val="0099CC"/>
    </a:accent2>
    <a:accent3>
      <a:srgbClr val="C4C9EC"/>
    </a:accent3>
    <a:accent4>
      <a:srgbClr val="DADADA"/>
    </a:accent4>
    <a:accent5>
      <a:srgbClr val="AAB8E2"/>
    </a:accent5>
    <a:accent6>
      <a:srgbClr val="008AB9"/>
    </a:accent6>
    <a:hlink>
      <a:srgbClr val="6699FF"/>
    </a:hlink>
    <a:folHlink>
      <a:srgbClr val="6666FF"/>
    </a:folHlink>
  </a:clrScheme>
  <a:fontScheme name="JH PowerPoint_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JH PowerPoint_template 4">
    <a:dk1>
      <a:srgbClr val="4C4C4C"/>
    </a:dk1>
    <a:lt1>
      <a:srgbClr val="FFFFFF"/>
    </a:lt1>
    <a:dk2>
      <a:srgbClr val="8996DE"/>
    </a:dk2>
    <a:lt2>
      <a:srgbClr val="FFFFFF"/>
    </a:lt2>
    <a:accent1>
      <a:srgbClr val="0066CC"/>
    </a:accent1>
    <a:accent2>
      <a:srgbClr val="0099CC"/>
    </a:accent2>
    <a:accent3>
      <a:srgbClr val="C4C9EC"/>
    </a:accent3>
    <a:accent4>
      <a:srgbClr val="DADADA"/>
    </a:accent4>
    <a:accent5>
      <a:srgbClr val="AAB8E2"/>
    </a:accent5>
    <a:accent6>
      <a:srgbClr val="008AB9"/>
    </a:accent6>
    <a:hlink>
      <a:srgbClr val="6699FF"/>
    </a:hlink>
    <a:folHlink>
      <a:srgbClr val="6666FF"/>
    </a:folHlink>
  </a:clrScheme>
  <a:fontScheme name="JH PowerPoint_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JH PowerPoint_template 4">
    <a:dk1>
      <a:srgbClr val="4C4C4C"/>
    </a:dk1>
    <a:lt1>
      <a:srgbClr val="FFFFFF"/>
    </a:lt1>
    <a:dk2>
      <a:srgbClr val="8996DE"/>
    </a:dk2>
    <a:lt2>
      <a:srgbClr val="FFFFFF"/>
    </a:lt2>
    <a:accent1>
      <a:srgbClr val="0066CC"/>
    </a:accent1>
    <a:accent2>
      <a:srgbClr val="0099CC"/>
    </a:accent2>
    <a:accent3>
      <a:srgbClr val="C4C9EC"/>
    </a:accent3>
    <a:accent4>
      <a:srgbClr val="DADADA"/>
    </a:accent4>
    <a:accent5>
      <a:srgbClr val="AAB8E2"/>
    </a:accent5>
    <a:accent6>
      <a:srgbClr val="008AB9"/>
    </a:accent6>
    <a:hlink>
      <a:srgbClr val="6699FF"/>
    </a:hlink>
    <a:folHlink>
      <a:srgbClr val="6666FF"/>
    </a:folHlink>
  </a:clrScheme>
  <a:fontScheme name="JH PowerPoint_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919E463B24FF4CB073B560E3E288A4" ma:contentTypeVersion="3" ma:contentTypeDescription="Create a new document." ma:contentTypeScope="" ma:versionID="2b5b67e9d08c67a716a059891de36a87">
  <xsd:schema xmlns:xsd="http://www.w3.org/2001/XMLSchema" xmlns:xs="http://www.w3.org/2001/XMLSchema" xmlns:p="http://schemas.microsoft.com/office/2006/metadata/properties" xmlns:ns2="87ed5d1b-efa6-4021-aee2-74f21c979fa4" targetNamespace="http://schemas.microsoft.com/office/2006/metadata/properties" ma:root="true" ma:fieldsID="e6700f6a2a020d2508915364b39ca783" ns2:_="">
    <xsd:import namespace="87ed5d1b-efa6-4021-aee2-74f21c979fa4"/>
    <xsd:element name="properties">
      <xsd:complexType>
        <xsd:sequence>
          <xsd:element name="documentManagement">
            <xsd:complexType>
              <xsd:all>
                <xsd:element ref="ns2:Class" minOccurs="0"/>
                <xsd:element ref="ns2:Purpose" minOccurs="0"/>
                <xsd:element ref="ns2:Comments_x0020__x002f__x0020_Polic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d5d1b-efa6-4021-aee2-74f21c979fa4" elementFormDefault="qualified">
    <xsd:import namespace="http://schemas.microsoft.com/office/2006/documentManagement/types"/>
    <xsd:import namespace="http://schemas.microsoft.com/office/infopath/2007/PartnerControls"/>
    <xsd:element name="Class" ma:index="8" nillable="true" ma:displayName="Class" ma:default="Admin" ma:format="Dropdown" ma:internalName="Class">
      <xsd:simpleType>
        <xsd:restriction base="dms:Choice">
          <xsd:enumeration value="Admin"/>
          <xsd:enumeration value="Finance"/>
          <xsd:enumeration value="ICT"/>
          <xsd:enumeration value="Logistics"/>
        </xsd:restriction>
      </xsd:simpleType>
    </xsd:element>
    <xsd:element name="Purpose" ma:index="9" nillable="true" ma:displayName="Purpose" ma:internalName="Purpose">
      <xsd:simpleType>
        <xsd:restriction base="dms:Text">
          <xsd:maxLength value="255"/>
        </xsd:restriction>
      </xsd:simpleType>
    </xsd:element>
    <xsd:element name="Comments_x0020__x002f__x0020_Policy" ma:index="10" nillable="true" ma:displayName="Comments / Policy" ma:internalName="Comments_x0020__x002f__x0020_Polic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rpose xmlns="87ed5d1b-efa6-4021-aee2-74f21c979fa4" xsi:nil="true"/>
    <Comments_x0020__x002f__x0020_Policy xmlns="87ed5d1b-efa6-4021-aee2-74f21c979fa4" xsi:nil="true"/>
    <Class xmlns="87ed5d1b-efa6-4021-aee2-74f21c979fa4">Admin</Class>
  </documentManagement>
</p:properties>
</file>

<file path=customXml/itemProps1.xml><?xml version="1.0" encoding="utf-8"?>
<ds:datastoreItem xmlns:ds="http://schemas.openxmlformats.org/officeDocument/2006/customXml" ds:itemID="{D373F5E1-A7E5-46A1-B0E6-C217A442A4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ed5d1b-efa6-4021-aee2-74f21c979f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332C1C-D12A-4882-B443-552DAFB73A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55343F-49E6-45E4-804F-A125E57304DE}">
  <ds:schemaRefs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7ed5d1b-efa6-4021-aee2-74f21c979fa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2097</TotalTime>
  <Words>1769</Words>
  <Application>Microsoft Office PowerPoint</Application>
  <PresentationFormat>Custom</PresentationFormat>
  <Paragraphs>291</Paragraphs>
  <Slides>47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Blank Presentation</vt:lpstr>
      <vt:lpstr>Chart</vt:lpstr>
      <vt:lpstr>PowerPoint Presentation</vt:lpstr>
      <vt:lpstr>Acknowledgements</vt:lpstr>
      <vt:lpstr>Overview</vt:lpstr>
      <vt:lpstr>International Incarceration Rates, 2008</vt:lpstr>
      <vt:lpstr>Adult Incarceration Rate by State 2009</vt:lpstr>
      <vt:lpstr>Adult Incarceration Rate by State and  Indigenous Status, 2009</vt:lpstr>
      <vt:lpstr>Background to imprisonment</vt:lpstr>
      <vt:lpstr>Change in Aboriginal Custodial Population, NSW 1998-2012</vt:lpstr>
      <vt:lpstr>Risk factors for Aboriginal prosecution &amp; imprisonment</vt:lpstr>
      <vt:lpstr>PowerPoint Presentation</vt:lpstr>
      <vt:lpstr>PowerPoint Presentation</vt:lpstr>
      <vt:lpstr>  Research Methods</vt:lpstr>
      <vt:lpstr>  Research Methods</vt:lpstr>
      <vt:lpstr>  Survey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Smoking characteristics </vt:lpstr>
      <vt:lpstr>PowerPoint Presentation</vt:lpstr>
      <vt:lpstr>Drinking characteristics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Chronic diseases characteristics </vt:lpstr>
      <vt:lpstr>PowerPoint Presentation</vt:lpstr>
      <vt:lpstr>PowerPoint Presentation</vt:lpstr>
      <vt:lpstr>PowerPoint Presentation</vt:lpstr>
      <vt:lpstr>Infectious diseases characteristics </vt:lpstr>
      <vt:lpstr>PowerPoint Presentation</vt:lpstr>
      <vt:lpstr>PowerPoint Presentation</vt:lpstr>
      <vt:lpstr>PowerPoint Presentation</vt:lpstr>
      <vt:lpstr>Tools   http://sydney.edu.au/medicine/addiction/indigenous/resources  </vt:lpstr>
      <vt:lpstr>PowerPoint Presentation</vt:lpstr>
      <vt:lpstr>PowerPoint Presentation</vt:lpstr>
    </vt:vector>
  </TitlesOfParts>
  <Company>NSW Health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dpark</dc:creator>
  <cp:lastModifiedBy>BCEC</cp:lastModifiedBy>
  <cp:revision>75</cp:revision>
  <cp:lastPrinted>2009-04-22T19:24:48Z</cp:lastPrinted>
  <dcterms:created xsi:type="dcterms:W3CDTF">2005-09-23T06:03:41Z</dcterms:created>
  <dcterms:modified xsi:type="dcterms:W3CDTF">2012-11-22T02:37:26Z</dcterms:modified>
</cp:coreProperties>
</file>