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94" r:id="rId2"/>
    <p:sldId id="306" r:id="rId3"/>
    <p:sldId id="305" r:id="rId4"/>
    <p:sldId id="295" r:id="rId5"/>
    <p:sldId id="296" r:id="rId6"/>
    <p:sldId id="298" r:id="rId7"/>
    <p:sldId id="259" r:id="rId8"/>
    <p:sldId id="260" r:id="rId9"/>
    <p:sldId id="297" r:id="rId10"/>
    <p:sldId id="280" r:id="rId11"/>
    <p:sldId id="281" r:id="rId12"/>
    <p:sldId id="299" r:id="rId13"/>
    <p:sldId id="302" r:id="rId14"/>
    <p:sldId id="304" r:id="rId15"/>
    <p:sldId id="272" r:id="rId16"/>
    <p:sldId id="303" r:id="rId17"/>
    <p:sldId id="263" r:id="rId18"/>
    <p:sldId id="287" r:id="rId19"/>
    <p:sldId id="270" r:id="rId20"/>
    <p:sldId id="274" r:id="rId21"/>
    <p:sldId id="265" r:id="rId22"/>
    <p:sldId id="301" r:id="rId23"/>
    <p:sldId id="310" r:id="rId24"/>
    <p:sldId id="284" r:id="rId25"/>
    <p:sldId id="276" r:id="rId26"/>
    <p:sldId id="283" r:id="rId27"/>
    <p:sldId id="292" r:id="rId28"/>
    <p:sldId id="307" r:id="rId29"/>
    <p:sldId id="258" r:id="rId30"/>
  </p:sldIdLst>
  <p:sldSz cx="9144000" cy="6858000" type="screen4x3"/>
  <p:notesSz cx="6743700" cy="98758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54299" autoAdjust="0"/>
  </p:normalViewPr>
  <p:slideViewPr>
    <p:cSldViewPr showGuides="1">
      <p:cViewPr varScale="1">
        <p:scale>
          <a:sx n="62" d="100"/>
          <a:sy n="62" d="100"/>
        </p:scale>
        <p:origin x="-30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60D7B-F381-4561-B341-C4DAADE49ABE}"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n-AU"/>
        </a:p>
      </dgm:t>
    </dgm:pt>
    <dgm:pt modelId="{F4A58A97-C0DE-4210-86F2-C559A7A918D4}">
      <dgm:prSet phldrT="[Text]"/>
      <dgm:spPr/>
      <dgm:t>
        <a:bodyPr/>
        <a:lstStyle/>
        <a:p>
          <a:r>
            <a:rPr lang="en-AU" dirty="0" smtClean="0"/>
            <a:t>Community Directed  / based on Research findings</a:t>
          </a:r>
          <a:endParaRPr lang="en-AU" dirty="0"/>
        </a:p>
      </dgm:t>
    </dgm:pt>
    <dgm:pt modelId="{14DCD6CD-FCBB-4B8F-BE25-9A55F57F7483}" type="parTrans" cxnId="{249D7B0C-097C-4DA1-AB90-50349394A6ED}">
      <dgm:prSet/>
      <dgm:spPr/>
      <dgm:t>
        <a:bodyPr/>
        <a:lstStyle/>
        <a:p>
          <a:endParaRPr lang="en-AU"/>
        </a:p>
      </dgm:t>
    </dgm:pt>
    <dgm:pt modelId="{B8A97BDD-5B8D-4E67-902D-1F49E10DD111}" type="sibTrans" cxnId="{249D7B0C-097C-4DA1-AB90-50349394A6ED}">
      <dgm:prSet/>
      <dgm:spPr/>
      <dgm:t>
        <a:bodyPr/>
        <a:lstStyle/>
        <a:p>
          <a:endParaRPr lang="en-AU"/>
        </a:p>
      </dgm:t>
    </dgm:pt>
    <dgm:pt modelId="{CB51EBE6-3143-4E46-9B94-B8C614C6B606}">
      <dgm:prSet phldrT="[Text]"/>
      <dgm:spPr/>
      <dgm:t>
        <a:bodyPr/>
        <a:lstStyle/>
        <a:p>
          <a:r>
            <a:rPr lang="en-AU" dirty="0" smtClean="0"/>
            <a:t>SCHOOL:  fruit breaks; veg gardens; diabetes education… </a:t>
          </a:r>
          <a:endParaRPr lang="en-AU" dirty="0"/>
        </a:p>
      </dgm:t>
    </dgm:pt>
    <dgm:pt modelId="{1237FA28-D4D8-42FB-86C8-06EBE5754ADD}" type="parTrans" cxnId="{27608F3B-ACB2-465D-BCD0-AA587A26F94C}">
      <dgm:prSet/>
      <dgm:spPr/>
      <dgm:t>
        <a:bodyPr/>
        <a:lstStyle/>
        <a:p>
          <a:endParaRPr lang="en-AU"/>
        </a:p>
      </dgm:t>
    </dgm:pt>
    <dgm:pt modelId="{1CE975EF-45E4-4C02-BAEA-006E06C46CDA}" type="sibTrans" cxnId="{27608F3B-ACB2-465D-BCD0-AA587A26F94C}">
      <dgm:prSet/>
      <dgm:spPr/>
      <dgm:t>
        <a:bodyPr/>
        <a:lstStyle/>
        <a:p>
          <a:endParaRPr lang="en-AU"/>
        </a:p>
      </dgm:t>
    </dgm:pt>
    <dgm:pt modelId="{9EF47D90-293C-463E-839F-DCA8243FDA54}">
      <dgm:prSet phldrT="[Text]"/>
      <dgm:spPr/>
      <dgm:t>
        <a:bodyPr/>
        <a:lstStyle/>
        <a:p>
          <a:r>
            <a:rPr lang="en-AU" dirty="0" smtClean="0"/>
            <a:t>COMMUNITY: social marketing; fruit and veg boxes; TIGS comp; water fountains; Vending machines; bread promotion…..</a:t>
          </a:r>
          <a:endParaRPr lang="en-AU" dirty="0"/>
        </a:p>
      </dgm:t>
    </dgm:pt>
    <dgm:pt modelId="{00D713BF-818F-4C3A-8614-8E92D144ED00}" type="parTrans" cxnId="{E3FBFD48-3D0E-49FC-B932-B7D0D084D85E}">
      <dgm:prSet/>
      <dgm:spPr/>
      <dgm:t>
        <a:bodyPr/>
        <a:lstStyle/>
        <a:p>
          <a:endParaRPr lang="en-AU"/>
        </a:p>
      </dgm:t>
    </dgm:pt>
    <dgm:pt modelId="{8385F9C3-AF4B-49A6-ABDF-FCEF954FC18A}" type="sibTrans" cxnId="{E3FBFD48-3D0E-49FC-B932-B7D0D084D85E}">
      <dgm:prSet/>
      <dgm:spPr/>
      <dgm:t>
        <a:bodyPr/>
        <a:lstStyle/>
        <a:p>
          <a:endParaRPr lang="en-AU"/>
        </a:p>
      </dgm:t>
    </dgm:pt>
    <dgm:pt modelId="{1BFD16F2-940A-42D8-A3FF-8A09E1C45F7E}">
      <dgm:prSet phldrT="[Text]"/>
      <dgm:spPr/>
      <dgm:t>
        <a:bodyPr/>
        <a:lstStyle/>
        <a:p>
          <a:r>
            <a:rPr lang="en-AU" dirty="0" smtClean="0"/>
            <a:t>COLLABORATIONS: Local Council; Red Cross; AECG….</a:t>
          </a:r>
          <a:endParaRPr lang="en-AU" dirty="0"/>
        </a:p>
      </dgm:t>
    </dgm:pt>
    <dgm:pt modelId="{EDAE9DDC-CF2D-4C92-A744-301A12F9EFD3}" type="parTrans" cxnId="{01CBEF58-26E8-427D-9491-0B448C3D7794}">
      <dgm:prSet/>
      <dgm:spPr/>
      <dgm:t>
        <a:bodyPr/>
        <a:lstStyle/>
        <a:p>
          <a:endParaRPr lang="en-AU"/>
        </a:p>
      </dgm:t>
    </dgm:pt>
    <dgm:pt modelId="{281CEF5E-65F4-4E88-B42E-D37E7DE22994}" type="sibTrans" cxnId="{01CBEF58-26E8-427D-9491-0B448C3D7794}">
      <dgm:prSet/>
      <dgm:spPr/>
      <dgm:t>
        <a:bodyPr/>
        <a:lstStyle/>
        <a:p>
          <a:endParaRPr lang="en-AU"/>
        </a:p>
      </dgm:t>
    </dgm:pt>
    <dgm:pt modelId="{EA09C7B9-BF60-4375-A830-20CE8D29C542}">
      <dgm:prSet phldrT="[Text]"/>
      <dgm:spPr/>
      <dgm:t>
        <a:bodyPr/>
        <a:lstStyle/>
        <a:p>
          <a:r>
            <a:rPr lang="en-AU" dirty="0" smtClean="0"/>
            <a:t>HEALTH CHECKS: improve uptake in AMS’s</a:t>
          </a:r>
          <a:endParaRPr lang="en-AU" dirty="0"/>
        </a:p>
      </dgm:t>
    </dgm:pt>
    <dgm:pt modelId="{88E69595-FA07-4353-9575-88E8DB55F7C9}" type="parTrans" cxnId="{B2B4C7BD-4C01-4E66-95F0-5541D0776E14}">
      <dgm:prSet/>
      <dgm:spPr/>
      <dgm:t>
        <a:bodyPr/>
        <a:lstStyle/>
        <a:p>
          <a:endParaRPr lang="en-AU"/>
        </a:p>
      </dgm:t>
    </dgm:pt>
    <dgm:pt modelId="{058B024E-F97D-4EFA-B0B9-2053E95C002C}" type="sibTrans" cxnId="{B2B4C7BD-4C01-4E66-95F0-5541D0776E14}">
      <dgm:prSet/>
      <dgm:spPr/>
      <dgm:t>
        <a:bodyPr/>
        <a:lstStyle/>
        <a:p>
          <a:endParaRPr lang="en-AU"/>
        </a:p>
      </dgm:t>
    </dgm:pt>
    <dgm:pt modelId="{4451BC0D-DAA3-49C7-B50D-4C457D766019}">
      <dgm:prSet phldrT="[Text]"/>
      <dgm:spPr/>
      <dgm:t>
        <a:bodyPr/>
        <a:lstStyle/>
        <a:p>
          <a:r>
            <a:rPr lang="en-AU" dirty="0" smtClean="0"/>
            <a:t>COMMUNITY DEVELOPMENT ROLE</a:t>
          </a:r>
          <a:endParaRPr lang="en-AU" dirty="0"/>
        </a:p>
      </dgm:t>
    </dgm:pt>
    <dgm:pt modelId="{CDCD7DC9-DFED-4CEA-80D0-8553CE0BF223}" type="parTrans" cxnId="{B2710D1D-B293-4326-A56A-018C1AEF5254}">
      <dgm:prSet/>
      <dgm:spPr/>
      <dgm:t>
        <a:bodyPr/>
        <a:lstStyle/>
        <a:p>
          <a:endParaRPr lang="en-AU"/>
        </a:p>
      </dgm:t>
    </dgm:pt>
    <dgm:pt modelId="{A68F4AE2-AC84-465A-8499-A1216BC56F02}" type="sibTrans" cxnId="{B2710D1D-B293-4326-A56A-018C1AEF5254}">
      <dgm:prSet/>
      <dgm:spPr/>
      <dgm:t>
        <a:bodyPr/>
        <a:lstStyle/>
        <a:p>
          <a:endParaRPr lang="en-AU"/>
        </a:p>
      </dgm:t>
    </dgm:pt>
    <dgm:pt modelId="{B7021B97-7470-4430-9324-C308C0C02230}">
      <dgm:prSet phldrT="[Text]"/>
      <dgm:spPr/>
      <dgm:t>
        <a:bodyPr/>
        <a:lstStyle/>
        <a:p>
          <a:r>
            <a:rPr lang="en-AU" dirty="0" smtClean="0"/>
            <a:t>CAPACITY BUILDING of STAFF</a:t>
          </a:r>
          <a:endParaRPr lang="en-AU" dirty="0"/>
        </a:p>
      </dgm:t>
    </dgm:pt>
    <dgm:pt modelId="{2FE54640-3C62-42E5-B00F-582E15D3DD23}" type="parTrans" cxnId="{ECF574D5-CE40-4778-94D4-C20ADB832963}">
      <dgm:prSet/>
      <dgm:spPr/>
      <dgm:t>
        <a:bodyPr/>
        <a:lstStyle/>
        <a:p>
          <a:endParaRPr lang="en-AU"/>
        </a:p>
      </dgm:t>
    </dgm:pt>
    <dgm:pt modelId="{346DAF4E-4AC8-4CCB-BC75-93282DCD570D}" type="sibTrans" cxnId="{ECF574D5-CE40-4778-94D4-C20ADB832963}">
      <dgm:prSet/>
      <dgm:spPr/>
      <dgm:t>
        <a:bodyPr/>
        <a:lstStyle/>
        <a:p>
          <a:endParaRPr lang="en-AU"/>
        </a:p>
      </dgm:t>
    </dgm:pt>
    <dgm:pt modelId="{222A85F0-C46F-46FB-972C-1A60A2C6E3C3}" type="pres">
      <dgm:prSet presAssocID="{10260D7B-F381-4561-B341-C4DAADE49ABE}" presName="Name0" presStyleCnt="0">
        <dgm:presLayoutVars>
          <dgm:chMax val="1"/>
          <dgm:dir/>
          <dgm:animLvl val="ctr"/>
          <dgm:resizeHandles val="exact"/>
        </dgm:presLayoutVars>
      </dgm:prSet>
      <dgm:spPr/>
      <dgm:t>
        <a:bodyPr/>
        <a:lstStyle/>
        <a:p>
          <a:endParaRPr lang="en-AU"/>
        </a:p>
      </dgm:t>
    </dgm:pt>
    <dgm:pt modelId="{4AADD820-CFAD-4F46-AFF3-078530ECF877}" type="pres">
      <dgm:prSet presAssocID="{F4A58A97-C0DE-4210-86F2-C559A7A918D4}" presName="centerShape" presStyleLbl="node0" presStyleIdx="0" presStyleCnt="1"/>
      <dgm:spPr/>
      <dgm:t>
        <a:bodyPr/>
        <a:lstStyle/>
        <a:p>
          <a:endParaRPr lang="en-AU"/>
        </a:p>
      </dgm:t>
    </dgm:pt>
    <dgm:pt modelId="{85896B21-167D-423C-B387-96FB56372676}" type="pres">
      <dgm:prSet presAssocID="{1237FA28-D4D8-42FB-86C8-06EBE5754ADD}" presName="parTrans" presStyleLbl="sibTrans2D1" presStyleIdx="0" presStyleCnt="6"/>
      <dgm:spPr/>
      <dgm:t>
        <a:bodyPr/>
        <a:lstStyle/>
        <a:p>
          <a:endParaRPr lang="en-AU"/>
        </a:p>
      </dgm:t>
    </dgm:pt>
    <dgm:pt modelId="{62D13CF3-6229-4ECB-8387-67F13E310F5C}" type="pres">
      <dgm:prSet presAssocID="{1237FA28-D4D8-42FB-86C8-06EBE5754ADD}" presName="connectorText" presStyleLbl="sibTrans2D1" presStyleIdx="0" presStyleCnt="6"/>
      <dgm:spPr/>
      <dgm:t>
        <a:bodyPr/>
        <a:lstStyle/>
        <a:p>
          <a:endParaRPr lang="en-AU"/>
        </a:p>
      </dgm:t>
    </dgm:pt>
    <dgm:pt modelId="{684BBCEC-E193-4F3C-B28F-DA4251BFB04D}" type="pres">
      <dgm:prSet presAssocID="{CB51EBE6-3143-4E46-9B94-B8C614C6B606}" presName="node" presStyleLbl="node1" presStyleIdx="0" presStyleCnt="6">
        <dgm:presLayoutVars>
          <dgm:bulletEnabled val="1"/>
        </dgm:presLayoutVars>
      </dgm:prSet>
      <dgm:spPr/>
      <dgm:t>
        <a:bodyPr/>
        <a:lstStyle/>
        <a:p>
          <a:endParaRPr lang="en-AU"/>
        </a:p>
      </dgm:t>
    </dgm:pt>
    <dgm:pt modelId="{EB8658F8-2C26-4257-9B58-90ABC58CCD4C}" type="pres">
      <dgm:prSet presAssocID="{00D713BF-818F-4C3A-8614-8E92D144ED00}" presName="parTrans" presStyleLbl="sibTrans2D1" presStyleIdx="1" presStyleCnt="6"/>
      <dgm:spPr/>
      <dgm:t>
        <a:bodyPr/>
        <a:lstStyle/>
        <a:p>
          <a:endParaRPr lang="en-AU"/>
        </a:p>
      </dgm:t>
    </dgm:pt>
    <dgm:pt modelId="{E5ECFD95-235D-4BF0-BA9B-0518DF4AA725}" type="pres">
      <dgm:prSet presAssocID="{00D713BF-818F-4C3A-8614-8E92D144ED00}" presName="connectorText" presStyleLbl="sibTrans2D1" presStyleIdx="1" presStyleCnt="6"/>
      <dgm:spPr/>
      <dgm:t>
        <a:bodyPr/>
        <a:lstStyle/>
        <a:p>
          <a:endParaRPr lang="en-AU"/>
        </a:p>
      </dgm:t>
    </dgm:pt>
    <dgm:pt modelId="{BFBF0BB5-5BA8-4670-9092-3CCCDB7A6F2D}" type="pres">
      <dgm:prSet presAssocID="{9EF47D90-293C-463E-839F-DCA8243FDA54}" presName="node" presStyleLbl="node1" presStyleIdx="1" presStyleCnt="6">
        <dgm:presLayoutVars>
          <dgm:bulletEnabled val="1"/>
        </dgm:presLayoutVars>
      </dgm:prSet>
      <dgm:spPr/>
      <dgm:t>
        <a:bodyPr/>
        <a:lstStyle/>
        <a:p>
          <a:endParaRPr lang="en-AU"/>
        </a:p>
      </dgm:t>
    </dgm:pt>
    <dgm:pt modelId="{D72F7E47-7EA8-4DCC-82F4-30C6B4A3F2DC}" type="pres">
      <dgm:prSet presAssocID="{EDAE9DDC-CF2D-4C92-A744-301A12F9EFD3}" presName="parTrans" presStyleLbl="sibTrans2D1" presStyleIdx="2" presStyleCnt="6"/>
      <dgm:spPr/>
      <dgm:t>
        <a:bodyPr/>
        <a:lstStyle/>
        <a:p>
          <a:endParaRPr lang="en-AU"/>
        </a:p>
      </dgm:t>
    </dgm:pt>
    <dgm:pt modelId="{8062A7AF-477A-4B55-8E96-3BCCE350A4C0}" type="pres">
      <dgm:prSet presAssocID="{EDAE9DDC-CF2D-4C92-A744-301A12F9EFD3}" presName="connectorText" presStyleLbl="sibTrans2D1" presStyleIdx="2" presStyleCnt="6"/>
      <dgm:spPr/>
      <dgm:t>
        <a:bodyPr/>
        <a:lstStyle/>
        <a:p>
          <a:endParaRPr lang="en-AU"/>
        </a:p>
      </dgm:t>
    </dgm:pt>
    <dgm:pt modelId="{4F2E4221-6CD9-4924-819A-96C036DAD5B6}" type="pres">
      <dgm:prSet presAssocID="{1BFD16F2-940A-42D8-A3FF-8A09E1C45F7E}" presName="node" presStyleLbl="node1" presStyleIdx="2" presStyleCnt="6">
        <dgm:presLayoutVars>
          <dgm:bulletEnabled val="1"/>
        </dgm:presLayoutVars>
      </dgm:prSet>
      <dgm:spPr/>
      <dgm:t>
        <a:bodyPr/>
        <a:lstStyle/>
        <a:p>
          <a:endParaRPr lang="en-AU"/>
        </a:p>
      </dgm:t>
    </dgm:pt>
    <dgm:pt modelId="{E9473522-9CC4-4D25-AE46-F1E4D2786DEA}" type="pres">
      <dgm:prSet presAssocID="{88E69595-FA07-4353-9575-88E8DB55F7C9}" presName="parTrans" presStyleLbl="sibTrans2D1" presStyleIdx="3" presStyleCnt="6"/>
      <dgm:spPr/>
      <dgm:t>
        <a:bodyPr/>
        <a:lstStyle/>
        <a:p>
          <a:endParaRPr lang="en-AU"/>
        </a:p>
      </dgm:t>
    </dgm:pt>
    <dgm:pt modelId="{37FC940F-60AA-4D18-ABD7-E155F9622046}" type="pres">
      <dgm:prSet presAssocID="{88E69595-FA07-4353-9575-88E8DB55F7C9}" presName="connectorText" presStyleLbl="sibTrans2D1" presStyleIdx="3" presStyleCnt="6"/>
      <dgm:spPr/>
      <dgm:t>
        <a:bodyPr/>
        <a:lstStyle/>
        <a:p>
          <a:endParaRPr lang="en-AU"/>
        </a:p>
      </dgm:t>
    </dgm:pt>
    <dgm:pt modelId="{7B6FDF2D-300D-436E-9B1D-569971689323}" type="pres">
      <dgm:prSet presAssocID="{EA09C7B9-BF60-4375-A830-20CE8D29C542}" presName="node" presStyleLbl="node1" presStyleIdx="3" presStyleCnt="6">
        <dgm:presLayoutVars>
          <dgm:bulletEnabled val="1"/>
        </dgm:presLayoutVars>
      </dgm:prSet>
      <dgm:spPr/>
      <dgm:t>
        <a:bodyPr/>
        <a:lstStyle/>
        <a:p>
          <a:endParaRPr lang="en-AU"/>
        </a:p>
      </dgm:t>
    </dgm:pt>
    <dgm:pt modelId="{75508099-6EC0-41C4-A061-CE5C5A6D7703}" type="pres">
      <dgm:prSet presAssocID="{CDCD7DC9-DFED-4CEA-80D0-8553CE0BF223}" presName="parTrans" presStyleLbl="sibTrans2D1" presStyleIdx="4" presStyleCnt="6"/>
      <dgm:spPr/>
      <dgm:t>
        <a:bodyPr/>
        <a:lstStyle/>
        <a:p>
          <a:endParaRPr lang="en-AU"/>
        </a:p>
      </dgm:t>
    </dgm:pt>
    <dgm:pt modelId="{A46EF466-FF2C-4E12-8757-3C4B577E92CD}" type="pres">
      <dgm:prSet presAssocID="{CDCD7DC9-DFED-4CEA-80D0-8553CE0BF223}" presName="connectorText" presStyleLbl="sibTrans2D1" presStyleIdx="4" presStyleCnt="6"/>
      <dgm:spPr/>
      <dgm:t>
        <a:bodyPr/>
        <a:lstStyle/>
        <a:p>
          <a:endParaRPr lang="en-AU"/>
        </a:p>
      </dgm:t>
    </dgm:pt>
    <dgm:pt modelId="{9DC51C0F-9592-4C1D-A5AF-78481A168073}" type="pres">
      <dgm:prSet presAssocID="{4451BC0D-DAA3-49C7-B50D-4C457D766019}" presName="node" presStyleLbl="node1" presStyleIdx="4" presStyleCnt="6">
        <dgm:presLayoutVars>
          <dgm:bulletEnabled val="1"/>
        </dgm:presLayoutVars>
      </dgm:prSet>
      <dgm:spPr/>
      <dgm:t>
        <a:bodyPr/>
        <a:lstStyle/>
        <a:p>
          <a:endParaRPr lang="en-AU"/>
        </a:p>
      </dgm:t>
    </dgm:pt>
    <dgm:pt modelId="{3D971210-0EDE-4DD8-BF69-BF56A117DCC0}" type="pres">
      <dgm:prSet presAssocID="{2FE54640-3C62-42E5-B00F-582E15D3DD23}" presName="parTrans" presStyleLbl="sibTrans2D1" presStyleIdx="5" presStyleCnt="6"/>
      <dgm:spPr/>
      <dgm:t>
        <a:bodyPr/>
        <a:lstStyle/>
        <a:p>
          <a:endParaRPr lang="en-AU"/>
        </a:p>
      </dgm:t>
    </dgm:pt>
    <dgm:pt modelId="{DCE1A64A-9B68-4713-B068-8737F68E8706}" type="pres">
      <dgm:prSet presAssocID="{2FE54640-3C62-42E5-B00F-582E15D3DD23}" presName="connectorText" presStyleLbl="sibTrans2D1" presStyleIdx="5" presStyleCnt="6"/>
      <dgm:spPr/>
      <dgm:t>
        <a:bodyPr/>
        <a:lstStyle/>
        <a:p>
          <a:endParaRPr lang="en-AU"/>
        </a:p>
      </dgm:t>
    </dgm:pt>
    <dgm:pt modelId="{FD39FBE0-A97C-4648-81F8-76AD4E5D56FF}" type="pres">
      <dgm:prSet presAssocID="{B7021B97-7470-4430-9324-C308C0C02230}" presName="node" presStyleLbl="node1" presStyleIdx="5" presStyleCnt="6">
        <dgm:presLayoutVars>
          <dgm:bulletEnabled val="1"/>
        </dgm:presLayoutVars>
      </dgm:prSet>
      <dgm:spPr/>
      <dgm:t>
        <a:bodyPr/>
        <a:lstStyle/>
        <a:p>
          <a:endParaRPr lang="en-AU"/>
        </a:p>
      </dgm:t>
    </dgm:pt>
  </dgm:ptLst>
  <dgm:cxnLst>
    <dgm:cxn modelId="{763A4B42-1067-41EB-8426-4497615720DC}" type="presOf" srcId="{1237FA28-D4D8-42FB-86C8-06EBE5754ADD}" destId="{62D13CF3-6229-4ECB-8387-67F13E310F5C}" srcOrd="1" destOrd="0" presId="urn:microsoft.com/office/officeart/2005/8/layout/radial5"/>
    <dgm:cxn modelId="{277F4FCE-474B-4939-B7D7-7F0FC82F7971}" type="presOf" srcId="{9EF47D90-293C-463E-839F-DCA8243FDA54}" destId="{BFBF0BB5-5BA8-4670-9092-3CCCDB7A6F2D}" srcOrd="0" destOrd="0" presId="urn:microsoft.com/office/officeart/2005/8/layout/radial5"/>
    <dgm:cxn modelId="{01CBEF58-26E8-427D-9491-0B448C3D7794}" srcId="{F4A58A97-C0DE-4210-86F2-C559A7A918D4}" destId="{1BFD16F2-940A-42D8-A3FF-8A09E1C45F7E}" srcOrd="2" destOrd="0" parTransId="{EDAE9DDC-CF2D-4C92-A744-301A12F9EFD3}" sibTransId="{281CEF5E-65F4-4E88-B42E-D37E7DE22994}"/>
    <dgm:cxn modelId="{F4442584-D8D6-481E-9DEA-2E13B7CA9C24}" type="presOf" srcId="{4451BC0D-DAA3-49C7-B50D-4C457D766019}" destId="{9DC51C0F-9592-4C1D-A5AF-78481A168073}" srcOrd="0" destOrd="0" presId="urn:microsoft.com/office/officeart/2005/8/layout/radial5"/>
    <dgm:cxn modelId="{1A392119-C255-4D13-9AD3-97E9E643AE4D}" type="presOf" srcId="{CB51EBE6-3143-4E46-9B94-B8C614C6B606}" destId="{684BBCEC-E193-4F3C-B28F-DA4251BFB04D}" srcOrd="0" destOrd="0" presId="urn:microsoft.com/office/officeart/2005/8/layout/radial5"/>
    <dgm:cxn modelId="{43452F73-323F-4EA5-82D7-DE455D3A7579}" type="presOf" srcId="{88E69595-FA07-4353-9575-88E8DB55F7C9}" destId="{E9473522-9CC4-4D25-AE46-F1E4D2786DEA}" srcOrd="0" destOrd="0" presId="urn:microsoft.com/office/officeart/2005/8/layout/radial5"/>
    <dgm:cxn modelId="{B2B4C7BD-4C01-4E66-95F0-5541D0776E14}" srcId="{F4A58A97-C0DE-4210-86F2-C559A7A918D4}" destId="{EA09C7B9-BF60-4375-A830-20CE8D29C542}" srcOrd="3" destOrd="0" parTransId="{88E69595-FA07-4353-9575-88E8DB55F7C9}" sibTransId="{058B024E-F97D-4EFA-B0B9-2053E95C002C}"/>
    <dgm:cxn modelId="{67A1D668-7D73-411F-B0A3-E1BF5B89E9EA}" type="presOf" srcId="{F4A58A97-C0DE-4210-86F2-C559A7A918D4}" destId="{4AADD820-CFAD-4F46-AFF3-078530ECF877}" srcOrd="0" destOrd="0" presId="urn:microsoft.com/office/officeart/2005/8/layout/radial5"/>
    <dgm:cxn modelId="{DE69149C-7F42-47D5-B01E-5BC4DABEEDF0}" type="presOf" srcId="{2FE54640-3C62-42E5-B00F-582E15D3DD23}" destId="{DCE1A64A-9B68-4713-B068-8737F68E8706}" srcOrd="1" destOrd="0" presId="urn:microsoft.com/office/officeart/2005/8/layout/radial5"/>
    <dgm:cxn modelId="{1A0BEBF3-0AB1-47CB-9129-F9104A17FCFF}" type="presOf" srcId="{EDAE9DDC-CF2D-4C92-A744-301A12F9EFD3}" destId="{D72F7E47-7EA8-4DCC-82F4-30C6B4A3F2DC}" srcOrd="0" destOrd="0" presId="urn:microsoft.com/office/officeart/2005/8/layout/radial5"/>
    <dgm:cxn modelId="{2688A3BB-C3B5-4259-93F1-10CD9AF6F425}" type="presOf" srcId="{1BFD16F2-940A-42D8-A3FF-8A09E1C45F7E}" destId="{4F2E4221-6CD9-4924-819A-96C036DAD5B6}" srcOrd="0" destOrd="0" presId="urn:microsoft.com/office/officeart/2005/8/layout/radial5"/>
    <dgm:cxn modelId="{B2710D1D-B293-4326-A56A-018C1AEF5254}" srcId="{F4A58A97-C0DE-4210-86F2-C559A7A918D4}" destId="{4451BC0D-DAA3-49C7-B50D-4C457D766019}" srcOrd="4" destOrd="0" parTransId="{CDCD7DC9-DFED-4CEA-80D0-8553CE0BF223}" sibTransId="{A68F4AE2-AC84-465A-8499-A1216BC56F02}"/>
    <dgm:cxn modelId="{ECF574D5-CE40-4778-94D4-C20ADB832963}" srcId="{F4A58A97-C0DE-4210-86F2-C559A7A918D4}" destId="{B7021B97-7470-4430-9324-C308C0C02230}" srcOrd="5" destOrd="0" parTransId="{2FE54640-3C62-42E5-B00F-582E15D3DD23}" sibTransId="{346DAF4E-4AC8-4CCB-BC75-93282DCD570D}"/>
    <dgm:cxn modelId="{27572282-3D5E-4521-B4F1-C3BBB5DDA1D3}" type="presOf" srcId="{EA09C7B9-BF60-4375-A830-20CE8D29C542}" destId="{7B6FDF2D-300D-436E-9B1D-569971689323}" srcOrd="0" destOrd="0" presId="urn:microsoft.com/office/officeart/2005/8/layout/radial5"/>
    <dgm:cxn modelId="{CF50DB49-83AC-4C15-B045-C80F06D07F7C}" type="presOf" srcId="{88E69595-FA07-4353-9575-88E8DB55F7C9}" destId="{37FC940F-60AA-4D18-ABD7-E155F9622046}" srcOrd="1" destOrd="0" presId="urn:microsoft.com/office/officeart/2005/8/layout/radial5"/>
    <dgm:cxn modelId="{E3FBFD48-3D0E-49FC-B932-B7D0D084D85E}" srcId="{F4A58A97-C0DE-4210-86F2-C559A7A918D4}" destId="{9EF47D90-293C-463E-839F-DCA8243FDA54}" srcOrd="1" destOrd="0" parTransId="{00D713BF-818F-4C3A-8614-8E92D144ED00}" sibTransId="{8385F9C3-AF4B-49A6-ABDF-FCEF954FC18A}"/>
    <dgm:cxn modelId="{A7734B2C-5FF8-47C3-9077-76BE7E0271BF}" type="presOf" srcId="{00D713BF-818F-4C3A-8614-8E92D144ED00}" destId="{EB8658F8-2C26-4257-9B58-90ABC58CCD4C}" srcOrd="0" destOrd="0" presId="urn:microsoft.com/office/officeart/2005/8/layout/radial5"/>
    <dgm:cxn modelId="{331538AC-3C8B-4F4E-8CF8-77719E5ECC37}" type="presOf" srcId="{10260D7B-F381-4561-B341-C4DAADE49ABE}" destId="{222A85F0-C46F-46FB-972C-1A60A2C6E3C3}" srcOrd="0" destOrd="0" presId="urn:microsoft.com/office/officeart/2005/8/layout/radial5"/>
    <dgm:cxn modelId="{85551854-9C81-4488-A8CA-0A4AE8D94923}" type="presOf" srcId="{B7021B97-7470-4430-9324-C308C0C02230}" destId="{FD39FBE0-A97C-4648-81F8-76AD4E5D56FF}" srcOrd="0" destOrd="0" presId="urn:microsoft.com/office/officeart/2005/8/layout/radial5"/>
    <dgm:cxn modelId="{8C4BA557-4B47-4381-B44C-D12F91D6A49E}" type="presOf" srcId="{1237FA28-D4D8-42FB-86C8-06EBE5754ADD}" destId="{85896B21-167D-423C-B387-96FB56372676}" srcOrd="0" destOrd="0" presId="urn:microsoft.com/office/officeart/2005/8/layout/radial5"/>
    <dgm:cxn modelId="{2BC5F423-2882-4E65-8A77-4B442240DE51}" type="presOf" srcId="{00D713BF-818F-4C3A-8614-8E92D144ED00}" destId="{E5ECFD95-235D-4BF0-BA9B-0518DF4AA725}" srcOrd="1" destOrd="0" presId="urn:microsoft.com/office/officeart/2005/8/layout/radial5"/>
    <dgm:cxn modelId="{249D7B0C-097C-4DA1-AB90-50349394A6ED}" srcId="{10260D7B-F381-4561-B341-C4DAADE49ABE}" destId="{F4A58A97-C0DE-4210-86F2-C559A7A918D4}" srcOrd="0" destOrd="0" parTransId="{14DCD6CD-FCBB-4B8F-BE25-9A55F57F7483}" sibTransId="{B8A97BDD-5B8D-4E67-902D-1F49E10DD111}"/>
    <dgm:cxn modelId="{2F40345C-4F2E-48B6-B554-D60C147962AB}" type="presOf" srcId="{EDAE9DDC-CF2D-4C92-A744-301A12F9EFD3}" destId="{8062A7AF-477A-4B55-8E96-3BCCE350A4C0}" srcOrd="1" destOrd="0" presId="urn:microsoft.com/office/officeart/2005/8/layout/radial5"/>
    <dgm:cxn modelId="{35FD4129-D5C3-4740-ADDE-3BBD9C3DCFB7}" type="presOf" srcId="{CDCD7DC9-DFED-4CEA-80D0-8553CE0BF223}" destId="{A46EF466-FF2C-4E12-8757-3C4B577E92CD}" srcOrd="1" destOrd="0" presId="urn:microsoft.com/office/officeart/2005/8/layout/radial5"/>
    <dgm:cxn modelId="{72063194-33E4-4670-A1D2-AB1BA894D2B2}" type="presOf" srcId="{2FE54640-3C62-42E5-B00F-582E15D3DD23}" destId="{3D971210-0EDE-4DD8-BF69-BF56A117DCC0}" srcOrd="0" destOrd="0" presId="urn:microsoft.com/office/officeart/2005/8/layout/radial5"/>
    <dgm:cxn modelId="{27608F3B-ACB2-465D-BCD0-AA587A26F94C}" srcId="{F4A58A97-C0DE-4210-86F2-C559A7A918D4}" destId="{CB51EBE6-3143-4E46-9B94-B8C614C6B606}" srcOrd="0" destOrd="0" parTransId="{1237FA28-D4D8-42FB-86C8-06EBE5754ADD}" sibTransId="{1CE975EF-45E4-4C02-BAEA-006E06C46CDA}"/>
    <dgm:cxn modelId="{036A7D9E-8DEC-4D5B-BB23-BA7917C4280D}" type="presOf" srcId="{CDCD7DC9-DFED-4CEA-80D0-8553CE0BF223}" destId="{75508099-6EC0-41C4-A061-CE5C5A6D7703}" srcOrd="0" destOrd="0" presId="urn:microsoft.com/office/officeart/2005/8/layout/radial5"/>
    <dgm:cxn modelId="{71C48D48-85B8-4CC1-8280-4CF6AD3141B4}" type="presParOf" srcId="{222A85F0-C46F-46FB-972C-1A60A2C6E3C3}" destId="{4AADD820-CFAD-4F46-AFF3-078530ECF877}" srcOrd="0" destOrd="0" presId="urn:microsoft.com/office/officeart/2005/8/layout/radial5"/>
    <dgm:cxn modelId="{1875842E-6861-47BB-8088-75B65856DA1F}" type="presParOf" srcId="{222A85F0-C46F-46FB-972C-1A60A2C6E3C3}" destId="{85896B21-167D-423C-B387-96FB56372676}" srcOrd="1" destOrd="0" presId="urn:microsoft.com/office/officeart/2005/8/layout/radial5"/>
    <dgm:cxn modelId="{9859879A-E989-48C5-A46F-0A9C6AB3D64A}" type="presParOf" srcId="{85896B21-167D-423C-B387-96FB56372676}" destId="{62D13CF3-6229-4ECB-8387-67F13E310F5C}" srcOrd="0" destOrd="0" presId="urn:microsoft.com/office/officeart/2005/8/layout/radial5"/>
    <dgm:cxn modelId="{3B12E2C2-4131-441A-9143-4252468B2BBA}" type="presParOf" srcId="{222A85F0-C46F-46FB-972C-1A60A2C6E3C3}" destId="{684BBCEC-E193-4F3C-B28F-DA4251BFB04D}" srcOrd="2" destOrd="0" presId="urn:microsoft.com/office/officeart/2005/8/layout/radial5"/>
    <dgm:cxn modelId="{75F6A0CD-449F-4F35-BAC6-374CADFF15F4}" type="presParOf" srcId="{222A85F0-C46F-46FB-972C-1A60A2C6E3C3}" destId="{EB8658F8-2C26-4257-9B58-90ABC58CCD4C}" srcOrd="3" destOrd="0" presId="urn:microsoft.com/office/officeart/2005/8/layout/radial5"/>
    <dgm:cxn modelId="{BC3E255E-1C36-450F-8E75-C8FE02573E4B}" type="presParOf" srcId="{EB8658F8-2C26-4257-9B58-90ABC58CCD4C}" destId="{E5ECFD95-235D-4BF0-BA9B-0518DF4AA725}" srcOrd="0" destOrd="0" presId="urn:microsoft.com/office/officeart/2005/8/layout/radial5"/>
    <dgm:cxn modelId="{CA868FBC-F165-4CB3-BEFC-EE157EF249F4}" type="presParOf" srcId="{222A85F0-C46F-46FB-972C-1A60A2C6E3C3}" destId="{BFBF0BB5-5BA8-4670-9092-3CCCDB7A6F2D}" srcOrd="4" destOrd="0" presId="urn:microsoft.com/office/officeart/2005/8/layout/radial5"/>
    <dgm:cxn modelId="{A57E9EA7-37AA-48EA-AE75-D629C59E3F94}" type="presParOf" srcId="{222A85F0-C46F-46FB-972C-1A60A2C6E3C3}" destId="{D72F7E47-7EA8-4DCC-82F4-30C6B4A3F2DC}" srcOrd="5" destOrd="0" presId="urn:microsoft.com/office/officeart/2005/8/layout/radial5"/>
    <dgm:cxn modelId="{2FEAB8B7-1C8B-4F2B-987C-C593E94DFF6A}" type="presParOf" srcId="{D72F7E47-7EA8-4DCC-82F4-30C6B4A3F2DC}" destId="{8062A7AF-477A-4B55-8E96-3BCCE350A4C0}" srcOrd="0" destOrd="0" presId="urn:microsoft.com/office/officeart/2005/8/layout/radial5"/>
    <dgm:cxn modelId="{6FC800F8-39A5-4D22-9ED4-25CCCD8FBC97}" type="presParOf" srcId="{222A85F0-C46F-46FB-972C-1A60A2C6E3C3}" destId="{4F2E4221-6CD9-4924-819A-96C036DAD5B6}" srcOrd="6" destOrd="0" presId="urn:microsoft.com/office/officeart/2005/8/layout/radial5"/>
    <dgm:cxn modelId="{00B60094-8B83-4B03-95FE-B394EDE1D93A}" type="presParOf" srcId="{222A85F0-C46F-46FB-972C-1A60A2C6E3C3}" destId="{E9473522-9CC4-4D25-AE46-F1E4D2786DEA}" srcOrd="7" destOrd="0" presId="urn:microsoft.com/office/officeart/2005/8/layout/radial5"/>
    <dgm:cxn modelId="{7F2F9724-48EF-4A61-B6EF-32009130A665}" type="presParOf" srcId="{E9473522-9CC4-4D25-AE46-F1E4D2786DEA}" destId="{37FC940F-60AA-4D18-ABD7-E155F9622046}" srcOrd="0" destOrd="0" presId="urn:microsoft.com/office/officeart/2005/8/layout/radial5"/>
    <dgm:cxn modelId="{9954EE52-651C-4B17-B0A0-05F621E68B40}" type="presParOf" srcId="{222A85F0-C46F-46FB-972C-1A60A2C6E3C3}" destId="{7B6FDF2D-300D-436E-9B1D-569971689323}" srcOrd="8" destOrd="0" presId="urn:microsoft.com/office/officeart/2005/8/layout/radial5"/>
    <dgm:cxn modelId="{55D97B1A-8A4A-47E6-AB68-48EC53F0D0A4}" type="presParOf" srcId="{222A85F0-C46F-46FB-972C-1A60A2C6E3C3}" destId="{75508099-6EC0-41C4-A061-CE5C5A6D7703}" srcOrd="9" destOrd="0" presId="urn:microsoft.com/office/officeart/2005/8/layout/radial5"/>
    <dgm:cxn modelId="{C6C1794D-190D-4E01-85EB-B06C49CF8C5C}" type="presParOf" srcId="{75508099-6EC0-41C4-A061-CE5C5A6D7703}" destId="{A46EF466-FF2C-4E12-8757-3C4B577E92CD}" srcOrd="0" destOrd="0" presId="urn:microsoft.com/office/officeart/2005/8/layout/radial5"/>
    <dgm:cxn modelId="{859ECFF2-0C94-40C8-971C-036DC28EB5C7}" type="presParOf" srcId="{222A85F0-C46F-46FB-972C-1A60A2C6E3C3}" destId="{9DC51C0F-9592-4C1D-A5AF-78481A168073}" srcOrd="10" destOrd="0" presId="urn:microsoft.com/office/officeart/2005/8/layout/radial5"/>
    <dgm:cxn modelId="{EB310E13-7A7E-460E-9EEC-FA2E41268E3D}" type="presParOf" srcId="{222A85F0-C46F-46FB-972C-1A60A2C6E3C3}" destId="{3D971210-0EDE-4DD8-BF69-BF56A117DCC0}" srcOrd="11" destOrd="0" presId="urn:microsoft.com/office/officeart/2005/8/layout/radial5"/>
    <dgm:cxn modelId="{BB231993-E0C9-49E9-99E6-C47A8C993BBE}" type="presParOf" srcId="{3D971210-0EDE-4DD8-BF69-BF56A117DCC0}" destId="{DCE1A64A-9B68-4713-B068-8737F68E8706}" srcOrd="0" destOrd="0" presId="urn:microsoft.com/office/officeart/2005/8/layout/radial5"/>
    <dgm:cxn modelId="{DA130B90-63EA-4803-A1C4-C5C7FE81CA64}" type="presParOf" srcId="{222A85F0-C46F-46FB-972C-1A60A2C6E3C3}" destId="{FD39FBE0-A97C-4648-81F8-76AD4E5D56FF}"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DD820-CFAD-4F46-AFF3-078530ECF877}">
      <dsp:nvSpPr>
        <dsp:cNvPr id="0" name=""/>
        <dsp:cNvSpPr/>
      </dsp:nvSpPr>
      <dsp:spPr>
        <a:xfrm>
          <a:off x="3889200" y="2363848"/>
          <a:ext cx="1365598" cy="13655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t>Community Directed  / based on Research findings</a:t>
          </a:r>
          <a:endParaRPr lang="en-AU" sz="1400" kern="1200" dirty="0"/>
        </a:p>
      </dsp:txBody>
      <dsp:txXfrm>
        <a:off x="4089187" y="2563835"/>
        <a:ext cx="965624" cy="965624"/>
      </dsp:txXfrm>
    </dsp:sp>
    <dsp:sp modelId="{85896B21-167D-423C-B387-96FB56372676}">
      <dsp:nvSpPr>
        <dsp:cNvPr id="0" name=""/>
        <dsp:cNvSpPr/>
      </dsp:nvSpPr>
      <dsp:spPr>
        <a:xfrm rot="16200000">
          <a:off x="4398938" y="1814962"/>
          <a:ext cx="346122" cy="46430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AU" sz="1100" kern="1200"/>
        </a:p>
      </dsp:txBody>
      <dsp:txXfrm>
        <a:off x="4450857" y="1959742"/>
        <a:ext cx="242285" cy="278581"/>
      </dsp:txXfrm>
    </dsp:sp>
    <dsp:sp modelId="{684BBCEC-E193-4F3C-B28F-DA4251BFB04D}">
      <dsp:nvSpPr>
        <dsp:cNvPr id="0" name=""/>
        <dsp:cNvSpPr/>
      </dsp:nvSpPr>
      <dsp:spPr>
        <a:xfrm>
          <a:off x="3718500" y="3789"/>
          <a:ext cx="1706998" cy="170699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SCHOOL:  fruit breaks; veg gardens; diabetes education… </a:t>
          </a:r>
          <a:endParaRPr lang="en-AU" sz="1100" kern="1200" dirty="0"/>
        </a:p>
      </dsp:txBody>
      <dsp:txXfrm>
        <a:off x="3968484" y="253773"/>
        <a:ext cx="1207030" cy="1207030"/>
      </dsp:txXfrm>
    </dsp:sp>
    <dsp:sp modelId="{EB8658F8-2C26-4257-9B58-90ABC58CCD4C}">
      <dsp:nvSpPr>
        <dsp:cNvPr id="0" name=""/>
        <dsp:cNvSpPr/>
      </dsp:nvSpPr>
      <dsp:spPr>
        <a:xfrm rot="19800000">
          <a:off x="5264560" y="2314729"/>
          <a:ext cx="346122" cy="464303"/>
        </a:xfrm>
        <a:prstGeom prst="rightArrow">
          <a:avLst>
            <a:gd name="adj1" fmla="val 60000"/>
            <a:gd name="adj2" fmla="val 50000"/>
          </a:avLst>
        </a:prstGeom>
        <a:solidFill>
          <a:schemeClr val="accent2">
            <a:hueOff val="167755"/>
            <a:satOff val="-1585"/>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AU" sz="1100" kern="1200"/>
        </a:p>
      </dsp:txBody>
      <dsp:txXfrm>
        <a:off x="5271516" y="2433549"/>
        <a:ext cx="242285" cy="278581"/>
      </dsp:txXfrm>
    </dsp:sp>
    <dsp:sp modelId="{BFBF0BB5-5BA8-4670-9092-3CCCDB7A6F2D}">
      <dsp:nvSpPr>
        <dsp:cNvPr id="0" name=""/>
        <dsp:cNvSpPr/>
      </dsp:nvSpPr>
      <dsp:spPr>
        <a:xfrm>
          <a:off x="5614541" y="1098469"/>
          <a:ext cx="1706998" cy="1706998"/>
        </a:xfrm>
        <a:prstGeom prst="ellipse">
          <a:avLst/>
        </a:prstGeom>
        <a:solidFill>
          <a:schemeClr val="accent2">
            <a:hueOff val="167755"/>
            <a:satOff val="-1585"/>
            <a:lumOff val="-16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COMMUNITY: social marketing; fruit and veg boxes; TIGS comp; water fountains; Vending machines; bread promotion…..</a:t>
          </a:r>
          <a:endParaRPr lang="en-AU" sz="1100" kern="1200" dirty="0"/>
        </a:p>
      </dsp:txBody>
      <dsp:txXfrm>
        <a:off x="5864525" y="1348453"/>
        <a:ext cx="1207030" cy="1207030"/>
      </dsp:txXfrm>
    </dsp:sp>
    <dsp:sp modelId="{D72F7E47-7EA8-4DCC-82F4-30C6B4A3F2DC}">
      <dsp:nvSpPr>
        <dsp:cNvPr id="0" name=""/>
        <dsp:cNvSpPr/>
      </dsp:nvSpPr>
      <dsp:spPr>
        <a:xfrm rot="1800000">
          <a:off x="5264560" y="3314263"/>
          <a:ext cx="346122" cy="464303"/>
        </a:xfrm>
        <a:prstGeom prst="rightArrow">
          <a:avLst>
            <a:gd name="adj1" fmla="val 60000"/>
            <a:gd name="adj2" fmla="val 50000"/>
          </a:avLst>
        </a:prstGeom>
        <a:solidFill>
          <a:schemeClr val="accent2">
            <a:hueOff val="335510"/>
            <a:satOff val="-3169"/>
            <a:lumOff val="-32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AU" sz="1100" kern="1200"/>
        </a:p>
      </dsp:txBody>
      <dsp:txXfrm>
        <a:off x="5271516" y="3381165"/>
        <a:ext cx="242285" cy="278581"/>
      </dsp:txXfrm>
    </dsp:sp>
    <dsp:sp modelId="{4F2E4221-6CD9-4924-819A-96C036DAD5B6}">
      <dsp:nvSpPr>
        <dsp:cNvPr id="0" name=""/>
        <dsp:cNvSpPr/>
      </dsp:nvSpPr>
      <dsp:spPr>
        <a:xfrm>
          <a:off x="5614541" y="3287828"/>
          <a:ext cx="1706998" cy="1706998"/>
        </a:xfrm>
        <a:prstGeom prst="ellipse">
          <a:avLst/>
        </a:prstGeom>
        <a:solidFill>
          <a:schemeClr val="accent2">
            <a:hueOff val="335510"/>
            <a:satOff val="-3169"/>
            <a:lumOff val="-329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COLLABORATIONS: Local Council; Red Cross; AECG….</a:t>
          </a:r>
          <a:endParaRPr lang="en-AU" sz="1100" kern="1200" dirty="0"/>
        </a:p>
      </dsp:txBody>
      <dsp:txXfrm>
        <a:off x="5864525" y="3537812"/>
        <a:ext cx="1207030" cy="1207030"/>
      </dsp:txXfrm>
    </dsp:sp>
    <dsp:sp modelId="{E9473522-9CC4-4D25-AE46-F1E4D2786DEA}">
      <dsp:nvSpPr>
        <dsp:cNvPr id="0" name=""/>
        <dsp:cNvSpPr/>
      </dsp:nvSpPr>
      <dsp:spPr>
        <a:xfrm rot="5400000">
          <a:off x="4398938" y="3814030"/>
          <a:ext cx="346122" cy="464303"/>
        </a:xfrm>
        <a:prstGeom prst="rightArrow">
          <a:avLst>
            <a:gd name="adj1" fmla="val 60000"/>
            <a:gd name="adj2" fmla="val 50000"/>
          </a:avLst>
        </a:prstGeom>
        <a:solidFill>
          <a:schemeClr val="accent2">
            <a:hueOff val="503266"/>
            <a:satOff val="-4754"/>
            <a:lumOff val="-4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AU" sz="1100" kern="1200"/>
        </a:p>
      </dsp:txBody>
      <dsp:txXfrm>
        <a:off x="4450857" y="3854973"/>
        <a:ext cx="242285" cy="278581"/>
      </dsp:txXfrm>
    </dsp:sp>
    <dsp:sp modelId="{7B6FDF2D-300D-436E-9B1D-569971689323}">
      <dsp:nvSpPr>
        <dsp:cNvPr id="0" name=""/>
        <dsp:cNvSpPr/>
      </dsp:nvSpPr>
      <dsp:spPr>
        <a:xfrm>
          <a:off x="3718500" y="4382508"/>
          <a:ext cx="1706998" cy="1706998"/>
        </a:xfrm>
        <a:prstGeom prst="ellipse">
          <a:avLst/>
        </a:prstGeom>
        <a:solidFill>
          <a:schemeClr val="accent2">
            <a:hueOff val="503266"/>
            <a:satOff val="-4754"/>
            <a:lumOff val="-49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HEALTH CHECKS: improve uptake in AMS’s</a:t>
          </a:r>
          <a:endParaRPr lang="en-AU" sz="1100" kern="1200" dirty="0"/>
        </a:p>
      </dsp:txBody>
      <dsp:txXfrm>
        <a:off x="3968484" y="4632492"/>
        <a:ext cx="1207030" cy="1207030"/>
      </dsp:txXfrm>
    </dsp:sp>
    <dsp:sp modelId="{75508099-6EC0-41C4-A061-CE5C5A6D7703}">
      <dsp:nvSpPr>
        <dsp:cNvPr id="0" name=""/>
        <dsp:cNvSpPr/>
      </dsp:nvSpPr>
      <dsp:spPr>
        <a:xfrm rot="9000000">
          <a:off x="3533317" y="3314263"/>
          <a:ext cx="346122" cy="464303"/>
        </a:xfrm>
        <a:prstGeom prst="rightArrow">
          <a:avLst>
            <a:gd name="adj1" fmla="val 60000"/>
            <a:gd name="adj2" fmla="val 50000"/>
          </a:avLst>
        </a:prstGeom>
        <a:solidFill>
          <a:schemeClr val="accent2">
            <a:hueOff val="671021"/>
            <a:satOff val="-6338"/>
            <a:lumOff val="-65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AU" sz="1100" kern="1200"/>
        </a:p>
      </dsp:txBody>
      <dsp:txXfrm rot="10800000">
        <a:off x="3630198" y="3381165"/>
        <a:ext cx="242285" cy="278581"/>
      </dsp:txXfrm>
    </dsp:sp>
    <dsp:sp modelId="{9DC51C0F-9592-4C1D-A5AF-78481A168073}">
      <dsp:nvSpPr>
        <dsp:cNvPr id="0" name=""/>
        <dsp:cNvSpPr/>
      </dsp:nvSpPr>
      <dsp:spPr>
        <a:xfrm>
          <a:off x="1822459" y="3287828"/>
          <a:ext cx="1706998" cy="1706998"/>
        </a:xfrm>
        <a:prstGeom prst="ellipse">
          <a:avLst/>
        </a:prstGeom>
        <a:solidFill>
          <a:schemeClr val="accent2">
            <a:hueOff val="671021"/>
            <a:satOff val="-6338"/>
            <a:lumOff val="-65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COMMUNITY DEVELOPMENT ROLE</a:t>
          </a:r>
          <a:endParaRPr lang="en-AU" sz="1100" kern="1200" dirty="0"/>
        </a:p>
      </dsp:txBody>
      <dsp:txXfrm>
        <a:off x="2072443" y="3537812"/>
        <a:ext cx="1207030" cy="1207030"/>
      </dsp:txXfrm>
    </dsp:sp>
    <dsp:sp modelId="{3D971210-0EDE-4DD8-BF69-BF56A117DCC0}">
      <dsp:nvSpPr>
        <dsp:cNvPr id="0" name=""/>
        <dsp:cNvSpPr/>
      </dsp:nvSpPr>
      <dsp:spPr>
        <a:xfrm rot="12600000">
          <a:off x="3533317" y="2314729"/>
          <a:ext cx="346122" cy="464303"/>
        </a:xfrm>
        <a:prstGeom prst="rightArrow">
          <a:avLst>
            <a:gd name="adj1" fmla="val 60000"/>
            <a:gd name="adj2" fmla="val 50000"/>
          </a:avLst>
        </a:prstGeom>
        <a:solidFill>
          <a:schemeClr val="accent2">
            <a:hueOff val="838776"/>
            <a:satOff val="-7923"/>
            <a:lumOff val="-82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AU" sz="1100" kern="1200"/>
        </a:p>
      </dsp:txBody>
      <dsp:txXfrm rot="10800000">
        <a:off x="3630198" y="2433549"/>
        <a:ext cx="242285" cy="278581"/>
      </dsp:txXfrm>
    </dsp:sp>
    <dsp:sp modelId="{FD39FBE0-A97C-4648-81F8-76AD4E5D56FF}">
      <dsp:nvSpPr>
        <dsp:cNvPr id="0" name=""/>
        <dsp:cNvSpPr/>
      </dsp:nvSpPr>
      <dsp:spPr>
        <a:xfrm>
          <a:off x="1822459" y="1098469"/>
          <a:ext cx="1706998" cy="1706998"/>
        </a:xfrm>
        <a:prstGeom prst="ellipse">
          <a:avLst/>
        </a:prstGeom>
        <a:solidFill>
          <a:schemeClr val="accent2">
            <a:hueOff val="838776"/>
            <a:satOff val="-7923"/>
            <a:lumOff val="-82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kern="1200" dirty="0" smtClean="0"/>
            <a:t>CAPACITY BUILDING of STAFF</a:t>
          </a:r>
          <a:endParaRPr lang="en-AU" sz="1100" kern="1200" dirty="0"/>
        </a:p>
      </dsp:txBody>
      <dsp:txXfrm>
        <a:off x="2072443" y="1348453"/>
        <a:ext cx="1207030" cy="120703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19525" y="0"/>
            <a:ext cx="2922588"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34B593-0997-46B2-9A26-B212C5C8732D}" type="datetimeFigureOut">
              <a:rPr lang="en-US"/>
              <a:pPr>
                <a:defRPr/>
              </a:pPr>
              <a:t>11/22/2012</a:t>
            </a:fld>
            <a:endParaRPr lang="en-AU"/>
          </a:p>
        </p:txBody>
      </p:sp>
      <p:sp>
        <p:nvSpPr>
          <p:cNvPr id="4" name="Slide Image Placeholder 3"/>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4688" y="4691063"/>
            <a:ext cx="5394325" cy="4443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380538"/>
            <a:ext cx="2922588"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19525" y="9380538"/>
            <a:ext cx="2922588"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C6CC4F8-DE82-4E39-9A10-D03420632631}" type="slidenum">
              <a:rPr lang="en-AU"/>
              <a:pPr>
                <a:defRPr/>
              </a:pPr>
              <a:t>‹#›</a:t>
            </a:fld>
            <a:endParaRPr lang="en-AU"/>
          </a:p>
        </p:txBody>
      </p:sp>
    </p:spTree>
    <p:extLst>
      <p:ext uri="{BB962C8B-B14F-4D97-AF65-F5344CB8AC3E}">
        <p14:creationId xmlns:p14="http://schemas.microsoft.com/office/powerpoint/2010/main" val="134824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mtClean="0"/>
              <a:t>Thank you.  </a:t>
            </a:r>
          </a:p>
          <a:p>
            <a:pPr eaLnBrk="1" hangingPunct="1">
              <a:spcBef>
                <a:spcPct val="0"/>
              </a:spcBef>
            </a:pPr>
            <a:endParaRPr lang="en-AU"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956D75-6F2A-49FE-A573-3F666F10BD28}" type="slidenum">
              <a:rPr lang="en-AU" smtClean="0"/>
              <a:pPr fontAlgn="base">
                <a:spcBef>
                  <a:spcPct val="0"/>
                </a:spcBef>
                <a:spcAft>
                  <a:spcPct val="0"/>
                </a:spcAft>
                <a:defRPr/>
              </a:pPr>
              <a:t>7</a:t>
            </a:fld>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a:p>
            <a:pPr eaLnBrk="1" hangingPunct="1">
              <a:spcBef>
                <a:spcPct val="0"/>
              </a:spcBef>
            </a:pPr>
            <a:endParaRPr lang="en-AU" smtClean="0"/>
          </a:p>
          <a:p>
            <a:pPr eaLnBrk="1" hangingPunct="1">
              <a:spcBef>
                <a:spcPct val="0"/>
              </a:spcBef>
            </a:pPr>
            <a:r>
              <a:rPr lang="en-AU" smtClean="0"/>
              <a:t>Aboriginal and Torres Strait islander children consume less fruit and vegetables than the non-Indigenous counterparts, and this is more apparent for fruit. This finding regarding fruit is born out in the limited literature that exists, and is probably around determinants of cost, availability and storage.</a:t>
            </a:r>
          </a:p>
          <a:p>
            <a:pPr eaLnBrk="1" hangingPunct="1">
              <a:spcBef>
                <a:spcPct val="0"/>
              </a:spcBef>
            </a:pPr>
            <a:endParaRPr lang="en-AU" smtClean="0"/>
          </a:p>
          <a:p>
            <a:pPr eaLnBrk="1" hangingPunct="1">
              <a:spcBef>
                <a:spcPct val="0"/>
              </a:spcBef>
            </a:pPr>
            <a:r>
              <a:rPr lang="en-AU" smtClean="0"/>
              <a:t>Consumption levels for all children in our population fall notably below that of  children from the same age group in the 2007 NNS, particularly for Aboriginal and Torres Strait Islander children. </a:t>
            </a:r>
          </a:p>
          <a:p>
            <a:pPr eaLnBrk="1" hangingPunct="1">
              <a:spcBef>
                <a:spcPct val="0"/>
              </a:spcBef>
            </a:pPr>
            <a:endParaRPr lang="en-AU" smtClean="0"/>
          </a:p>
          <a:p>
            <a:pPr eaLnBrk="1" hangingPunct="1">
              <a:spcBef>
                <a:spcPct val="0"/>
              </a:spcBef>
            </a:pPr>
            <a:r>
              <a:rPr lang="en-AU" smtClean="0"/>
              <a:t>*It is important to note that the NNS results for fruit and vegetable intake are based on one day food intake data, that the population for this survey came from a wider SES band and that only 3% of participants were Aboriginal children</a:t>
            </a:r>
          </a:p>
          <a:p>
            <a:pPr eaLnBrk="1" hangingPunct="1">
              <a:spcBef>
                <a:spcPct val="0"/>
              </a:spcBef>
            </a:pPr>
            <a:endParaRPr lang="en-AU" smtClean="0"/>
          </a:p>
          <a:p>
            <a:pPr eaLnBrk="1" hangingPunct="1">
              <a:spcBef>
                <a:spcPct val="0"/>
              </a:spcBef>
            </a:pPr>
            <a:r>
              <a:rPr lang="en-AU" smtClean="0"/>
              <a:t>(150 gms = 1 serve of fruit</a:t>
            </a:r>
          </a:p>
          <a:p>
            <a:pPr eaLnBrk="1" hangingPunct="1">
              <a:spcBef>
                <a:spcPct val="0"/>
              </a:spcBef>
            </a:pPr>
            <a:r>
              <a:rPr lang="en-AU" smtClean="0"/>
              <a:t>75 gms = 1 serve of vege0</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595602-803A-4B80-A0E0-1656271FB187}" type="slidenum">
              <a:rPr lang="en-AU" smtClean="0"/>
              <a:pPr fontAlgn="base">
                <a:spcBef>
                  <a:spcPct val="0"/>
                </a:spcBef>
                <a:spcAft>
                  <a:spcPct val="0"/>
                </a:spcAft>
                <a:defRPr/>
              </a:pPr>
              <a:t>20</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a:p>
            <a:pPr eaLnBrk="1" hangingPunct="1">
              <a:spcBef>
                <a:spcPct val="0"/>
              </a:spcBef>
            </a:pPr>
            <a:r>
              <a:rPr lang="en-US" smtClean="0">
                <a:solidFill>
                  <a:srgbClr val="FF0000"/>
                </a:solidFill>
              </a:rPr>
              <a:t>In this study many of these children from low SES communities fail to meet Australian guidelines for nutrient intake.</a:t>
            </a:r>
          </a:p>
          <a:p>
            <a:pPr eaLnBrk="1" hangingPunct="1">
              <a:spcBef>
                <a:spcPct val="0"/>
              </a:spcBef>
            </a:pPr>
            <a:endParaRPr lang="en-US" smtClean="0">
              <a:solidFill>
                <a:srgbClr val="FF0000"/>
              </a:solidFill>
            </a:endParaRPr>
          </a:p>
          <a:p>
            <a:pPr eaLnBrk="1" hangingPunct="1">
              <a:spcBef>
                <a:spcPct val="0"/>
              </a:spcBef>
            </a:pPr>
            <a:r>
              <a:rPr lang="en-US" smtClean="0"/>
              <a:t>There is no statistically significant difference in proportion of children meeting guidelines for nutrient intake by Indigenous status nor when adjusted for gender. In our population of disadvantaged children, intake levels are of concern for all.</a:t>
            </a:r>
          </a:p>
          <a:p>
            <a:pPr eaLnBrk="1" hangingPunct="1">
              <a:spcBef>
                <a:spcPct val="0"/>
              </a:spcBef>
            </a:pPr>
            <a:endParaRPr lang="en-US" smtClean="0">
              <a:solidFill>
                <a:srgbClr val="FF0000"/>
              </a:solidFill>
            </a:endParaRPr>
          </a:p>
          <a:p>
            <a:pPr eaLnBrk="1" hangingPunct="1">
              <a:spcBef>
                <a:spcPct val="0"/>
              </a:spcBef>
            </a:pPr>
            <a:r>
              <a:rPr lang="en-US" smtClean="0">
                <a:solidFill>
                  <a:srgbClr val="FF0000"/>
                </a:solidFill>
              </a:rPr>
              <a:t>Notable  are proportions:-</a:t>
            </a:r>
          </a:p>
          <a:p>
            <a:pPr lvl="1" eaLnBrk="1" hangingPunct="1">
              <a:spcBef>
                <a:spcPct val="0"/>
              </a:spcBef>
              <a:buFontTx/>
              <a:buChar char="•"/>
            </a:pPr>
            <a:r>
              <a:rPr lang="en-US" smtClean="0">
                <a:solidFill>
                  <a:srgbClr val="FF0000"/>
                </a:solidFill>
              </a:rPr>
              <a:t>&lt; AI for fibre and potassium </a:t>
            </a:r>
          </a:p>
          <a:p>
            <a:pPr lvl="1" eaLnBrk="1" hangingPunct="1">
              <a:spcBef>
                <a:spcPct val="0"/>
              </a:spcBef>
              <a:buFontTx/>
              <a:buChar char="•"/>
            </a:pPr>
            <a:r>
              <a:rPr lang="en-US" smtClean="0">
                <a:solidFill>
                  <a:srgbClr val="FF0000"/>
                </a:solidFill>
              </a:rPr>
              <a:t>&lt; EAR for calcium and this appears to increase with age and more so for girls (similar pattern to 2007 NNS)</a:t>
            </a:r>
          </a:p>
          <a:p>
            <a:pPr lvl="1" eaLnBrk="1" hangingPunct="1">
              <a:spcBef>
                <a:spcPct val="0"/>
              </a:spcBef>
              <a:buFontTx/>
              <a:buChar char="•"/>
            </a:pPr>
            <a:r>
              <a:rPr lang="en-US" smtClean="0">
                <a:solidFill>
                  <a:srgbClr val="FF0000"/>
                </a:solidFill>
              </a:rPr>
              <a:t>&gt; UL for sodium</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Some statistically significant differences are evident by gender alone.</a:t>
            </a:r>
          </a:p>
          <a:p>
            <a:pPr eaLnBrk="1" hangingPunct="1">
              <a:spcBef>
                <a:spcPct val="0"/>
              </a:spcBef>
            </a:pPr>
            <a:endParaRPr lang="en-AU" smtClean="0"/>
          </a:p>
          <a:p>
            <a:pPr lvl="1" eaLnBrk="1" hangingPunct="1">
              <a:spcBef>
                <a:spcPct val="0"/>
              </a:spcBef>
              <a:buFontTx/>
              <a:buChar char="•"/>
            </a:pPr>
            <a:r>
              <a:rPr lang="en-US" smtClean="0">
                <a:solidFill>
                  <a:srgbClr val="FF0000"/>
                </a:solidFill>
              </a:rPr>
              <a:t>More Boys than Girls have less than the AI for fibre.</a:t>
            </a:r>
          </a:p>
          <a:p>
            <a:pPr lvl="1" eaLnBrk="1" hangingPunct="1">
              <a:spcBef>
                <a:spcPct val="0"/>
              </a:spcBef>
              <a:buFontTx/>
              <a:buChar char="•"/>
            </a:pPr>
            <a:endParaRPr lang="en-US" smtClean="0">
              <a:solidFill>
                <a:srgbClr val="FF0000"/>
              </a:solidFill>
            </a:endParaRPr>
          </a:p>
          <a:p>
            <a:pPr lvl="1" eaLnBrk="1" hangingPunct="1">
              <a:spcBef>
                <a:spcPct val="0"/>
              </a:spcBef>
              <a:buFontTx/>
              <a:buChar char="•"/>
            </a:pPr>
            <a:r>
              <a:rPr lang="en-US" smtClean="0">
                <a:solidFill>
                  <a:srgbClr val="FF0000"/>
                </a:solidFill>
              </a:rPr>
              <a:t> Girls &gt; Boys do not meet guidelines for folate and magnesium. The proportion of children in this study not meeting guidelines for these micronutrients is far higher than reported in the 2007 NNS, and for girls this is 3 x higher for folate and magnesium.  </a:t>
            </a:r>
          </a:p>
          <a:p>
            <a:pPr lvl="1" eaLnBrk="1" hangingPunct="1">
              <a:spcBef>
                <a:spcPct val="0"/>
              </a:spcBef>
            </a:pPr>
            <a:endParaRPr lang="en-US" smtClean="0">
              <a:solidFill>
                <a:srgbClr val="FF0000"/>
              </a:solidFill>
            </a:endParaRPr>
          </a:p>
          <a:p>
            <a:pPr lvl="1" eaLnBrk="1" hangingPunct="1">
              <a:spcBef>
                <a:spcPct val="0"/>
              </a:spcBef>
            </a:pPr>
            <a:endParaRPr lang="en-US" smtClean="0">
              <a:solidFill>
                <a:srgbClr val="FF0000"/>
              </a:solidFill>
            </a:endParaRPr>
          </a:p>
          <a:p>
            <a:pPr eaLnBrk="1" hangingPunct="1">
              <a:spcBef>
                <a:spcPct val="0"/>
              </a:spcBef>
            </a:pPr>
            <a:r>
              <a:rPr lang="en-US" smtClean="0">
                <a:solidFill>
                  <a:srgbClr val="FF0000"/>
                </a:solidFill>
              </a:rPr>
              <a:t>There is an association between low intake of fibre and the micronutrients listed here, with the development of cancer, cardiovascular disease, type 2 diabetes, and neural tube defects all of which are at higher rates in Aboriginal and Torres Strait Islander communities. </a:t>
            </a:r>
          </a:p>
          <a:p>
            <a:pPr eaLnBrk="1" hangingPunct="1">
              <a:spcBef>
                <a:spcPct val="0"/>
              </a:spcBef>
            </a:pPr>
            <a:endParaRPr lang="en-US" smtClean="0">
              <a:solidFill>
                <a:srgbClr val="FF0000"/>
              </a:solidFill>
            </a:endParaRPr>
          </a:p>
          <a:p>
            <a:pPr lvl="1" eaLnBrk="1" hangingPunct="1">
              <a:spcBef>
                <a:spcPct val="0"/>
              </a:spcBef>
              <a:buFontTx/>
              <a:buChar char="•"/>
            </a:pPr>
            <a:endParaRPr lang="en-US" sz="3000" smtClean="0"/>
          </a:p>
          <a:p>
            <a:pPr eaLnBrk="1" hangingPunct="1">
              <a:spcBef>
                <a:spcPct val="0"/>
              </a:spcBef>
            </a:pPr>
            <a:endParaRPr lang="en-AU"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C408AE-47A8-49A0-8152-F11A5D47D7F0}" type="slidenum">
              <a:rPr lang="en-AU" smtClean="0"/>
              <a:pPr fontAlgn="base">
                <a:spcBef>
                  <a:spcPct val="0"/>
                </a:spcBef>
                <a:spcAft>
                  <a:spcPct val="0"/>
                </a:spcAft>
                <a:defRPr/>
              </a:pPr>
              <a:t>21</a:t>
            </a:fld>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smtClean="0"/>
          </a:p>
          <a:p>
            <a:pPr eaLnBrk="1" hangingPunct="1"/>
            <a:endParaRPr lang="en-AU" smtClean="0"/>
          </a:p>
        </p:txBody>
      </p:sp>
      <p:sp>
        <p:nvSpPr>
          <p:cNvPr id="4" name="Slide Number Placeholder 3"/>
          <p:cNvSpPr txBox="1">
            <a:spLocks noGrp="1"/>
          </p:cNvSpPr>
          <p:nvPr/>
        </p:nvSpPr>
        <p:spPr>
          <a:xfrm>
            <a:off x="3819525" y="9380538"/>
            <a:ext cx="2922588" cy="493712"/>
          </a:xfrm>
          <a:prstGeom prst="rect">
            <a:avLst/>
          </a:prstGeom>
          <a:noFill/>
        </p:spPr>
        <p:txBody>
          <a:bodyPr anchor="b"/>
          <a:lstStyle/>
          <a:p>
            <a:pPr algn="r" fontAlgn="auto">
              <a:spcBef>
                <a:spcPts val="0"/>
              </a:spcBef>
              <a:spcAft>
                <a:spcPts val="0"/>
              </a:spcAft>
              <a:defRPr/>
            </a:pPr>
            <a:fld id="{F740533A-A791-4FDF-8B0C-5961AC9D3E88}" type="slidenum">
              <a:rPr lang="en-AU" sz="1200">
                <a:latin typeface="+mn-lt"/>
              </a:rPr>
              <a:pPr algn="r" fontAlgn="auto">
                <a:spcBef>
                  <a:spcPts val="0"/>
                </a:spcBef>
                <a:spcAft>
                  <a:spcPts val="0"/>
                </a:spcAft>
                <a:defRPr/>
              </a:pPr>
              <a:t>24</a:t>
            </a:fld>
            <a:endParaRPr lang="en-AU"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mtClean="0"/>
              <a:t>These food and nutrient intake patterns are associated with a number of food insecurity issues, and as described yesterday these are complex.</a:t>
            </a:r>
          </a:p>
          <a:p>
            <a:pPr eaLnBrk="1" hangingPunct="1">
              <a:spcBef>
                <a:spcPct val="0"/>
              </a:spcBef>
            </a:pPr>
            <a:endParaRPr lang="en-AU" smtClean="0"/>
          </a:p>
          <a:p>
            <a:pPr eaLnBrk="1" hangingPunct="1">
              <a:spcBef>
                <a:spcPct val="0"/>
              </a:spcBef>
            </a:pPr>
            <a:r>
              <a:rPr lang="en-AU" smtClean="0"/>
              <a:t>In this group of children from low socio-economic areas, a number of environmental and individual determinants are present for all and increased for Aboriginal children by factors that relate particularly to their communities.</a:t>
            </a:r>
          </a:p>
          <a:p>
            <a:pPr eaLnBrk="1" hangingPunct="1">
              <a:spcBef>
                <a:spcPct val="0"/>
              </a:spcBef>
            </a:pPr>
            <a:endParaRPr lang="en-AU" smtClean="0"/>
          </a:p>
          <a:p>
            <a:pPr eaLnBrk="1" hangingPunct="1">
              <a:spcBef>
                <a:spcPct val="0"/>
              </a:spcBef>
            </a:pPr>
            <a:r>
              <a:rPr lang="en-AU" smtClean="0"/>
              <a:t>Our community focus groups identify the following issues.</a:t>
            </a:r>
          </a:p>
          <a:p>
            <a:pPr eaLnBrk="1" hangingPunct="1">
              <a:spcBef>
                <a:spcPct val="0"/>
              </a:spcBef>
            </a:pPr>
            <a:endParaRPr lang="en-AU" smtClean="0"/>
          </a:p>
          <a:p>
            <a:pPr eaLnBrk="1" hangingPunct="1">
              <a:spcBef>
                <a:spcPct val="0"/>
              </a:spcBef>
            </a:pPr>
            <a:r>
              <a:rPr lang="en-AU" b="1" smtClean="0"/>
              <a:t>ENVIRONMENTAL</a:t>
            </a:r>
          </a:p>
          <a:p>
            <a:pPr eaLnBrk="1" hangingPunct="1">
              <a:spcBef>
                <a:spcPct val="0"/>
              </a:spcBef>
              <a:buFontTx/>
              <a:buChar char="•"/>
            </a:pPr>
            <a:r>
              <a:rPr lang="en-AU" smtClean="0"/>
              <a:t>Availability of fresh and good quality foods other than in centre of town.</a:t>
            </a:r>
          </a:p>
          <a:p>
            <a:pPr eaLnBrk="1" hangingPunct="1">
              <a:spcBef>
                <a:spcPct val="0"/>
              </a:spcBef>
              <a:buFontTx/>
              <a:buChar char="•"/>
            </a:pPr>
            <a:r>
              <a:rPr lang="en-AU" smtClean="0"/>
              <a:t>Access – Aboriginal communities often located at edge of town and this is historical – a result of relocation and marginalisation of communities away from mainstream.</a:t>
            </a:r>
          </a:p>
          <a:p>
            <a:pPr eaLnBrk="1" hangingPunct="1">
              <a:spcBef>
                <a:spcPct val="0"/>
              </a:spcBef>
              <a:buFontTx/>
              <a:buChar char="•"/>
            </a:pPr>
            <a:r>
              <a:rPr lang="en-AU" smtClean="0"/>
              <a:t>Affordability – cost for all low SES families of sustaining a diet that meets healthy guidelines</a:t>
            </a:r>
          </a:p>
          <a:p>
            <a:pPr eaLnBrk="1" hangingPunct="1">
              <a:spcBef>
                <a:spcPct val="0"/>
              </a:spcBef>
              <a:buFontTx/>
              <a:buChar char="•"/>
            </a:pPr>
            <a:r>
              <a:rPr lang="en-AU" smtClean="0"/>
              <a:t>Public Transport-  poor infrastructure particularly for communities located on the edge of town etc .</a:t>
            </a:r>
          </a:p>
          <a:p>
            <a:pPr eaLnBrk="1" hangingPunct="1">
              <a:spcBef>
                <a:spcPct val="0"/>
              </a:spcBef>
              <a:buFontTx/>
              <a:buChar char="•"/>
            </a:pPr>
            <a:r>
              <a:rPr lang="en-AU" smtClean="0"/>
              <a:t>Govt Regulation around obtaining traditional food.</a:t>
            </a:r>
          </a:p>
          <a:p>
            <a:pPr eaLnBrk="1" hangingPunct="1">
              <a:spcBef>
                <a:spcPct val="0"/>
              </a:spcBef>
            </a:pPr>
            <a:endParaRPr lang="en-AU" smtClean="0"/>
          </a:p>
          <a:p>
            <a:pPr eaLnBrk="1" hangingPunct="1">
              <a:spcBef>
                <a:spcPct val="0"/>
              </a:spcBef>
            </a:pPr>
            <a:r>
              <a:rPr lang="en-AU" b="1" smtClean="0"/>
              <a:t>INDIVIDUAL</a:t>
            </a:r>
          </a:p>
          <a:p>
            <a:pPr eaLnBrk="1" hangingPunct="1">
              <a:spcBef>
                <a:spcPct val="0"/>
              </a:spcBef>
              <a:buFontTx/>
              <a:buChar char="•"/>
            </a:pPr>
            <a:r>
              <a:rPr lang="en-AU" smtClean="0"/>
              <a:t>Car ownership and availability is very limited in communities.</a:t>
            </a:r>
          </a:p>
          <a:p>
            <a:pPr eaLnBrk="1" hangingPunct="1">
              <a:spcBef>
                <a:spcPct val="0"/>
              </a:spcBef>
              <a:buFontTx/>
              <a:buChar char="•"/>
            </a:pPr>
            <a:r>
              <a:rPr lang="en-AU" smtClean="0"/>
              <a:t>Role modelling  - ie no Aboriginal people employed in the food service industry in 2 of the 3 regions participating and very few in the 3</a:t>
            </a:r>
            <a:r>
              <a:rPr lang="en-AU" baseline="30000" smtClean="0"/>
              <a:t>rd</a:t>
            </a:r>
            <a:r>
              <a:rPr lang="en-AU" smtClean="0"/>
              <a:t>.</a:t>
            </a:r>
          </a:p>
          <a:p>
            <a:pPr eaLnBrk="1" hangingPunct="1">
              <a:spcBef>
                <a:spcPct val="0"/>
              </a:spcBef>
              <a:buFontTx/>
              <a:buChar char="•"/>
            </a:pPr>
            <a:r>
              <a:rPr lang="en-AU" smtClean="0"/>
              <a:t>PHYSICAL ACTIVITY . In other work we have found that Aboriginal children tend to be more active than non-Indigenous and boys in general are known to be more active than girls. So this may explain food intake difference, higher energy needs, however needs to be examined further particularly in the light of the mortality and morbidity rates of Aboriginal men.</a:t>
            </a:r>
          </a:p>
          <a:p>
            <a:pPr eaLnBrk="1" hangingPunct="1">
              <a:spcBef>
                <a:spcPct val="0"/>
              </a:spcBef>
            </a:pPr>
            <a:endParaRPr lang="en-AU" smtClean="0"/>
          </a:p>
          <a:p>
            <a:pPr eaLnBrk="1" hangingPunct="1">
              <a:spcBef>
                <a:spcPct val="0"/>
              </a:spcBef>
            </a:pPr>
            <a:r>
              <a:rPr lang="en-AU" smtClean="0"/>
              <a:t>Factors particularly related to Aboriginal communities include:-</a:t>
            </a:r>
          </a:p>
          <a:p>
            <a:pPr eaLnBrk="1" hangingPunct="1">
              <a:spcBef>
                <a:spcPct val="0"/>
              </a:spcBef>
            </a:pPr>
            <a:endParaRPr lang="en-AU" smtClean="0"/>
          </a:p>
          <a:p>
            <a:pPr eaLnBrk="1" hangingPunct="1">
              <a:spcBef>
                <a:spcPct val="0"/>
              </a:spcBef>
            </a:pPr>
            <a:r>
              <a:rPr lang="en-AU" smtClean="0"/>
              <a:t>1. </a:t>
            </a:r>
            <a:r>
              <a:rPr lang="en-AU" b="1" smtClean="0"/>
              <a:t>Historical </a:t>
            </a:r>
            <a:r>
              <a:rPr lang="en-AU" smtClean="0"/>
              <a:t>– dispossession, dependant communities (both financially, no welfare available for Aboriginal people until well after non-Indigenous and for poor quality food handouts), geographically disadvantaged, marginalised.</a:t>
            </a:r>
          </a:p>
          <a:p>
            <a:pPr eaLnBrk="1" hangingPunct="1">
              <a:spcBef>
                <a:spcPct val="0"/>
              </a:spcBef>
            </a:pPr>
            <a:endParaRPr lang="en-AU" smtClean="0"/>
          </a:p>
          <a:p>
            <a:pPr eaLnBrk="1" hangingPunct="1">
              <a:spcBef>
                <a:spcPct val="0"/>
              </a:spcBef>
            </a:pPr>
            <a:r>
              <a:rPr lang="en-AU" smtClean="0"/>
              <a:t>2. </a:t>
            </a:r>
            <a:r>
              <a:rPr lang="en-AU" b="1" smtClean="0"/>
              <a:t>Cultural </a:t>
            </a:r>
            <a:r>
              <a:rPr lang="en-AU" smtClean="0"/>
              <a:t>– sharing with extended family “feeding the mob”.</a:t>
            </a:r>
          </a:p>
          <a:p>
            <a:pPr eaLnBrk="1" hangingPunct="1">
              <a:spcBef>
                <a:spcPct val="0"/>
              </a:spcBef>
            </a:pPr>
            <a:endParaRPr lang="en-AU" b="1" smtClean="0"/>
          </a:p>
          <a:p>
            <a:pPr eaLnBrk="1" hangingPunct="1">
              <a:spcBef>
                <a:spcPct val="0"/>
              </a:spcBef>
            </a:pPr>
            <a:r>
              <a:rPr lang="en-AU" b="1" smtClean="0"/>
              <a:t>3. Racism</a:t>
            </a:r>
          </a:p>
          <a:p>
            <a:pPr lvl="1" eaLnBrk="1" hangingPunct="1">
              <a:spcBef>
                <a:spcPct val="0"/>
              </a:spcBef>
              <a:buFontTx/>
              <a:buChar char="•"/>
            </a:pPr>
            <a:r>
              <a:rPr lang="en-AU" smtClean="0"/>
              <a:t>Followed in shops etc </a:t>
            </a:r>
          </a:p>
          <a:p>
            <a:pPr lvl="1" eaLnBrk="1" hangingPunct="1">
              <a:spcBef>
                <a:spcPct val="0"/>
              </a:spcBef>
              <a:buFontTx/>
              <a:buChar char="•"/>
            </a:pPr>
            <a:endParaRPr lang="en-AU" smtClean="0"/>
          </a:p>
          <a:p>
            <a:pPr eaLnBrk="1" hangingPunct="1">
              <a:spcBef>
                <a:spcPct val="0"/>
              </a:spcBef>
            </a:pPr>
            <a:r>
              <a:rPr lang="en-AU" b="1" smtClean="0"/>
              <a:t>FINALLY </a:t>
            </a:r>
            <a:r>
              <a:rPr lang="en-AU" smtClean="0"/>
              <a:t>by the age of our participants food behaviours are established. In addition many environmental factors intransigent.  We conclude by saying that on the evidence of food and nutrient intake that we have gathered, and in the light of the determinants described, ‘closing the gap’ in rates of chronic disease in this population of children will not occur in their life-time. </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0BFC93-095B-43BB-B7DB-4C8B91B534C9}" type="slidenum">
              <a:rPr lang="en-AU" smtClean="0"/>
              <a:pPr fontAlgn="base">
                <a:spcBef>
                  <a:spcPct val="0"/>
                </a:spcBef>
                <a:spcAft>
                  <a:spcPct val="0"/>
                </a:spcAft>
                <a:defRPr/>
              </a:pPr>
              <a:t>25</a:t>
            </a:fld>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p>
        </p:txBody>
      </p:sp>
      <p:sp>
        <p:nvSpPr>
          <p:cNvPr id="4" name="Slide Number Placeholder 3"/>
          <p:cNvSpPr>
            <a:spLocks noGrp="1"/>
          </p:cNvSpPr>
          <p:nvPr>
            <p:ph type="sldNum" sz="quarter" idx="5"/>
          </p:nvPr>
        </p:nvSpPr>
        <p:spPr/>
        <p:txBody>
          <a:bodyPr/>
          <a:lstStyle/>
          <a:p>
            <a:pPr>
              <a:defRPr/>
            </a:pPr>
            <a:fld id="{7C4584D1-223A-4077-8790-AA59D1F423E8}" type="slidenum">
              <a:rPr lang="en-AU" smtClean="0"/>
              <a:pPr>
                <a:defRPr/>
              </a:pPr>
              <a:t>28</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38057-F3EF-498B-9750-C0808BC7B17E}" type="slidenum">
              <a:rPr lang="en-AU" smtClean="0"/>
              <a:pPr fontAlgn="base">
                <a:spcBef>
                  <a:spcPct val="0"/>
                </a:spcBef>
                <a:spcAft>
                  <a:spcPct val="0"/>
                </a:spcAft>
                <a:defRPr/>
              </a:pPr>
              <a:t>29</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0C6EC7-F061-4BB5-9DDC-8D3117FDFA11}" type="slidenum">
              <a:rPr lang="en-AU" smtClean="0"/>
              <a:pPr fontAlgn="base">
                <a:spcBef>
                  <a:spcPct val="0"/>
                </a:spcBef>
                <a:spcAft>
                  <a:spcPct val="0"/>
                </a:spcAft>
                <a:defRPr/>
              </a:pPr>
              <a:t>8</a:t>
            </a:fld>
            <a:endParaRPr lang="en-AU"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The Many Rivers project focuses on Diabetes prevention with Aboriginal children (although include all children as requested by our partner organisations). We address the lifestyle risk factors of food habits and physical activity participation as well as knowledge about Type 2 Diabetes.</a:t>
            </a:r>
          </a:p>
          <a:p>
            <a:pPr eaLnBrk="1" hangingPunct="1">
              <a:spcBef>
                <a:spcPct val="0"/>
              </a:spcBef>
              <a:buFontTx/>
              <a:buChar char="•"/>
            </a:pPr>
            <a:endParaRPr lang="en-US" smtClean="0"/>
          </a:p>
          <a:p>
            <a:pPr eaLnBrk="1" hangingPunct="1">
              <a:spcBef>
                <a:spcPct val="0"/>
              </a:spcBef>
              <a:buFontTx/>
              <a:buChar char="•"/>
            </a:pPr>
            <a:r>
              <a:rPr lang="en-US" smtClean="0"/>
              <a:t>The Many Rivers project has undertaken a range of studies on physical activity, food and nutrient intake as well as the validation of self report surveys.</a:t>
            </a:r>
          </a:p>
          <a:p>
            <a:pPr eaLnBrk="1" hangingPunct="1">
              <a:spcBef>
                <a:spcPct val="0"/>
              </a:spcBef>
              <a:buFontTx/>
              <a:buChar char="•"/>
            </a:pPr>
            <a:endParaRPr lang="en-US" smtClean="0"/>
          </a:p>
          <a:p>
            <a:pPr lvl="1" eaLnBrk="1" hangingPunct="1">
              <a:spcBef>
                <a:spcPct val="0"/>
              </a:spcBef>
              <a:buFontTx/>
              <a:buChar char="•"/>
            </a:pPr>
            <a:r>
              <a:rPr lang="en-US" smtClean="0"/>
              <a:t>This presentation presents some key results of the food and nutrient intake study., we also have a publication in final draft. </a:t>
            </a:r>
          </a:p>
          <a:p>
            <a:pPr lvl="1" eaLnBrk="1" hangingPunct="1">
              <a:spcBef>
                <a:spcPct val="0"/>
              </a:spcBef>
              <a:buFontTx/>
              <a:buChar char="•"/>
            </a:pPr>
            <a:r>
              <a:rPr lang="en-US" smtClean="0"/>
              <a:t>I will discuss these results in the light of community focus groups undertaken in another study in the project.</a:t>
            </a:r>
          </a:p>
          <a:p>
            <a:pPr lvl="1" eaLnBrk="1" hangingPunct="1">
              <a:spcBef>
                <a:spcPct val="0"/>
              </a:spcBef>
              <a:buFontTx/>
              <a:buChar char="•"/>
            </a:pPr>
            <a:r>
              <a:rPr lang="en-US" smtClean="0"/>
              <a:t>Food security here is addressed in the broad sense</a:t>
            </a:r>
          </a:p>
          <a:p>
            <a:pPr lvl="1" eaLnBrk="1" hangingPunct="1">
              <a:spcBef>
                <a:spcPct val="0"/>
              </a:spcBef>
              <a:buFontTx/>
              <a:buChar char="•"/>
            </a:pPr>
            <a:endParaRPr lang="en-US" smtClean="0"/>
          </a:p>
          <a:p>
            <a:pPr eaLnBrk="1" hangingPunct="1">
              <a:spcBef>
                <a:spcPct val="0"/>
              </a:spcBef>
              <a:buFontTx/>
              <a:buChar char="•"/>
            </a:pPr>
            <a:r>
              <a:rPr lang="en-US" smtClean="0"/>
              <a:t>The project is a partnership of …….</a:t>
            </a:r>
          </a:p>
          <a:p>
            <a:pPr eaLnBrk="1" hangingPunct="1">
              <a:spcBef>
                <a:spcPct val="0"/>
              </a:spcBef>
              <a:buFontTx/>
              <a:buChar char="•"/>
            </a:pPr>
            <a:endParaRPr lang="en-US" smtClean="0"/>
          </a:p>
          <a:p>
            <a:pPr eaLnBrk="1" hangingPunct="1">
              <a:spcBef>
                <a:spcPct val="0"/>
              </a:spcBef>
              <a:buFontTx/>
              <a:buChar char="•"/>
            </a:pPr>
            <a:r>
              <a:rPr lang="en-US" smtClean="0"/>
              <a:t>Study undertaken with the support of the Centre for Public Health Nutrition at University of Sydney</a:t>
            </a:r>
          </a:p>
          <a:p>
            <a:pPr eaLnBrk="1" hangingPunct="1">
              <a:spcBef>
                <a:spcPct val="0"/>
              </a:spcBef>
              <a:buFontTx/>
              <a:buChar char="•"/>
            </a:pPr>
            <a:endParaRPr lang="en-US" smtClean="0"/>
          </a:p>
          <a:p>
            <a:pPr eaLnBrk="1" hangingPunct="1">
              <a:spcBef>
                <a:spcPct val="0"/>
              </a:spcBef>
              <a:buFontTx/>
              <a:buChar char="•"/>
            </a:pPr>
            <a:r>
              <a:rPr lang="en-US" smtClean="0"/>
              <a:t>Particular acknowledgement to Assoc Prof Vicki Flood who is now at the University of Wollongong who was instrumental in the designing the study, in managing the data, in guiding the pending publications, and without whom this work would not have been undertaken.</a:t>
            </a:r>
          </a:p>
          <a:p>
            <a:pPr eaLnBrk="1" hangingPunct="1">
              <a:spcBef>
                <a:spcPct val="0"/>
              </a:spcBef>
              <a:buFontTx/>
              <a:buChar char="•"/>
            </a:pPr>
            <a:endParaRPr lang="en-US" smtClean="0"/>
          </a:p>
          <a:p>
            <a:pPr eaLnBrk="1" hangingPunct="1">
              <a:spcBef>
                <a:spcPct val="0"/>
              </a:spcBef>
              <a:buFontTx/>
              <a:buChar char="•"/>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b="1" smtClean="0">
                <a:latin typeface="Times New Roman" pitchFamily="18" charset="0"/>
                <a:cs typeface="Times New Roman" pitchFamily="18" charset="0"/>
              </a:rPr>
              <a:t>MOU’s etc</a:t>
            </a:r>
          </a:p>
          <a:p>
            <a:pPr eaLnBrk="1" hangingPunct="1">
              <a:spcBef>
                <a:spcPct val="0"/>
              </a:spcBef>
              <a:buFontTx/>
              <a:buChar char="•"/>
            </a:pPr>
            <a:r>
              <a:rPr lang="en-AU" smtClean="0">
                <a:latin typeface="Times New Roman" pitchFamily="18" charset="0"/>
                <a:cs typeface="Times New Roman" pitchFamily="18" charset="0"/>
              </a:rPr>
              <a:t>MOU’s with partner organisations/ experts / temporary partners eg Red Cross</a:t>
            </a:r>
          </a:p>
          <a:p>
            <a:pPr eaLnBrk="1" hangingPunct="1">
              <a:spcBef>
                <a:spcPct val="0"/>
              </a:spcBef>
              <a:buFontTx/>
              <a:buChar char="•"/>
            </a:pPr>
            <a:r>
              <a:rPr lang="en-AU" smtClean="0">
                <a:latin typeface="Times New Roman" pitchFamily="18" charset="0"/>
                <a:cs typeface="Times New Roman" pitchFamily="18" charset="0"/>
              </a:rPr>
              <a:t>Access to data by experts for the purposes of assisting with data management: statement of extent and duration of involvement , and date by which data returned</a:t>
            </a:r>
          </a:p>
          <a:p>
            <a:pPr eaLnBrk="1" hangingPunct="1">
              <a:spcBef>
                <a:spcPct val="0"/>
              </a:spcBef>
              <a:buFontTx/>
              <a:buChar char="•"/>
            </a:pPr>
            <a:endParaRPr lang="en-AU" smtClean="0">
              <a:latin typeface="Times New Roman" pitchFamily="18" charset="0"/>
              <a:cs typeface="Times New Roman" pitchFamily="18" charset="0"/>
            </a:endParaRPr>
          </a:p>
          <a:p>
            <a:pPr eaLnBrk="1" hangingPunct="1">
              <a:spcBef>
                <a:spcPct val="0"/>
              </a:spcBef>
              <a:buFontTx/>
              <a:buChar char="•"/>
            </a:pPr>
            <a:r>
              <a:rPr lang="en-AU" b="1" smtClean="0">
                <a:latin typeface="Times New Roman" pitchFamily="18" charset="0"/>
                <a:cs typeface="Times New Roman" pitchFamily="18" charset="0"/>
              </a:rPr>
              <a:t>Co Management</a:t>
            </a:r>
          </a:p>
          <a:p>
            <a:pPr eaLnBrk="1" hangingPunct="1">
              <a:spcBef>
                <a:spcPct val="0"/>
              </a:spcBef>
              <a:buFontTx/>
              <a:buChar char="•"/>
            </a:pPr>
            <a:endParaRPr lang="en-AU" smtClean="0">
              <a:latin typeface="Times New Roman" pitchFamily="18" charset="0"/>
              <a:cs typeface="Times New Roman" pitchFamily="18" charset="0"/>
            </a:endParaRPr>
          </a:p>
          <a:p>
            <a:pPr eaLnBrk="1" hangingPunct="1">
              <a:spcBef>
                <a:spcPct val="0"/>
              </a:spcBef>
            </a:pPr>
            <a:endParaRPr lang="en-AU" b="1" smtClean="0">
              <a:latin typeface="Times New Roman" pitchFamily="18" charset="0"/>
              <a:cs typeface="Times New Roman" pitchFamily="18" charset="0"/>
            </a:endParaRPr>
          </a:p>
          <a:p>
            <a:pPr eaLnBrk="1" hangingPunct="1">
              <a:spcBef>
                <a:spcPct val="0"/>
              </a:spcBef>
              <a:buFontTx/>
              <a:buChar char="•"/>
            </a:pPr>
            <a:r>
              <a:rPr lang="en-AU" b="1" smtClean="0">
                <a:latin typeface="Times New Roman" pitchFamily="18" charset="0"/>
                <a:cs typeface="Times New Roman" pitchFamily="18" charset="0"/>
              </a:rPr>
              <a:t>Community Directed not ‘tweaking the mainstream”</a:t>
            </a:r>
          </a:p>
          <a:p>
            <a:pPr eaLnBrk="1" hangingPunct="1">
              <a:spcBef>
                <a:spcPct val="0"/>
              </a:spcBef>
            </a:pPr>
            <a:endParaRPr lang="en-AU" b="1" smtClean="0">
              <a:latin typeface="Times New Roman" pitchFamily="18" charset="0"/>
              <a:cs typeface="Times New Roman" pitchFamily="18" charset="0"/>
            </a:endParaRPr>
          </a:p>
          <a:p>
            <a:pPr eaLnBrk="1" hangingPunct="1">
              <a:spcBef>
                <a:spcPct val="0"/>
              </a:spcBef>
            </a:pPr>
            <a:endParaRPr lang="en-AU" b="1" smtClean="0">
              <a:latin typeface="Times New Roman" pitchFamily="18" charset="0"/>
              <a:cs typeface="Times New Roman" pitchFamily="18" charset="0"/>
            </a:endParaRPr>
          </a:p>
          <a:p>
            <a:pPr eaLnBrk="1" hangingPunct="1">
              <a:spcBef>
                <a:spcPct val="0"/>
              </a:spcBef>
            </a:pPr>
            <a:endParaRPr lang="en-AU" b="1" smtClean="0">
              <a:latin typeface="Times New Roman" pitchFamily="18" charset="0"/>
              <a:cs typeface="Times New Roman" pitchFamily="18" charset="0"/>
            </a:endParaRPr>
          </a:p>
          <a:p>
            <a:pPr eaLnBrk="1" hangingPunct="1">
              <a:spcBef>
                <a:spcPct val="0"/>
              </a:spcBef>
            </a:pPr>
            <a:endParaRPr lang="en-AU" b="1" smtClean="0">
              <a:latin typeface="Times New Roman" pitchFamily="18" charset="0"/>
              <a:cs typeface="Times New Roman" pitchFamily="18" charset="0"/>
            </a:endParaRPr>
          </a:p>
          <a:p>
            <a:pPr eaLnBrk="1" hangingPunct="1">
              <a:spcBef>
                <a:spcPct val="0"/>
              </a:spcBef>
            </a:pPr>
            <a:r>
              <a:rPr lang="en-AU" b="1" smtClean="0">
                <a:latin typeface="Times New Roman" pitchFamily="18" charset="0"/>
                <a:cs typeface="Times New Roman" pitchFamily="18" charset="0"/>
              </a:rPr>
              <a:t>Intellectual property which includes:</a:t>
            </a:r>
          </a:p>
          <a:p>
            <a:pPr eaLnBrk="1" hangingPunct="1">
              <a:spcBef>
                <a:spcPct val="0"/>
              </a:spcBef>
              <a:buFontTx/>
              <a:buChar char="•"/>
            </a:pPr>
            <a:r>
              <a:rPr lang="en-AU" smtClean="0">
                <a:latin typeface="Times New Roman" pitchFamily="18" charset="0"/>
                <a:cs typeface="Times New Roman" pitchFamily="18" charset="0"/>
              </a:rPr>
              <a:t>Authorship of all publications, reports, Conference and other presentations etc; </a:t>
            </a:r>
          </a:p>
          <a:p>
            <a:pPr eaLnBrk="1" hangingPunct="1">
              <a:spcBef>
                <a:spcPct val="0"/>
              </a:spcBef>
              <a:buFontTx/>
              <a:buChar char="•"/>
            </a:pPr>
            <a:r>
              <a:rPr lang="en-AU" smtClean="0">
                <a:latin typeface="Times New Roman" pitchFamily="18" charset="0"/>
                <a:cs typeface="Times New Roman" pitchFamily="18" charset="0"/>
              </a:rPr>
              <a:t>Acknowledgements</a:t>
            </a:r>
          </a:p>
          <a:p>
            <a:pPr eaLnBrk="1" hangingPunct="1">
              <a:spcBef>
                <a:spcPct val="0"/>
              </a:spcBef>
              <a:buFontTx/>
              <a:buChar char="•"/>
            </a:pPr>
            <a:r>
              <a:rPr lang="en-AU" smtClean="0">
                <a:latin typeface="Times New Roman" pitchFamily="18" charset="0"/>
                <a:cs typeface="Times New Roman" pitchFamily="18" charset="0"/>
              </a:rPr>
              <a:t>Artistic and photographic work</a:t>
            </a:r>
          </a:p>
          <a:p>
            <a:pPr eaLnBrk="1" hangingPunct="1">
              <a:spcBef>
                <a:spcPct val="0"/>
              </a:spcBef>
              <a:buFontTx/>
              <a:buChar char="•"/>
            </a:pPr>
            <a:endParaRPr lang="en-AU" smtClean="0">
              <a:latin typeface="Times New Roman" pitchFamily="18" charset="0"/>
              <a:cs typeface="Times New Roman" pitchFamily="18" charset="0"/>
            </a:endParaRPr>
          </a:p>
          <a:p>
            <a:pPr eaLnBrk="1" hangingPunct="1">
              <a:spcBef>
                <a:spcPct val="0"/>
              </a:spcBef>
            </a:pPr>
            <a:endParaRPr lang="en-AU" smtClean="0">
              <a:latin typeface="Times New Roman" pitchFamily="18" charset="0"/>
              <a:cs typeface="Times New Roman" pitchFamily="18" charset="0"/>
            </a:endParaRPr>
          </a:p>
          <a:p>
            <a:pPr eaLnBrk="1" hangingPunct="1">
              <a:spcBef>
                <a:spcPct val="0"/>
              </a:spcBef>
            </a:pPr>
            <a:endParaRPr lang="en-AU" smtClean="0">
              <a:latin typeface="Times New Roman" pitchFamily="18" charset="0"/>
              <a:cs typeface="Times New Roman" pitchFamily="18" charset="0"/>
            </a:endParaRPr>
          </a:p>
          <a:p>
            <a:pPr eaLnBrk="1" hangingPunct="1">
              <a:spcBef>
                <a:spcPct val="0"/>
              </a:spcBef>
            </a:pPr>
            <a:r>
              <a:rPr lang="en-AU" b="1" smtClean="0">
                <a:latin typeface="Times New Roman" pitchFamily="18" charset="0"/>
                <a:cs typeface="Times New Roman" pitchFamily="18" charset="0"/>
              </a:rPr>
              <a:t>Return of data to community</a:t>
            </a:r>
            <a:r>
              <a:rPr lang="en-AU" smtClean="0">
                <a:latin typeface="Times New Roman" pitchFamily="18" charset="0"/>
                <a:cs typeface="Times New Roman" pitchFamily="18" charset="0"/>
              </a:rPr>
              <a:t>:</a:t>
            </a:r>
          </a:p>
          <a:p>
            <a:pPr eaLnBrk="1" hangingPunct="1">
              <a:spcBef>
                <a:spcPct val="0"/>
              </a:spcBef>
            </a:pPr>
            <a:r>
              <a:rPr lang="en-AU" smtClean="0">
                <a:latin typeface="Times New Roman" pitchFamily="18" charset="0"/>
                <a:cs typeface="Times New Roman" pitchFamily="18" charset="0"/>
              </a:rPr>
              <a:t>Under discussion</a:t>
            </a:r>
          </a:p>
          <a:p>
            <a:pPr eaLnBrk="1" hangingPunct="1">
              <a:spcBef>
                <a:spcPct val="0"/>
              </a:spcBef>
            </a:pPr>
            <a:r>
              <a:rPr lang="en-AU" smtClean="0">
                <a:latin typeface="Times New Roman" pitchFamily="18" charset="0"/>
                <a:cs typeface="Times New Roman" pitchFamily="18" charset="0"/>
              </a:rPr>
              <a:t>Initial issues; </a:t>
            </a:r>
          </a:p>
          <a:p>
            <a:pPr marL="685800" lvl="1" indent="-228600" eaLnBrk="1" hangingPunct="1">
              <a:spcBef>
                <a:spcPct val="0"/>
              </a:spcBef>
              <a:buFont typeface="Calibri" pitchFamily="34" charset="0"/>
              <a:buAutoNum type="arabicPeriod"/>
            </a:pPr>
            <a:r>
              <a:rPr lang="en-AU" smtClean="0">
                <a:latin typeface="Times New Roman" pitchFamily="18" charset="0"/>
                <a:cs typeface="Times New Roman" pitchFamily="18" charset="0"/>
              </a:rPr>
              <a:t>Data may be of use in years to come – so keeping data longer that maybe required by ethics committees or the life of a proejct… and ensuring that kept ethically.</a:t>
            </a:r>
          </a:p>
          <a:p>
            <a:pPr marL="685800" lvl="1" indent="-228600" eaLnBrk="1" hangingPunct="1">
              <a:spcBef>
                <a:spcPct val="0"/>
              </a:spcBef>
              <a:buFont typeface="Calibri" pitchFamily="34" charset="0"/>
              <a:buAutoNum type="arabicPeriod"/>
            </a:pPr>
            <a:r>
              <a:rPr lang="en-AU" smtClean="0">
                <a:latin typeface="Times New Roman" pitchFamily="18" charset="0"/>
                <a:cs typeface="Times New Roman" pitchFamily="18" charset="0"/>
              </a:rPr>
              <a:t>In the MOU between partners – data is to be returned to the representative of the community on the steering committee, and subject to advice from community reference group.</a:t>
            </a:r>
          </a:p>
          <a:p>
            <a:pPr marL="685800" lvl="1" indent="-228600" eaLnBrk="1" hangingPunct="1">
              <a:spcBef>
                <a:spcPct val="0"/>
              </a:spcBef>
              <a:buFont typeface="Calibri" pitchFamily="34" charset="0"/>
              <a:buAutoNum type="arabicPeriod"/>
            </a:pPr>
            <a:r>
              <a:rPr lang="en-AU" smtClean="0">
                <a:latin typeface="Times New Roman" pitchFamily="18" charset="0"/>
                <a:cs typeface="Times New Roman" pitchFamily="18" charset="0"/>
              </a:rPr>
              <a:t>“Return of data” means also dissemination of results.</a:t>
            </a:r>
          </a:p>
          <a:p>
            <a:pPr eaLnBrk="1" hangingPunct="1">
              <a:spcBef>
                <a:spcPct val="0"/>
              </a:spcBef>
            </a:pPr>
            <a:endParaRPr lang="en-AU" smtClean="0"/>
          </a:p>
        </p:txBody>
      </p:sp>
      <p:sp>
        <p:nvSpPr>
          <p:cNvPr id="23555" name="Slide Number Placeholder 3"/>
          <p:cNvSpPr txBox="1">
            <a:spLocks noGrp="1"/>
          </p:cNvSpPr>
          <p:nvPr/>
        </p:nvSpPr>
        <p:spPr bwMode="auto">
          <a:xfrm>
            <a:off x="3819525" y="9380538"/>
            <a:ext cx="2922588" cy="493712"/>
          </a:xfrm>
          <a:prstGeom prst="rect">
            <a:avLst/>
          </a:prstGeom>
          <a:noFill/>
          <a:ln>
            <a:miter lim="800000"/>
            <a:headEnd/>
            <a:tailEnd/>
          </a:ln>
        </p:spPr>
        <p:txBody>
          <a:bodyPr anchor="b"/>
          <a:lstStyle/>
          <a:p>
            <a:pPr algn="r">
              <a:defRPr/>
            </a:pPr>
            <a:fld id="{AF4B4C51-4825-4148-A8A2-71F480EBCAC6}" type="slidenum">
              <a:rPr lang="en-AU" sz="1200">
                <a:latin typeface="+mn-lt"/>
              </a:rPr>
              <a:pPr algn="r">
                <a:defRPr/>
              </a:pPr>
              <a:t>11</a:t>
            </a:fld>
            <a:endParaRPr lang="en-AU"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mtClean="0"/>
              <a:t>JANINE</a:t>
            </a:r>
          </a:p>
          <a:p>
            <a:pPr eaLnBrk="1" hangingPunct="1">
              <a:spcBef>
                <a:spcPct val="0"/>
              </a:spcBef>
            </a:pPr>
            <a:r>
              <a:rPr lang="en-AU" smtClean="0"/>
              <a:t> </a:t>
            </a:r>
          </a:p>
          <a:p>
            <a:pPr eaLnBrk="1" hangingPunct="1">
              <a:spcBef>
                <a:spcPct val="0"/>
              </a:spcBef>
            </a:pPr>
            <a:r>
              <a:rPr lang="en-AU" smtClean="0"/>
              <a:t>The reference group</a:t>
            </a:r>
          </a:p>
          <a:p>
            <a:pPr eaLnBrk="1" hangingPunct="1">
              <a:spcBef>
                <a:spcPct val="0"/>
              </a:spcBef>
            </a:pPr>
            <a:endParaRPr lang="en-AU" smtClean="0"/>
          </a:p>
          <a:p>
            <a:pPr eaLnBrk="1" hangingPunct="1">
              <a:spcBef>
                <a:spcPct val="0"/>
              </a:spcBef>
            </a:pPr>
            <a:r>
              <a:rPr lang="en-AU" smtClean="0"/>
              <a:t>STEVE</a:t>
            </a:r>
          </a:p>
          <a:p>
            <a:pPr eaLnBrk="1" hangingPunct="1">
              <a:spcBef>
                <a:spcPct val="0"/>
              </a:spcBef>
            </a:pPr>
            <a:endParaRPr lang="en-AU" smtClean="0"/>
          </a:p>
          <a:p>
            <a:pPr eaLnBrk="1" hangingPunct="1">
              <a:spcBef>
                <a:spcPct val="0"/>
              </a:spcBef>
            </a:pPr>
            <a:r>
              <a:rPr lang="en-AU" smtClean="0"/>
              <a:t>The Steering committee and working group</a:t>
            </a:r>
          </a:p>
          <a:p>
            <a:pPr eaLnBrk="1" hangingPunct="1">
              <a:spcBef>
                <a:spcPct val="0"/>
              </a:spcBef>
            </a:pPr>
            <a:endParaRPr lang="en-AU" smtClean="0"/>
          </a:p>
          <a:p>
            <a:pPr eaLnBrk="1" hangingPunct="1">
              <a:spcBef>
                <a:spcPct val="0"/>
              </a:spcBef>
            </a:pPr>
            <a:endParaRPr lang="en-AU" smtClean="0"/>
          </a:p>
          <a:p>
            <a:pPr eaLnBrk="1" hangingPunct="1">
              <a:spcBef>
                <a:spcPct val="0"/>
              </a:spcBef>
            </a:pPr>
            <a:r>
              <a:rPr lang="en-AU" smtClean="0"/>
              <a:t>JO </a:t>
            </a:r>
          </a:p>
          <a:p>
            <a:pPr eaLnBrk="1" hangingPunct="1">
              <a:spcBef>
                <a:spcPct val="0"/>
              </a:spcBef>
            </a:pPr>
            <a:endParaRPr lang="en-AU" smtClean="0"/>
          </a:p>
          <a:p>
            <a:pPr eaLnBrk="1" hangingPunct="1">
              <a:spcBef>
                <a:spcPct val="0"/>
              </a:spcBef>
            </a:pPr>
            <a:r>
              <a:rPr lang="en-AU" smtClean="0"/>
              <a:t>The Advisory /methodology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9C56C-A060-492D-8CEA-6D09C5EC92EC}" type="slidenum">
              <a:rPr lang="en-AU" smtClean="0"/>
              <a:pPr fontAlgn="base">
                <a:spcBef>
                  <a:spcPct val="0"/>
                </a:spcBef>
                <a:spcAft>
                  <a:spcPct val="0"/>
                </a:spcAft>
                <a:defRPr/>
              </a:pPr>
              <a:t>15</a:t>
            </a:fld>
            <a:endParaRPr lang="en-AU" smtClean="0"/>
          </a:p>
        </p:txBody>
      </p:sp>
      <p:sp>
        <p:nvSpPr>
          <p:cNvPr id="4608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mtClean="0"/>
              <a:t>All children</a:t>
            </a:r>
          </a:p>
          <a:p>
            <a:pPr eaLnBrk="1" hangingPunct="1">
              <a:spcBef>
                <a:spcPct val="0"/>
              </a:spcBef>
            </a:pPr>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p>
        </p:txBody>
      </p:sp>
      <p:sp>
        <p:nvSpPr>
          <p:cNvPr id="4" name="Slide Number Placeholder 3"/>
          <p:cNvSpPr>
            <a:spLocks noGrp="1"/>
          </p:cNvSpPr>
          <p:nvPr>
            <p:ph type="sldNum" sz="quarter" idx="5"/>
          </p:nvPr>
        </p:nvSpPr>
        <p:spPr/>
        <p:txBody>
          <a:bodyPr/>
          <a:lstStyle/>
          <a:p>
            <a:pPr>
              <a:defRPr/>
            </a:pPr>
            <a:fld id="{F97926CA-52C6-4885-A658-FE39BA40EC38}" type="slidenum">
              <a:rPr lang="en-AU" smtClean="0"/>
              <a:pPr>
                <a:defRPr/>
              </a:pPr>
              <a:t>16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Aboriginal and Torres Strait Islander boys demonstrate a higher intake of many of the 24 nutrients examined in this study when compared with their non-Indigenous counterparts from the same Socio-economic group.  Shown here are those that are statistically significantly different (to 0.05 level). </a:t>
            </a:r>
          </a:p>
          <a:p>
            <a:pPr eaLnBrk="1" hangingPunct="1">
              <a:spcBef>
                <a:spcPct val="0"/>
              </a:spcBef>
              <a:buFontTx/>
              <a:buChar char="•"/>
            </a:pPr>
            <a:r>
              <a:rPr lang="en-AU" smtClean="0"/>
              <a:t>*Nutrients with a Statistically significant difference &lt;0.01.</a:t>
            </a:r>
            <a:endParaRPr lang="en-US" smtClean="0"/>
          </a:p>
          <a:p>
            <a:pPr eaLnBrk="1" hangingPunct="1">
              <a:spcBef>
                <a:spcPct val="0"/>
              </a:spcBef>
              <a:buFontTx/>
              <a:buChar char="•"/>
            </a:pPr>
            <a:endParaRPr lang="en-US" smtClean="0"/>
          </a:p>
          <a:p>
            <a:pPr eaLnBrk="1" hangingPunct="1">
              <a:spcBef>
                <a:spcPct val="0"/>
              </a:spcBef>
              <a:buFontTx/>
              <a:buChar char="•"/>
            </a:pPr>
            <a:r>
              <a:rPr lang="en-US" smtClean="0"/>
              <a:t>This difference is not apparent in girls.</a:t>
            </a:r>
          </a:p>
          <a:p>
            <a:pPr eaLnBrk="1" hangingPunct="1">
              <a:spcBef>
                <a:spcPct val="0"/>
              </a:spcBef>
              <a:buFontTx/>
              <a:buChar char="•"/>
            </a:pPr>
            <a:endParaRPr lang="en-AU" smtClean="0"/>
          </a:p>
          <a:p>
            <a:pPr eaLnBrk="1" hangingPunct="1">
              <a:spcBef>
                <a:spcPct val="0"/>
              </a:spcBef>
              <a:buFontTx/>
              <a:buChar char="•"/>
            </a:pPr>
            <a:r>
              <a:rPr lang="en-AU" smtClean="0"/>
              <a:t>Aboriginal children show marginally non-significantly higher intake of saturated fatty acids when adjusted for gender and age and clustering within schools.</a:t>
            </a:r>
          </a:p>
          <a:p>
            <a:pPr eaLnBrk="1" hangingPunct="1">
              <a:spcBef>
                <a:spcPct val="0"/>
              </a:spcBef>
              <a:buFontTx/>
              <a:buChar char="•"/>
            </a:pPr>
            <a:endParaRPr lang="en-AU" smtClean="0"/>
          </a:p>
          <a:p>
            <a:pPr eaLnBrk="1" hangingPunct="1">
              <a:spcBef>
                <a:spcPct val="0"/>
              </a:spcBef>
              <a:buFontTx/>
              <a:buChar char="•"/>
            </a:pPr>
            <a:r>
              <a:rPr lang="en-AU" smtClean="0"/>
              <a:t>We consider that this difference is associated with the higher intake levels of EDNP and ‘poor choice’ foods of Aboriginal and Torres Strait Islander children in this population, a factor identified in this study and which will be shown in a later slide.  </a:t>
            </a:r>
          </a:p>
          <a:p>
            <a:pPr eaLnBrk="1" hangingPunct="1">
              <a:spcBef>
                <a:spcPct val="0"/>
              </a:spcBef>
              <a:buFontTx/>
              <a:buChar char="•"/>
            </a:pPr>
            <a:endParaRPr lang="en-AU" smtClean="0"/>
          </a:p>
          <a:p>
            <a:pPr eaLnBrk="1" hangingPunct="1">
              <a:spcBef>
                <a:spcPct val="0"/>
              </a:spcBef>
              <a:buFontTx/>
              <a:buChar char="•"/>
            </a:pPr>
            <a:r>
              <a:rPr lang="en-AU" smtClean="0"/>
              <a:t>(T-tests conducted to examine this data (Kruskall Wallis for the non-normally distributed data).</a:t>
            </a:r>
          </a:p>
          <a:p>
            <a:pPr eaLnBrk="1" hangingPunct="1">
              <a:spcBef>
                <a:spcPct val="0"/>
              </a:spcBef>
              <a:buFontTx/>
              <a:buChar char="•"/>
            </a:pPr>
            <a:r>
              <a:rPr lang="en-AU" smtClean="0"/>
              <a:t>(girls stat sig diff for beta-carotene).</a:t>
            </a:r>
          </a:p>
          <a:p>
            <a:pPr eaLnBrk="1" hangingPunct="1">
              <a:spcBef>
                <a:spcPct val="0"/>
              </a:spcBef>
              <a:buFontTx/>
              <a:buChar char="•"/>
            </a:pPr>
            <a:endParaRPr lang="en-AU" smtClean="0"/>
          </a:p>
          <a:p>
            <a:pPr eaLnBrk="1" hangingPunct="1">
              <a:spcBef>
                <a:spcPct val="0"/>
              </a:spcBef>
            </a:pPr>
            <a:endParaRPr lang="en-AU"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E5C88B-BE9F-497F-8311-A2F9B49D1B2F}" type="slidenum">
              <a:rPr lang="en-AU" smtClean="0"/>
              <a:pPr fontAlgn="base">
                <a:spcBef>
                  <a:spcPct val="0"/>
                </a:spcBef>
                <a:spcAft>
                  <a:spcPct val="0"/>
                </a:spcAft>
                <a:defRPr/>
              </a:pPr>
              <a:t>17</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AF89631-CA78-42CA-B257-13667BD0A364}" type="slidenum">
              <a:rPr lang="en-AU" smtClean="0"/>
              <a:pPr eaLnBrk="1" fontAlgn="base" hangingPunct="1">
                <a:spcBef>
                  <a:spcPct val="0"/>
                </a:spcBef>
                <a:spcAft>
                  <a:spcPct val="0"/>
                </a:spcAft>
              </a:pPr>
              <a:t>18</a:t>
            </a:fld>
            <a:endParaRPr lang="en-AU" smtClean="0"/>
          </a:p>
        </p:txBody>
      </p:sp>
      <p:sp>
        <p:nvSpPr>
          <p:cNvPr id="49155" name="Rectangle 7"/>
          <p:cNvSpPr txBox="1">
            <a:spLocks noGrp="1" noChangeArrowheads="1"/>
          </p:cNvSpPr>
          <p:nvPr/>
        </p:nvSpPr>
        <p:spPr bwMode="auto">
          <a:xfrm>
            <a:off x="3819525" y="9380538"/>
            <a:ext cx="29225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58CB60B-59AB-4DC6-913E-6A1E7A114853}" type="slidenum">
              <a:rPr lang="en-US" sz="1200"/>
              <a:pPr algn="r" eaLnBrk="1" hangingPunct="1"/>
              <a:t>18</a:t>
            </a:fld>
            <a:endParaRPr lang="en-US" sz="1200"/>
          </a:p>
        </p:txBody>
      </p:sp>
      <p:sp>
        <p:nvSpPr>
          <p:cNvPr id="4915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z="1000" smtClean="0">
              <a:latin typeface="Arial" pitchFamily="34" charset="0"/>
            </a:endParaRPr>
          </a:p>
          <a:p>
            <a:pPr eaLnBrk="1" hangingPunct="1">
              <a:spcBef>
                <a:spcPct val="0"/>
              </a:spcBef>
            </a:pPr>
            <a:r>
              <a:rPr lang="en-AU" sz="1000" smtClean="0">
                <a:latin typeface="Arial" pitchFamily="34" charset="0"/>
              </a:rPr>
              <a:t>Difference in intake by Indigenous status is notable for many items including soft drinks and hot chips as well as potato crisps. </a:t>
            </a:r>
          </a:p>
          <a:p>
            <a:pPr eaLnBrk="1" hangingPunct="1">
              <a:spcBef>
                <a:spcPct val="0"/>
              </a:spcBef>
            </a:pPr>
            <a:endParaRPr lang="en-AU" sz="1000" smtClean="0">
              <a:latin typeface="Arial" pitchFamily="34" charset="0"/>
            </a:endParaRPr>
          </a:p>
          <a:p>
            <a:pPr eaLnBrk="1" hangingPunct="1">
              <a:spcBef>
                <a:spcPct val="0"/>
              </a:spcBef>
            </a:pPr>
            <a:r>
              <a:rPr lang="en-AU" sz="1000" smtClean="0">
                <a:latin typeface="Arial" pitchFamily="34" charset="0"/>
              </a:rPr>
              <a:t>The much higher daily per capita consumption levels of soft drink for Aboriginal and Torres Strait islander children compared with non-Indigenous children is concerning. This per capita level is also considerably higher (by around120gms) than the per capita intake described in a Australian study of ‘extra-foods’ which used data from the 2007 National Nutrition Survey.</a:t>
            </a:r>
          </a:p>
          <a:p>
            <a:pPr eaLnBrk="1" hangingPunct="1">
              <a:spcBef>
                <a:spcPct val="0"/>
              </a:spcBef>
            </a:pPr>
            <a:endParaRPr lang="en-AU" sz="1000" smtClean="0">
              <a:latin typeface="Arial" pitchFamily="34" charset="0"/>
            </a:endParaRPr>
          </a:p>
          <a:p>
            <a:pPr eaLnBrk="1" hangingPunct="1">
              <a:spcBef>
                <a:spcPct val="0"/>
              </a:spcBef>
            </a:pPr>
            <a:r>
              <a:rPr lang="en-AU" sz="1000" smtClean="0">
                <a:latin typeface="Arial" pitchFamily="34" charset="0"/>
              </a:rPr>
              <a:t>Per Capita Hot chips (wedges etc) intake is also consumed at higher levels than that described in this study – at 10gms per day more. </a:t>
            </a:r>
          </a:p>
          <a:p>
            <a:pPr eaLnBrk="1" hangingPunct="1">
              <a:spcBef>
                <a:spcPct val="0"/>
              </a:spcBef>
            </a:pPr>
            <a:endParaRPr lang="en-AU" sz="1000" smtClean="0">
              <a:latin typeface="Arial" pitchFamily="34" charset="0"/>
            </a:endParaRPr>
          </a:p>
          <a:p>
            <a:pPr eaLnBrk="1" hangingPunct="1">
              <a:spcBef>
                <a:spcPct val="0"/>
              </a:spcBef>
            </a:pPr>
            <a:r>
              <a:rPr lang="en-AU" sz="1000" smtClean="0">
                <a:latin typeface="Arial" pitchFamily="34" charset="0"/>
              </a:rPr>
              <a:t>For both these foods the non-Indigenous data is comparable to the National Nutrition Survey data.</a:t>
            </a:r>
          </a:p>
          <a:p>
            <a:pPr eaLnBrk="1" hangingPunct="1">
              <a:spcBef>
                <a:spcPct val="0"/>
              </a:spcBef>
            </a:pPr>
            <a:endParaRPr lang="en-AU" sz="1000" smtClean="0">
              <a:latin typeface="Arial" pitchFamily="34" charset="0"/>
            </a:endParaRPr>
          </a:p>
          <a:p>
            <a:pPr eaLnBrk="1" hangingPunct="1">
              <a:spcBef>
                <a:spcPct val="0"/>
              </a:spcBef>
            </a:pPr>
            <a:endParaRPr lang="en-AU" sz="1000" smtClean="0">
              <a:latin typeface="Arial" pitchFamily="34" charset="0"/>
            </a:endParaRPr>
          </a:p>
          <a:p>
            <a:pPr eaLnBrk="1" hangingPunct="1">
              <a:spcBef>
                <a:spcPct val="0"/>
              </a:spcBef>
            </a:pPr>
            <a:r>
              <a:rPr lang="en-AU" sz="1000" smtClean="0">
                <a:latin typeface="Arial" pitchFamily="34" charset="0"/>
              </a:rPr>
              <a:t> It is Aboriginal and Torres Strait Islander boys who are high consumers as reflected in their statistically significantly higher intake of a number of nutrients shown earlier.</a:t>
            </a:r>
          </a:p>
          <a:p>
            <a:pPr eaLnBrk="1" hangingPunct="1">
              <a:spcBef>
                <a:spcPct val="0"/>
              </a:spcBef>
            </a:pPr>
            <a:endParaRPr lang="en-AU" sz="1000" smtClean="0">
              <a:latin typeface="Arial" pitchFamily="34" charset="0"/>
            </a:endParaRPr>
          </a:p>
          <a:p>
            <a:pPr eaLnBrk="1" hangingPunct="1">
              <a:spcBef>
                <a:spcPct val="0"/>
              </a:spcBef>
            </a:pPr>
            <a:endParaRPr lang="en-AU" sz="1000" smtClean="0">
              <a:latin typeface="Arial" pitchFamily="34" charset="0"/>
            </a:endParaRPr>
          </a:p>
          <a:p>
            <a:pPr eaLnBrk="1" hangingPunct="1">
              <a:spcBef>
                <a:spcPct val="0"/>
              </a:spcBef>
            </a:pPr>
            <a:r>
              <a:rPr lang="en-AU" sz="1000" smtClean="0">
                <a:latin typeface="Arial" pitchFamily="34" charset="0"/>
              </a:rPr>
              <a:t>Bread is highest contributor to energy, fibre and sodium for all children. It is worth noting that white bread is the highest food item in the bread category – of the 939 occasions of bread consumption in our recall database, only 74 were for wholemeal or grain bread.</a:t>
            </a:r>
          </a:p>
          <a:p>
            <a:pPr eaLnBrk="1" hangingPunct="1">
              <a:spcBef>
                <a:spcPct val="0"/>
              </a:spcBef>
            </a:pPr>
            <a:endParaRPr lang="en-AU" sz="1000" smtClean="0">
              <a:latin typeface="Arial" pitchFamily="34" charset="0"/>
            </a:endParaRPr>
          </a:p>
          <a:p>
            <a:pPr eaLnBrk="1" hangingPunct="1">
              <a:spcBef>
                <a:spcPct val="0"/>
              </a:spcBef>
            </a:pPr>
            <a:r>
              <a:rPr lang="en-AU" sz="1000" smtClean="0">
                <a:latin typeface="Arial" pitchFamily="34" charset="0"/>
              </a:rPr>
              <a:t>We regard this food item as a ‘poor choice’ item. It is purchased in part because many types of white bread are affordable, usually the poor quality alternatives and is consumed in large quantities. We believe that consideration should be given to targeting white bread quality / alternatives / patterns of consumption as a  health promotion strategy.</a:t>
            </a:r>
          </a:p>
        </p:txBody>
      </p:sp>
      <p:sp>
        <p:nvSpPr>
          <p:cNvPr id="49158" name="Slide Number Placeholder 3"/>
          <p:cNvSpPr txBox="1">
            <a:spLocks noGrp="1"/>
          </p:cNvSpPr>
          <p:nvPr/>
        </p:nvSpPr>
        <p:spPr bwMode="auto">
          <a:xfrm>
            <a:off x="3819525" y="9380538"/>
            <a:ext cx="29225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9E3D699-D22E-4FEB-B3B6-1E3EEBFA6D9E}" type="slidenum">
              <a:rPr lang="en-AU" sz="1200">
                <a:latin typeface="Calibri" pitchFamily="34" charset="0"/>
              </a:rPr>
              <a:pPr algn="r" eaLnBrk="1" hangingPunct="1"/>
              <a:t>18</a:t>
            </a:fld>
            <a:endParaRPr lang="en-AU"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a:p>
            <a:pPr eaLnBrk="1" hangingPunct="1">
              <a:spcBef>
                <a:spcPct val="0"/>
              </a:spcBef>
            </a:pPr>
            <a:r>
              <a:rPr lang="en-AU" smtClean="0"/>
              <a:t>Saturated fatty acid contribution to energy is high for all children in this population– and slightly higher than that found in the 2007 NNS.</a:t>
            </a:r>
          </a:p>
          <a:p>
            <a:pPr eaLnBrk="1" hangingPunct="1">
              <a:spcBef>
                <a:spcPct val="0"/>
              </a:spcBef>
            </a:pPr>
            <a:endParaRPr lang="en-AU" smtClean="0"/>
          </a:p>
          <a:p>
            <a:pPr eaLnBrk="1" hangingPunct="1">
              <a:spcBef>
                <a:spcPct val="0"/>
              </a:spcBef>
            </a:pPr>
            <a:r>
              <a:rPr lang="en-AU" smtClean="0"/>
              <a:t>Some differences by Indigenous status in top 10 foods contributing to saturated fatty acids are of note:</a:t>
            </a:r>
          </a:p>
          <a:p>
            <a:pPr eaLnBrk="1" hangingPunct="1">
              <a:spcBef>
                <a:spcPct val="0"/>
              </a:spcBef>
            </a:pPr>
            <a:endParaRPr lang="en-AU" smtClean="0"/>
          </a:p>
          <a:p>
            <a:pPr eaLnBrk="1" hangingPunct="1">
              <a:spcBef>
                <a:spcPct val="0"/>
              </a:spcBef>
            </a:pPr>
            <a:r>
              <a:rPr lang="en-AU" smtClean="0"/>
              <a:t>Hot chips (wedges etc) </a:t>
            </a:r>
          </a:p>
          <a:p>
            <a:pPr eaLnBrk="1" hangingPunct="1">
              <a:spcBef>
                <a:spcPct val="0"/>
              </a:spcBef>
            </a:pPr>
            <a:r>
              <a:rPr lang="en-AU" smtClean="0"/>
              <a:t>Crisps</a:t>
            </a:r>
          </a:p>
          <a:p>
            <a:pPr eaLnBrk="1" hangingPunct="1">
              <a:spcBef>
                <a:spcPct val="0"/>
              </a:spcBef>
            </a:pPr>
            <a:r>
              <a:rPr lang="en-AU" smtClean="0"/>
              <a:t>Cheese</a:t>
            </a:r>
          </a:p>
          <a:p>
            <a:pPr eaLnBrk="1" hangingPunct="1">
              <a:spcBef>
                <a:spcPct val="0"/>
              </a:spcBef>
            </a:pPr>
            <a:endParaRPr lang="en-AU" smtClean="0"/>
          </a:p>
          <a:p>
            <a:pPr eaLnBrk="1" hangingPunct="1">
              <a:spcBef>
                <a:spcPct val="0"/>
              </a:spcBef>
            </a:pPr>
            <a:endParaRPr lang="en-AU" smtClean="0"/>
          </a:p>
          <a:p>
            <a:pPr eaLnBrk="1" hangingPunct="1">
              <a:spcBef>
                <a:spcPct val="0"/>
              </a:spcBef>
            </a:pPr>
            <a:r>
              <a:rPr lang="en-AU" smtClean="0"/>
              <a:t>* Adjusted for clustering within schools</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9C39AD-6AAC-40BA-B5EA-6FA993AE9C47}" type="slidenum">
              <a:rPr lang="en-AU" smtClean="0"/>
              <a:pPr fontAlgn="base">
                <a:spcBef>
                  <a:spcPct val="0"/>
                </a:spcBef>
                <a:spcAft>
                  <a:spcPct val="0"/>
                </a:spcAft>
                <a:defRPr/>
              </a:pPr>
              <a:t>19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D020B5A9-C208-46BA-972B-4F841F398D16}" type="datetimeFigureOut">
              <a:rPr lang="en-US"/>
              <a:pPr>
                <a:defRPr/>
              </a:pPr>
              <a:t>11/22/2012</a:t>
            </a:fld>
            <a:endParaRPr lang="en-AU"/>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AU"/>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8B29F5B-7422-46F0-B456-5C171CBC61A6}" type="slidenum">
              <a:rPr lang="en-AU"/>
              <a:pPr>
                <a:defRPr/>
              </a:pPr>
              <a:t>‹#›</a:t>
            </a:fld>
            <a:endParaRPr lang="en-AU"/>
          </a:p>
        </p:txBody>
      </p:sp>
    </p:spTree>
    <p:extLst>
      <p:ext uri="{BB962C8B-B14F-4D97-AF65-F5344CB8AC3E}">
        <p14:creationId xmlns:p14="http://schemas.microsoft.com/office/powerpoint/2010/main" val="10847919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D8406C-9410-4D5A-BBF0-22D2AE8100AC}" type="datetimeFigureOut">
              <a:rPr lang="en-US"/>
              <a:pPr>
                <a:defRPr/>
              </a:pPr>
              <a:t>11/22/2012</a:t>
            </a:fld>
            <a:endParaRPr lang="en-AU"/>
          </a:p>
        </p:txBody>
      </p:sp>
      <p:sp>
        <p:nvSpPr>
          <p:cNvPr id="5" name="Footer Placeholder 2"/>
          <p:cNvSpPr>
            <a:spLocks noGrp="1"/>
          </p:cNvSpPr>
          <p:nvPr>
            <p:ph type="ftr" sz="quarter" idx="11"/>
          </p:nvPr>
        </p:nvSpPr>
        <p:spPr/>
        <p:txBody>
          <a:bodyPr/>
          <a:lstStyle>
            <a:lvl1pPr>
              <a:defRPr/>
            </a:lvl1pPr>
          </a:lstStyle>
          <a:p>
            <a:pPr>
              <a:defRPr/>
            </a:pPr>
            <a:endParaRPr lang="en-AU"/>
          </a:p>
        </p:txBody>
      </p:sp>
      <p:sp>
        <p:nvSpPr>
          <p:cNvPr id="6" name="Slide Number Placeholder 22"/>
          <p:cNvSpPr>
            <a:spLocks noGrp="1"/>
          </p:cNvSpPr>
          <p:nvPr>
            <p:ph type="sldNum" sz="quarter" idx="12"/>
          </p:nvPr>
        </p:nvSpPr>
        <p:spPr/>
        <p:txBody>
          <a:bodyPr/>
          <a:lstStyle>
            <a:lvl1pPr>
              <a:defRPr/>
            </a:lvl1pPr>
          </a:lstStyle>
          <a:p>
            <a:pPr>
              <a:defRPr/>
            </a:pPr>
            <a:fld id="{64AC1BF7-7B90-4135-9D99-013BEB057E89}" type="slidenum">
              <a:rPr lang="en-AU"/>
              <a:pPr>
                <a:defRPr/>
              </a:pPr>
              <a:t>‹#›</a:t>
            </a:fld>
            <a:endParaRPr lang="en-AU"/>
          </a:p>
        </p:txBody>
      </p:sp>
    </p:spTree>
    <p:extLst>
      <p:ext uri="{BB962C8B-B14F-4D97-AF65-F5344CB8AC3E}">
        <p14:creationId xmlns:p14="http://schemas.microsoft.com/office/powerpoint/2010/main" val="265051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A0EE19A6-C809-44F6-BD97-4B5D8D6880E4}" type="datetimeFigureOut">
              <a:rPr lang="en-US"/>
              <a:pPr>
                <a:defRPr/>
              </a:pPr>
              <a:t>11/22/2012</a:t>
            </a:fld>
            <a:endParaRPr lang="en-AU"/>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AU"/>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346C211A-69C2-40A2-947D-282D67E3653A}" type="slidenum">
              <a:rPr lang="en-AU"/>
              <a:pPr>
                <a:defRPr/>
              </a:pPr>
              <a:t>‹#›</a:t>
            </a:fld>
            <a:endParaRPr lang="en-AU"/>
          </a:p>
        </p:txBody>
      </p:sp>
    </p:spTree>
    <p:extLst>
      <p:ext uri="{BB962C8B-B14F-4D97-AF65-F5344CB8AC3E}">
        <p14:creationId xmlns:p14="http://schemas.microsoft.com/office/powerpoint/2010/main" val="215331167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AU"/>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AU"/>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AC6D6F9-B356-4717-9071-758D96004E85}" type="slidenum">
              <a:rPr lang="en-AU"/>
              <a:pPr>
                <a:defRPr/>
              </a:pPr>
              <a:t>‹#›</a:t>
            </a:fld>
            <a:endParaRPr lang="en-AU"/>
          </a:p>
        </p:txBody>
      </p:sp>
    </p:spTree>
    <p:extLst>
      <p:ext uri="{BB962C8B-B14F-4D97-AF65-F5344CB8AC3E}">
        <p14:creationId xmlns:p14="http://schemas.microsoft.com/office/powerpoint/2010/main" val="168030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AU"/>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AU"/>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CD1D7830-C615-4755-9DB3-DC58D8AB48F3}" type="slidenum">
              <a:rPr lang="en-AU"/>
              <a:pPr>
                <a:defRPr/>
              </a:pPr>
              <a:t>‹#›</a:t>
            </a:fld>
            <a:endParaRPr lang="en-AU"/>
          </a:p>
        </p:txBody>
      </p:sp>
    </p:spTree>
    <p:extLst>
      <p:ext uri="{BB962C8B-B14F-4D97-AF65-F5344CB8AC3E}">
        <p14:creationId xmlns:p14="http://schemas.microsoft.com/office/powerpoint/2010/main" val="3709780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5504429-74B0-4F29-9CB7-614DB56C6B7B}" type="datetimeFigureOut">
              <a:rPr lang="en-US"/>
              <a:pPr>
                <a:defRPr/>
              </a:pPr>
              <a:t>11/22/2012</a:t>
            </a:fld>
            <a:endParaRPr lang="en-AU"/>
          </a:p>
        </p:txBody>
      </p:sp>
      <p:sp>
        <p:nvSpPr>
          <p:cNvPr id="3" name="Footer Placeholder 2"/>
          <p:cNvSpPr>
            <a:spLocks noGrp="1"/>
          </p:cNvSpPr>
          <p:nvPr>
            <p:ph type="ftr" sz="quarter" idx="11"/>
          </p:nvPr>
        </p:nvSpPr>
        <p:spPr/>
        <p:txBody>
          <a:bodyPr/>
          <a:lstStyle>
            <a:lvl1pPr>
              <a:defRPr/>
            </a:lvl1pPr>
          </a:lstStyle>
          <a:p>
            <a:pPr>
              <a:defRPr/>
            </a:pPr>
            <a:endParaRPr lang="en-AU"/>
          </a:p>
        </p:txBody>
      </p:sp>
      <p:sp>
        <p:nvSpPr>
          <p:cNvPr id="4" name="Slide Number Placeholder 22"/>
          <p:cNvSpPr>
            <a:spLocks noGrp="1"/>
          </p:cNvSpPr>
          <p:nvPr>
            <p:ph type="sldNum" sz="quarter" idx="12"/>
          </p:nvPr>
        </p:nvSpPr>
        <p:spPr/>
        <p:txBody>
          <a:bodyPr/>
          <a:lstStyle>
            <a:lvl1pPr>
              <a:defRPr/>
            </a:lvl1pPr>
          </a:lstStyle>
          <a:p>
            <a:pPr>
              <a:defRPr/>
            </a:pPr>
            <a:fld id="{1EA02F46-D0D5-4E72-A718-8F0223410C2E}" type="slidenum">
              <a:rPr lang="en-AU"/>
              <a:pPr>
                <a:defRPr/>
              </a:pPr>
              <a:t>‹#›</a:t>
            </a:fld>
            <a:endParaRPr lang="en-AU"/>
          </a:p>
        </p:txBody>
      </p:sp>
    </p:spTree>
    <p:extLst>
      <p:ext uri="{BB962C8B-B14F-4D97-AF65-F5344CB8AC3E}">
        <p14:creationId xmlns:p14="http://schemas.microsoft.com/office/powerpoint/2010/main" val="150089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D9324F0-3BAC-49F6-A8AE-FAE18C3A8667}" type="datetimeFigureOut">
              <a:rPr lang="en-US"/>
              <a:pPr>
                <a:defRPr/>
              </a:pPr>
              <a:t>11/22/2012</a:t>
            </a:fld>
            <a:endParaRPr lang="en-AU"/>
          </a:p>
        </p:txBody>
      </p:sp>
      <p:sp>
        <p:nvSpPr>
          <p:cNvPr id="5" name="Footer Placeholder 2"/>
          <p:cNvSpPr>
            <a:spLocks noGrp="1"/>
          </p:cNvSpPr>
          <p:nvPr>
            <p:ph type="ftr" sz="quarter" idx="11"/>
          </p:nvPr>
        </p:nvSpPr>
        <p:spPr/>
        <p:txBody>
          <a:bodyPr/>
          <a:lstStyle>
            <a:lvl1pPr>
              <a:defRPr/>
            </a:lvl1pPr>
          </a:lstStyle>
          <a:p>
            <a:pPr>
              <a:defRPr/>
            </a:pPr>
            <a:endParaRPr lang="en-AU"/>
          </a:p>
        </p:txBody>
      </p:sp>
      <p:sp>
        <p:nvSpPr>
          <p:cNvPr id="6" name="Slide Number Placeholder 22"/>
          <p:cNvSpPr>
            <a:spLocks noGrp="1"/>
          </p:cNvSpPr>
          <p:nvPr>
            <p:ph type="sldNum" sz="quarter" idx="12"/>
          </p:nvPr>
        </p:nvSpPr>
        <p:spPr/>
        <p:txBody>
          <a:bodyPr/>
          <a:lstStyle>
            <a:lvl1pPr>
              <a:defRPr/>
            </a:lvl1pPr>
          </a:lstStyle>
          <a:p>
            <a:pPr>
              <a:defRPr/>
            </a:pPr>
            <a:fld id="{11154555-1584-472D-B506-B455C6F3C087}" type="slidenum">
              <a:rPr lang="en-AU"/>
              <a:pPr>
                <a:defRPr/>
              </a:pPr>
              <a:t>‹#›</a:t>
            </a:fld>
            <a:endParaRPr lang="en-AU"/>
          </a:p>
        </p:txBody>
      </p:sp>
    </p:spTree>
    <p:extLst>
      <p:ext uri="{BB962C8B-B14F-4D97-AF65-F5344CB8AC3E}">
        <p14:creationId xmlns:p14="http://schemas.microsoft.com/office/powerpoint/2010/main" val="42688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156FFCF8-A25A-41CE-970F-16463204C323}" type="datetimeFigureOut">
              <a:rPr lang="en-US"/>
              <a:pPr>
                <a:defRPr/>
              </a:pPr>
              <a:t>11/22/2012</a:t>
            </a:fld>
            <a:endParaRPr lang="en-AU"/>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711B78F0-942B-4E6D-9230-9A9B447C8714}" type="slidenum">
              <a:rPr lang="en-AU"/>
              <a:pPr>
                <a:defRPr/>
              </a:pPr>
              <a:t>‹#›</a:t>
            </a:fld>
            <a:endParaRPr lang="en-AU"/>
          </a:p>
        </p:txBody>
      </p:sp>
      <p:sp>
        <p:nvSpPr>
          <p:cNvPr id="9" name="Footer Placeholder 13"/>
          <p:cNvSpPr>
            <a:spLocks noGrp="1"/>
          </p:cNvSpPr>
          <p:nvPr>
            <p:ph type="ftr" sz="quarter" idx="12"/>
          </p:nvPr>
        </p:nvSpPr>
        <p:spPr/>
        <p:txBody>
          <a:bodyPr/>
          <a:lstStyle>
            <a:lvl1pPr>
              <a:defRPr/>
            </a:lvl1pPr>
          </a:lstStyle>
          <a:p>
            <a:pPr>
              <a:defRPr/>
            </a:pPr>
            <a:endParaRPr lang="en-AU"/>
          </a:p>
        </p:txBody>
      </p:sp>
    </p:spTree>
    <p:extLst>
      <p:ext uri="{BB962C8B-B14F-4D97-AF65-F5344CB8AC3E}">
        <p14:creationId xmlns:p14="http://schemas.microsoft.com/office/powerpoint/2010/main" val="29655960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10C01650-0CB5-41B8-9333-8BB2D7B7351D}" type="datetimeFigureOut">
              <a:rPr lang="en-US"/>
              <a:pPr>
                <a:defRPr/>
              </a:pPr>
              <a:t>11/22/2012</a:t>
            </a:fld>
            <a:endParaRPr lang="en-AU"/>
          </a:p>
        </p:txBody>
      </p:sp>
      <p:sp>
        <p:nvSpPr>
          <p:cNvPr id="6" name="Slide Number Placeholder 9"/>
          <p:cNvSpPr>
            <a:spLocks noGrp="1"/>
          </p:cNvSpPr>
          <p:nvPr>
            <p:ph type="sldNum" sz="quarter" idx="11"/>
          </p:nvPr>
        </p:nvSpPr>
        <p:spPr/>
        <p:txBody>
          <a:bodyPr rtlCol="0"/>
          <a:lstStyle>
            <a:lvl1pPr>
              <a:defRPr/>
            </a:lvl1pPr>
          </a:lstStyle>
          <a:p>
            <a:pPr>
              <a:defRPr/>
            </a:pPr>
            <a:fld id="{9CE14A40-CCFD-4DAE-A865-5741ACF7B7C3}" type="slidenum">
              <a:rPr lang="en-AU"/>
              <a:pPr>
                <a:defRPr/>
              </a:pPr>
              <a:t>‹#›</a:t>
            </a:fld>
            <a:endParaRPr lang="en-AU"/>
          </a:p>
        </p:txBody>
      </p:sp>
      <p:sp>
        <p:nvSpPr>
          <p:cNvPr id="7" name="Footer Placeholder 11"/>
          <p:cNvSpPr>
            <a:spLocks noGrp="1"/>
          </p:cNvSpPr>
          <p:nvPr>
            <p:ph type="ftr" sz="quarter" idx="12"/>
          </p:nvPr>
        </p:nvSpPr>
        <p:spPr/>
        <p:txBody>
          <a:bodyPr rtlCol="0"/>
          <a:lstStyle>
            <a:lvl1pPr>
              <a:defRPr/>
            </a:lvl1pPr>
          </a:lstStyle>
          <a:p>
            <a:pPr>
              <a:defRPr/>
            </a:pPr>
            <a:endParaRPr lang="en-AU"/>
          </a:p>
        </p:txBody>
      </p:sp>
    </p:spTree>
    <p:extLst>
      <p:ext uri="{BB962C8B-B14F-4D97-AF65-F5344CB8AC3E}">
        <p14:creationId xmlns:p14="http://schemas.microsoft.com/office/powerpoint/2010/main" val="92185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53B7673-6F35-4C3C-9D29-4AA6B5B12054}" type="datetimeFigureOut">
              <a:rPr lang="en-US"/>
              <a:pPr>
                <a:defRPr/>
              </a:pPr>
              <a:t>11/22/2012</a:t>
            </a:fld>
            <a:endParaRPr lang="en-AU"/>
          </a:p>
        </p:txBody>
      </p:sp>
      <p:sp>
        <p:nvSpPr>
          <p:cNvPr id="8" name="Slide Number Placeholder 11"/>
          <p:cNvSpPr>
            <a:spLocks noGrp="1"/>
          </p:cNvSpPr>
          <p:nvPr>
            <p:ph type="sldNum" sz="quarter" idx="11"/>
          </p:nvPr>
        </p:nvSpPr>
        <p:spPr/>
        <p:txBody>
          <a:bodyPr rtlCol="0"/>
          <a:lstStyle>
            <a:lvl1pPr>
              <a:defRPr/>
            </a:lvl1pPr>
          </a:lstStyle>
          <a:p>
            <a:pPr>
              <a:defRPr/>
            </a:pPr>
            <a:fld id="{A8250DA7-ACC3-4826-B070-6C64B08488C6}" type="slidenum">
              <a:rPr lang="en-AU"/>
              <a:pPr>
                <a:defRPr/>
              </a:pPr>
              <a:t>‹#›</a:t>
            </a:fld>
            <a:endParaRPr lang="en-AU"/>
          </a:p>
        </p:txBody>
      </p:sp>
      <p:sp>
        <p:nvSpPr>
          <p:cNvPr id="9" name="Footer Placeholder 13"/>
          <p:cNvSpPr>
            <a:spLocks noGrp="1"/>
          </p:cNvSpPr>
          <p:nvPr>
            <p:ph type="ftr" sz="quarter" idx="12"/>
          </p:nvPr>
        </p:nvSpPr>
        <p:spPr/>
        <p:txBody>
          <a:bodyPr rtlCol="0"/>
          <a:lstStyle>
            <a:lvl1pPr>
              <a:defRPr/>
            </a:lvl1pPr>
          </a:lstStyle>
          <a:p>
            <a:pPr>
              <a:defRPr/>
            </a:pPr>
            <a:endParaRPr lang="en-AU"/>
          </a:p>
        </p:txBody>
      </p:sp>
    </p:spTree>
    <p:extLst>
      <p:ext uri="{BB962C8B-B14F-4D97-AF65-F5344CB8AC3E}">
        <p14:creationId xmlns:p14="http://schemas.microsoft.com/office/powerpoint/2010/main" val="203979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F95CFB8-7E26-481C-B44D-39A662BCD67E}" type="datetimeFigureOut">
              <a:rPr lang="en-US"/>
              <a:pPr>
                <a:defRPr/>
              </a:pPr>
              <a:t>11/22/2012</a:t>
            </a:fld>
            <a:endParaRPr lang="en-AU"/>
          </a:p>
        </p:txBody>
      </p:sp>
      <p:sp>
        <p:nvSpPr>
          <p:cNvPr id="4" name="Footer Placeholder 2"/>
          <p:cNvSpPr>
            <a:spLocks noGrp="1"/>
          </p:cNvSpPr>
          <p:nvPr>
            <p:ph type="ftr" sz="quarter" idx="11"/>
          </p:nvPr>
        </p:nvSpPr>
        <p:spPr/>
        <p:txBody>
          <a:bodyPr/>
          <a:lstStyle>
            <a:lvl1pPr>
              <a:defRPr/>
            </a:lvl1pPr>
          </a:lstStyle>
          <a:p>
            <a:pPr>
              <a:defRPr/>
            </a:pPr>
            <a:endParaRPr lang="en-AU"/>
          </a:p>
        </p:txBody>
      </p:sp>
      <p:sp>
        <p:nvSpPr>
          <p:cNvPr id="5" name="Slide Number Placeholder 22"/>
          <p:cNvSpPr>
            <a:spLocks noGrp="1"/>
          </p:cNvSpPr>
          <p:nvPr>
            <p:ph type="sldNum" sz="quarter" idx="12"/>
          </p:nvPr>
        </p:nvSpPr>
        <p:spPr/>
        <p:txBody>
          <a:bodyPr/>
          <a:lstStyle>
            <a:lvl1pPr>
              <a:defRPr/>
            </a:lvl1pPr>
          </a:lstStyle>
          <a:p>
            <a:pPr>
              <a:defRPr/>
            </a:pPr>
            <a:fld id="{A7461AB4-6DAF-436B-8B52-0309659BDC15}" type="slidenum">
              <a:rPr lang="en-AU"/>
              <a:pPr>
                <a:defRPr/>
              </a:pPr>
              <a:t>‹#›</a:t>
            </a:fld>
            <a:endParaRPr lang="en-AU"/>
          </a:p>
        </p:txBody>
      </p:sp>
    </p:spTree>
    <p:extLst>
      <p:ext uri="{BB962C8B-B14F-4D97-AF65-F5344CB8AC3E}">
        <p14:creationId xmlns:p14="http://schemas.microsoft.com/office/powerpoint/2010/main" val="371391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6CF7798-0A94-40AB-A127-C8D881ED9CF8}" type="datetimeFigureOut">
              <a:rPr lang="en-US"/>
              <a:pPr>
                <a:defRPr/>
              </a:pPr>
              <a:t>11/22/2012</a:t>
            </a:fld>
            <a:endParaRPr lang="en-AU"/>
          </a:p>
        </p:txBody>
      </p:sp>
      <p:sp>
        <p:nvSpPr>
          <p:cNvPr id="3" name="Footer Placeholder 2"/>
          <p:cNvSpPr>
            <a:spLocks noGrp="1"/>
          </p:cNvSpPr>
          <p:nvPr>
            <p:ph type="ftr" sz="quarter" idx="11"/>
          </p:nvPr>
        </p:nvSpPr>
        <p:spPr/>
        <p:txBody>
          <a:bodyPr/>
          <a:lstStyle>
            <a:lvl1pPr>
              <a:defRPr/>
            </a:lvl1pPr>
          </a:lstStyle>
          <a:p>
            <a:pPr>
              <a:defRPr/>
            </a:pPr>
            <a:endParaRPr lang="en-AU"/>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361DBF6-64DC-4D53-8E05-9040AFA0F941}" type="slidenum">
              <a:rPr lang="en-AU"/>
              <a:pPr>
                <a:defRPr/>
              </a:pPr>
              <a:t>‹#›</a:t>
            </a:fld>
            <a:endParaRPr lang="en-AU"/>
          </a:p>
        </p:txBody>
      </p:sp>
    </p:spTree>
    <p:extLst>
      <p:ext uri="{BB962C8B-B14F-4D97-AF65-F5344CB8AC3E}">
        <p14:creationId xmlns:p14="http://schemas.microsoft.com/office/powerpoint/2010/main" val="386441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6AEC873-EFEE-4705-BD93-E89CA39040DD}" type="datetimeFigureOut">
              <a:rPr lang="en-US"/>
              <a:pPr>
                <a:defRPr/>
              </a:pPr>
              <a:t>11/22/2012</a:t>
            </a:fld>
            <a:endParaRPr lang="en-AU"/>
          </a:p>
        </p:txBody>
      </p:sp>
      <p:sp>
        <p:nvSpPr>
          <p:cNvPr id="6" name="Footer Placeholder 2"/>
          <p:cNvSpPr>
            <a:spLocks noGrp="1"/>
          </p:cNvSpPr>
          <p:nvPr>
            <p:ph type="ftr" sz="quarter" idx="11"/>
          </p:nvPr>
        </p:nvSpPr>
        <p:spPr/>
        <p:txBody>
          <a:bodyPr/>
          <a:lstStyle>
            <a:lvl1pPr>
              <a:defRPr/>
            </a:lvl1pPr>
          </a:lstStyle>
          <a:p>
            <a:pPr>
              <a:defRPr/>
            </a:pPr>
            <a:endParaRPr lang="en-AU"/>
          </a:p>
        </p:txBody>
      </p:sp>
      <p:sp>
        <p:nvSpPr>
          <p:cNvPr id="7" name="Slide Number Placeholder 22"/>
          <p:cNvSpPr>
            <a:spLocks noGrp="1"/>
          </p:cNvSpPr>
          <p:nvPr>
            <p:ph type="sldNum" sz="quarter" idx="12"/>
          </p:nvPr>
        </p:nvSpPr>
        <p:spPr/>
        <p:txBody>
          <a:bodyPr/>
          <a:lstStyle>
            <a:lvl1pPr>
              <a:defRPr/>
            </a:lvl1pPr>
          </a:lstStyle>
          <a:p>
            <a:pPr>
              <a:defRPr/>
            </a:pPr>
            <a:fld id="{D7F900DB-3724-4488-AB1E-A50299804538}" type="slidenum">
              <a:rPr lang="en-AU"/>
              <a:pPr>
                <a:defRPr/>
              </a:pPr>
              <a:t>‹#›</a:t>
            </a:fld>
            <a:endParaRPr lang="en-AU"/>
          </a:p>
        </p:txBody>
      </p:sp>
    </p:spTree>
    <p:extLst>
      <p:ext uri="{BB962C8B-B14F-4D97-AF65-F5344CB8AC3E}">
        <p14:creationId xmlns:p14="http://schemas.microsoft.com/office/powerpoint/2010/main" val="1670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342C7E10-320B-461A-986D-79376992CEAB}" type="datetimeFigureOut">
              <a:rPr lang="en-US"/>
              <a:pPr>
                <a:defRPr/>
              </a:pPr>
              <a:t>11/22/2012</a:t>
            </a:fld>
            <a:endParaRPr lang="en-AU"/>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536390D6-2BAE-4EE7-9BF0-A7BF39C8D082}" type="slidenum">
              <a:rPr lang="en-AU"/>
              <a:pPr>
                <a:defRPr/>
              </a:pPr>
              <a:t>‹#›</a:t>
            </a:fld>
            <a:endParaRPr lang="en-AU"/>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AU"/>
          </a:p>
        </p:txBody>
      </p:sp>
    </p:spTree>
    <p:extLst>
      <p:ext uri="{BB962C8B-B14F-4D97-AF65-F5344CB8AC3E}">
        <p14:creationId xmlns:p14="http://schemas.microsoft.com/office/powerpoint/2010/main" val="222483381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EF88772A-5527-4C9C-8EC0-F57BEF410856}" type="datetimeFigureOut">
              <a:rPr lang="en-US"/>
              <a:pPr>
                <a:defRPr/>
              </a:pPr>
              <a:t>11/22/2012</a:t>
            </a:fld>
            <a:endParaRPr lang="en-AU"/>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AU"/>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88C1380F-9BF7-472C-B2C5-DC2A66502DE3}"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894" r:id="rId1"/>
    <p:sldLayoutId id="2147483889" r:id="rId2"/>
    <p:sldLayoutId id="2147483895" r:id="rId3"/>
    <p:sldLayoutId id="2147483896" r:id="rId4"/>
    <p:sldLayoutId id="2147483897" r:id="rId5"/>
    <p:sldLayoutId id="2147483890" r:id="rId6"/>
    <p:sldLayoutId id="2147483898" r:id="rId7"/>
    <p:sldLayoutId id="2147483891" r:id="rId8"/>
    <p:sldLayoutId id="2147483899" r:id="rId9"/>
    <p:sldLayoutId id="2147483892" r:id="rId10"/>
    <p:sldLayoutId id="2147483900" r:id="rId11"/>
    <p:sldLayoutId id="2147483901" r:id="rId12"/>
    <p:sldLayoutId id="2147483902" r:id="rId13"/>
    <p:sldLayoutId id="2147483893" r:id="rId14"/>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AU" dirty="0" smtClean="0"/>
              <a:t>Nicole Turner </a:t>
            </a:r>
            <a:br>
              <a:rPr lang="en-AU" dirty="0" smtClean="0"/>
            </a:br>
            <a:r>
              <a:rPr lang="en-AU" dirty="0" smtClean="0"/>
              <a:t>Aboriginal Nutritionist </a:t>
            </a:r>
            <a:endParaRPr lang="en-AU" dirty="0"/>
          </a:p>
        </p:txBody>
      </p:sp>
      <p:sp>
        <p:nvSpPr>
          <p:cNvPr id="12291" name="Subtitle 2"/>
          <p:cNvSpPr>
            <a:spLocks noGrp="1"/>
          </p:cNvSpPr>
          <p:nvPr>
            <p:ph type="subTitle" idx="1"/>
          </p:nvPr>
        </p:nvSpPr>
        <p:spPr>
          <a:xfrm>
            <a:off x="468313" y="620713"/>
            <a:ext cx="6705600" cy="3240087"/>
          </a:xfrm>
        </p:spPr>
        <p:txBody>
          <a:bodyPr/>
          <a:lstStyle/>
          <a:p>
            <a:r>
              <a:rPr lang="en-AU" smtClean="0"/>
              <a:t>I would like to acknowledge the traditional owners past and present of this beautiful land I stand on today, and thank them for allowing me to be here.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pPr eaLnBrk="1" hangingPunct="1"/>
            <a:r>
              <a:rPr lang="en-AU" sz="4000" smtClean="0"/>
              <a:t>Staff and Project </a:t>
            </a:r>
            <a:br>
              <a:rPr lang="en-AU" sz="4000" smtClean="0"/>
            </a:br>
            <a:endParaRPr lang="en-AU" sz="4000" smtClean="0"/>
          </a:p>
        </p:txBody>
      </p:sp>
      <p:sp>
        <p:nvSpPr>
          <p:cNvPr id="21507" name="Rectangle 3"/>
          <p:cNvSpPr>
            <a:spLocks noGrp="1"/>
          </p:cNvSpPr>
          <p:nvPr>
            <p:ph type="body" idx="4294967295"/>
          </p:nvPr>
        </p:nvSpPr>
        <p:spPr/>
        <p:txBody>
          <a:bodyPr/>
          <a:lstStyle/>
          <a:p>
            <a:pPr eaLnBrk="1" hangingPunct="1"/>
            <a:r>
              <a:rPr lang="en-AU" smtClean="0"/>
              <a:t>3 fulltime Aboriginal staff (NSW ministry of health )</a:t>
            </a:r>
          </a:p>
          <a:p>
            <a:pPr eaLnBrk="1" hangingPunct="1">
              <a:buFont typeface="Wingdings" pitchFamily="2" charset="2"/>
              <a:buNone/>
            </a:pPr>
            <a:r>
              <a:rPr lang="en-AU" smtClean="0"/>
              <a:t> </a:t>
            </a:r>
          </a:p>
          <a:p>
            <a:pPr eaLnBrk="1" hangingPunct="1"/>
            <a:r>
              <a:rPr lang="en-AU" smtClean="0"/>
              <a:t>20 casual Aboriginal staff (survey workers)</a:t>
            </a:r>
          </a:p>
          <a:p>
            <a:pPr eaLnBrk="1" hangingPunct="1"/>
            <a:endParaRPr lang="en-AU" smtClean="0"/>
          </a:p>
          <a:p>
            <a:pPr eaLnBrk="1" hangingPunct="1"/>
            <a:r>
              <a:rPr lang="en-AU" smtClean="0"/>
              <a:t> Research and data Manager. </a:t>
            </a:r>
          </a:p>
          <a:p>
            <a:pPr eaLnBrk="1" hangingPunct="1"/>
            <a:endParaRPr lang="en-AU" smtClean="0"/>
          </a:p>
          <a:p>
            <a:pPr eaLnBrk="1" hangingPunct="1"/>
            <a:r>
              <a:rPr lang="en-AU" smtClean="0"/>
              <a:t>Many partnerships and Linkages – local councils, Red cross, Education Dept., Universities, AMSs, Cancer council, Menzies, NSW health, OATSIH.</a:t>
            </a:r>
          </a:p>
          <a:p>
            <a:pPr eaLnBrk="1" hangingPunct="1"/>
            <a:endParaRPr lang="en-AU" smtClean="0"/>
          </a:p>
          <a:p>
            <a:pPr eaLnBrk="1" hangingPunct="1"/>
            <a:endParaRPr lang="en-AU"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0"/>
            <a:ext cx="9144000" cy="908050"/>
          </a:xfrm>
        </p:spPr>
        <p:txBody>
          <a:bodyPr>
            <a:normAutofit fontScale="90000"/>
          </a:bodyPr>
          <a:lstStyle/>
          <a:p>
            <a:pPr eaLnBrk="1" hangingPunct="1">
              <a:defRPr/>
            </a:pPr>
            <a:r>
              <a:rPr lang="en-AU" sz="2500" b="1" smtClean="0">
                <a:cs typeface="Times New Roman" pitchFamily="18" charset="0"/>
              </a:rPr>
              <a:t/>
            </a:r>
            <a:br>
              <a:rPr lang="en-AU" sz="2500" b="1" smtClean="0">
                <a:cs typeface="Times New Roman" pitchFamily="18" charset="0"/>
              </a:rPr>
            </a:br>
            <a:r>
              <a:rPr lang="en-AU" sz="3200" b="1" smtClean="0">
                <a:cs typeface="Times New Roman" pitchFamily="18" charset="0"/>
              </a:rPr>
              <a:t>PROCESSES to SUPPORT COMMUNITY CONTROL </a:t>
            </a:r>
            <a:br>
              <a:rPr lang="en-AU" sz="3200" b="1" smtClean="0">
                <a:cs typeface="Times New Roman" pitchFamily="18" charset="0"/>
              </a:rPr>
            </a:br>
            <a:r>
              <a:rPr lang="en-AU" sz="1300" b="1" smtClean="0">
                <a:cs typeface="Times New Roman" pitchFamily="18" charset="0"/>
              </a:rPr>
              <a:t/>
            </a:r>
            <a:br>
              <a:rPr lang="en-AU" sz="1300" b="1" smtClean="0">
                <a:cs typeface="Times New Roman" pitchFamily="18" charset="0"/>
              </a:rPr>
            </a:br>
            <a:endParaRPr lang="en-AU" sz="1300" smtClean="0">
              <a:cs typeface="Times New Roman" pitchFamily="18" charset="0"/>
            </a:endParaRPr>
          </a:p>
        </p:txBody>
      </p:sp>
      <p:pic>
        <p:nvPicPr>
          <p:cNvPr id="22530" name="Content Placeholder 14" descr="Durri and Ruths farewell March 2011 003.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23888" y="1628775"/>
            <a:ext cx="2887662" cy="2185988"/>
          </a:xfrm>
        </p:spPr>
      </p:pic>
      <p:pic>
        <p:nvPicPr>
          <p:cNvPr id="22531" name="Content Placeholder 16" descr="Strategic Planning Day Harrington Septmeber 2010 012.jpg"/>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23888" y="3933825"/>
            <a:ext cx="2889250" cy="2187575"/>
          </a:xfrm>
        </p:spPr>
      </p:pic>
      <p:sp>
        <p:nvSpPr>
          <p:cNvPr id="14" name="Text Placeholder 13"/>
          <p:cNvSpPr>
            <a:spLocks noGrp="1"/>
          </p:cNvSpPr>
          <p:nvPr>
            <p:ph type="body" sz="half" idx="4294967295"/>
          </p:nvPr>
        </p:nvSpPr>
        <p:spPr>
          <a:xfrm>
            <a:off x="3779838" y="1196975"/>
            <a:ext cx="4906962" cy="4997450"/>
          </a:xfrm>
        </p:spPr>
        <p:txBody>
          <a:bodyPr/>
          <a:lstStyle/>
          <a:p>
            <a:pPr eaLnBrk="1" hangingPunct="1">
              <a:lnSpc>
                <a:spcPct val="80000"/>
              </a:lnSpc>
              <a:defRPr/>
            </a:pPr>
            <a:r>
              <a:rPr lang="en-AU" sz="2700" dirty="0" smtClean="0"/>
              <a:t>MOU’s /data access agreements</a:t>
            </a:r>
          </a:p>
          <a:p>
            <a:pPr eaLnBrk="1" hangingPunct="1">
              <a:lnSpc>
                <a:spcPct val="80000"/>
              </a:lnSpc>
              <a:defRPr/>
            </a:pPr>
            <a:r>
              <a:rPr lang="en-AU" sz="2700" dirty="0" smtClean="0"/>
              <a:t>Co-management of the project</a:t>
            </a:r>
          </a:p>
          <a:p>
            <a:pPr eaLnBrk="1" hangingPunct="1">
              <a:lnSpc>
                <a:spcPct val="80000"/>
              </a:lnSpc>
              <a:defRPr/>
            </a:pPr>
            <a:r>
              <a:rPr lang="en-AU" sz="2700" dirty="0" smtClean="0"/>
              <a:t>Community directed not “tweaking the mainstream”</a:t>
            </a:r>
          </a:p>
          <a:p>
            <a:pPr eaLnBrk="1" hangingPunct="1">
              <a:lnSpc>
                <a:spcPct val="80000"/>
              </a:lnSpc>
              <a:defRPr/>
            </a:pPr>
            <a:r>
              <a:rPr lang="en-AU" sz="2700" dirty="0" smtClean="0"/>
              <a:t> Intellectual property:</a:t>
            </a:r>
          </a:p>
          <a:p>
            <a:pPr lvl="1" eaLnBrk="1" hangingPunct="1">
              <a:lnSpc>
                <a:spcPct val="80000"/>
              </a:lnSpc>
              <a:defRPr/>
            </a:pPr>
            <a:r>
              <a:rPr lang="en-AU" sz="2400" dirty="0" smtClean="0"/>
              <a:t>Authorship</a:t>
            </a:r>
          </a:p>
          <a:p>
            <a:pPr lvl="1" eaLnBrk="1" hangingPunct="1">
              <a:lnSpc>
                <a:spcPct val="80000"/>
              </a:lnSpc>
              <a:defRPr/>
            </a:pPr>
            <a:r>
              <a:rPr lang="en-AU" sz="2400" dirty="0" smtClean="0"/>
              <a:t>Acknowledgements</a:t>
            </a:r>
          </a:p>
          <a:p>
            <a:pPr lvl="1" eaLnBrk="1" hangingPunct="1">
              <a:lnSpc>
                <a:spcPct val="80000"/>
              </a:lnSpc>
              <a:defRPr/>
            </a:pPr>
            <a:r>
              <a:rPr lang="en-AU" sz="2400" dirty="0" smtClean="0"/>
              <a:t>Other</a:t>
            </a:r>
          </a:p>
          <a:p>
            <a:pPr eaLnBrk="1" hangingPunct="1">
              <a:lnSpc>
                <a:spcPct val="80000"/>
              </a:lnSpc>
              <a:defRPr/>
            </a:pPr>
            <a:r>
              <a:rPr lang="en-AU" sz="2700" dirty="0" smtClean="0"/>
              <a:t>Return of data to community</a:t>
            </a:r>
          </a:p>
          <a:p>
            <a:pPr eaLnBrk="1" hangingPunct="1">
              <a:lnSpc>
                <a:spcPct val="80000"/>
              </a:lnSpc>
              <a:defRPr/>
            </a:pPr>
            <a:r>
              <a:rPr lang="en-AU" sz="2700" dirty="0" smtClean="0"/>
              <a:t>Very Unique project, consisting of research and health promotion.</a:t>
            </a:r>
          </a:p>
          <a:p>
            <a:pPr marL="0" indent="0" eaLnBrk="1" hangingPunct="1">
              <a:lnSpc>
                <a:spcPct val="80000"/>
              </a:lnSpc>
              <a:buFont typeface="Wingdings" pitchFamily="2" charset="2"/>
              <a:buNone/>
              <a:defRPr/>
            </a:pPr>
            <a:endParaRPr lang="en-AU" sz="2700" dirty="0" smtClean="0"/>
          </a:p>
          <a:p>
            <a:pPr marL="366713" lvl="1" indent="0" eaLnBrk="1" hangingPunct="1">
              <a:lnSpc>
                <a:spcPct val="80000"/>
              </a:lnSpc>
              <a:buFont typeface="Wingdings 2" pitchFamily="18" charset="2"/>
              <a:buNone/>
              <a:defRPr/>
            </a:pPr>
            <a:endParaRPr lang="en-AU" sz="24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253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Governance structure </a:t>
            </a:r>
          </a:p>
        </p:txBody>
      </p:sp>
      <p:sp>
        <p:nvSpPr>
          <p:cNvPr id="23555" name="Content Placeholder 2"/>
          <p:cNvSpPr>
            <a:spLocks noGrp="1"/>
          </p:cNvSpPr>
          <p:nvPr>
            <p:ph sz="quarter" idx="1"/>
          </p:nvPr>
        </p:nvSpPr>
        <p:spPr>
          <a:xfrm>
            <a:off x="609600" y="1589088"/>
            <a:ext cx="3886200" cy="4572000"/>
          </a:xfrm>
        </p:spPr>
        <p:txBody>
          <a:bodyPr/>
          <a:lstStyle/>
          <a:p>
            <a:r>
              <a:rPr lang="en-AU" smtClean="0"/>
              <a:t>Multi levelled governance model </a:t>
            </a:r>
          </a:p>
          <a:p>
            <a:r>
              <a:rPr lang="en-AU" smtClean="0"/>
              <a:t>Publications including Aboriginal staff</a:t>
            </a:r>
          </a:p>
          <a:p>
            <a:r>
              <a:rPr lang="en-AU" smtClean="0"/>
              <a:t>Community involvement ,engagement and direction </a:t>
            </a:r>
          </a:p>
        </p:txBody>
      </p:sp>
      <p:sp>
        <p:nvSpPr>
          <p:cNvPr id="23556" name="Content Placeholder 3"/>
          <p:cNvSpPr>
            <a:spLocks noGrp="1"/>
          </p:cNvSpPr>
          <p:nvPr>
            <p:ph sz="quarter" idx="2"/>
          </p:nvPr>
        </p:nvSpPr>
        <p:spPr>
          <a:xfrm>
            <a:off x="4845050" y="1589088"/>
            <a:ext cx="3886200" cy="4572000"/>
          </a:xfrm>
        </p:spPr>
        <p:txBody>
          <a:bodyPr/>
          <a:lstStyle/>
          <a:p>
            <a:endParaRPr lang="en-AU"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4356100" y="765175"/>
            <a:ext cx="4537075" cy="1727200"/>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zh-CN" sz="1200" b="1">
                <a:latin typeface="Times New Roman" pitchFamily="18" charset="0"/>
                <a:cs typeface="Times New Roman" pitchFamily="18" charset="0"/>
              </a:rPr>
              <a:t>STEERING GROUP  (up to 6 x year)</a:t>
            </a:r>
          </a:p>
          <a:p>
            <a:pPr algn="ctr" eaLnBrk="1" hangingPunct="1"/>
            <a:endParaRPr lang="en-AU" altLang="zh-CN" sz="1200" b="1">
              <a:latin typeface="Times New Roman" pitchFamily="18" charset="0"/>
              <a:cs typeface="Times New Roman" pitchFamily="18" charset="0"/>
            </a:endParaRPr>
          </a:p>
          <a:p>
            <a:pPr algn="ctr" eaLnBrk="1" hangingPunct="1"/>
            <a:r>
              <a:rPr lang="en-AU" sz="1200">
                <a:latin typeface="Times New Roman" pitchFamily="18" charset="0"/>
                <a:ea typeface="SimSun" pitchFamily="2" charset="-122"/>
                <a:cs typeface="Times New Roman" pitchFamily="18" charset="0"/>
              </a:rPr>
              <a:t>Managerial advice on every aspect of the project including planning and direction of each phase of the project; Intellectual Property matters (See Figure 2); collaboration matters between all partner organizations; financial management; accountability to funding bodies; community advocacy and governance; regional and organizational needs and issues that impact on the development and delivery of the program.</a:t>
            </a:r>
            <a:endParaRPr lang="en-AU" altLang="zh-CN" sz="1200" b="1">
              <a:latin typeface="Times New Roman" pitchFamily="18" charset="0"/>
              <a:cs typeface="Times New Roman" pitchFamily="18" charset="0"/>
            </a:endParaRPr>
          </a:p>
          <a:p>
            <a:pPr algn="ctr" eaLnBrk="1" hangingPunct="1"/>
            <a:endParaRPr lang="en-AU" altLang="zh-CN" sz="1200">
              <a:latin typeface="Times New Roman" pitchFamily="18" charset="0"/>
              <a:cs typeface="Times New Roman" pitchFamily="18" charset="0"/>
            </a:endParaRPr>
          </a:p>
          <a:p>
            <a:pPr eaLnBrk="1" hangingPunct="1"/>
            <a:endParaRPr lang="en-AU" sz="1200" b="1">
              <a:latin typeface="Calibri" pitchFamily="34" charset="0"/>
              <a:ea typeface="SimSun" pitchFamily="2" charset="-122"/>
              <a:cs typeface="Times New Roman" pitchFamily="18" charset="0"/>
            </a:endParaRPr>
          </a:p>
        </p:txBody>
      </p:sp>
      <p:sp>
        <p:nvSpPr>
          <p:cNvPr id="2054" name="Text Box 6"/>
          <p:cNvSpPr txBox="1">
            <a:spLocks noChangeArrowheads="1"/>
          </p:cNvSpPr>
          <p:nvPr/>
        </p:nvSpPr>
        <p:spPr bwMode="auto">
          <a:xfrm>
            <a:off x="250825" y="5373688"/>
            <a:ext cx="8569325" cy="1223962"/>
          </a:xfrm>
          <a:prstGeom prst="rect">
            <a:avLst/>
          </a:prstGeom>
          <a:solidFill>
            <a:srgbClr val="CC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zh-CN" sz="1200" b="1">
                <a:latin typeface="Times New Roman" pitchFamily="18" charset="0"/>
                <a:cs typeface="Times New Roman" pitchFamily="18" charset="0"/>
              </a:rPr>
              <a:t>PROJECT IMPLEMENTATION GROUP</a:t>
            </a:r>
          </a:p>
          <a:p>
            <a:pPr algn="ctr" eaLnBrk="1" hangingPunct="1"/>
            <a:r>
              <a:rPr lang="en-AU" altLang="zh-CN" sz="1200" b="1">
                <a:latin typeface="Times New Roman" pitchFamily="18" charset="0"/>
                <a:cs typeface="Times New Roman" pitchFamily="18" charset="0"/>
              </a:rPr>
              <a:t>Co-Managed: Manager Research and Evaluation and Manager Health Promotion </a:t>
            </a:r>
            <a:r>
              <a:rPr lang="en-AU" altLang="zh-CN" sz="1000">
                <a:latin typeface="Times New Roman" pitchFamily="18" charset="0"/>
                <a:cs typeface="Times New Roman" pitchFamily="18" charset="0"/>
              </a:rPr>
              <a:t>(the latter designated for an Aboriginal and Torres Strait Islander person)</a:t>
            </a:r>
          </a:p>
          <a:p>
            <a:pPr algn="ctr" eaLnBrk="1" hangingPunct="1"/>
            <a:r>
              <a:rPr lang="en-AU" sz="1200">
                <a:latin typeface="Times New Roman" pitchFamily="18" charset="0"/>
                <a:ea typeface="SimSun" pitchFamily="2" charset="-122"/>
                <a:cs typeface="Times New Roman" pitchFamily="18" charset="0"/>
              </a:rPr>
              <a:t>All Project Officer positions are designated for Aboriginal and Torres Strait Islander people. Project Officers implement all strategies of the program in the communities and in doing so liaise and collaborate with other organizations / sectors involved in the project such as the schools and non-government organisations.</a:t>
            </a:r>
            <a:endParaRPr lang="en-AU" altLang="zh-CN" sz="1200" b="1">
              <a:latin typeface="Times New Roman" pitchFamily="18" charset="0"/>
              <a:cs typeface="Times New Roman" pitchFamily="18" charset="0"/>
            </a:endParaRPr>
          </a:p>
          <a:p>
            <a:pPr algn="ctr" eaLnBrk="1" hangingPunct="1"/>
            <a:endParaRPr lang="en-AU" altLang="zh-CN" sz="1600" b="1">
              <a:latin typeface="Times New Roman" pitchFamily="18" charset="0"/>
              <a:cs typeface="Times New Roman" pitchFamily="18" charset="0"/>
            </a:endParaRPr>
          </a:p>
        </p:txBody>
      </p:sp>
      <p:sp>
        <p:nvSpPr>
          <p:cNvPr id="2055" name="Text Box 7"/>
          <p:cNvSpPr txBox="1">
            <a:spLocks noChangeArrowheads="1"/>
          </p:cNvSpPr>
          <p:nvPr/>
        </p:nvSpPr>
        <p:spPr bwMode="auto">
          <a:xfrm>
            <a:off x="250825" y="765175"/>
            <a:ext cx="3457575" cy="2447925"/>
          </a:xfrm>
          <a:prstGeom prst="rect">
            <a:avLst/>
          </a:prstGeom>
          <a:solidFill>
            <a:srgbClr val="99FF99"/>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200" b="1">
                <a:latin typeface="Times New Roman" pitchFamily="18" charset="0"/>
                <a:cs typeface="Times New Roman" pitchFamily="18" charset="0"/>
              </a:rPr>
              <a:t>ADVISORY GROUP   (2 x year) </a:t>
            </a:r>
          </a:p>
          <a:p>
            <a:pPr algn="ctr" eaLnBrk="1" hangingPunct="1"/>
            <a:endParaRPr lang="en-AU" sz="1200">
              <a:latin typeface="Times New Roman" pitchFamily="18" charset="0"/>
              <a:cs typeface="Times New Roman" pitchFamily="18" charset="0"/>
            </a:endParaRPr>
          </a:p>
          <a:p>
            <a:pPr algn="ctr" eaLnBrk="1" hangingPunct="1"/>
            <a:r>
              <a:rPr lang="en-AU" sz="1200">
                <a:latin typeface="Times New Roman" pitchFamily="18" charset="0"/>
                <a:cs typeface="Times New Roman" pitchFamily="18" charset="0"/>
              </a:rPr>
              <a:t>Expertise on the “National Picture” regarding Indigenous and Child Health and Well-being. Provide guidance on the direction, evolution and sustainability of the program; ways to address any barriers; meeting National Priorities/Initiatives in Indigenous and Child health (including ‘Closing the Gap’ Initiatives); advice on activities of other research programs to ensure that this program augments other work and aims to maximise benefits to participating Aboriginal communities</a:t>
            </a:r>
            <a:endParaRPr lang="en-AU" sz="800">
              <a:latin typeface="Times New Roman" pitchFamily="18" charset="0"/>
              <a:cs typeface="Times New Roman" pitchFamily="18" charset="0"/>
            </a:endParaRPr>
          </a:p>
        </p:txBody>
      </p:sp>
      <p:sp>
        <p:nvSpPr>
          <p:cNvPr id="2056" name="AutoShape 8"/>
          <p:cNvSpPr>
            <a:spLocks noChangeArrowheads="1"/>
          </p:cNvSpPr>
          <p:nvPr/>
        </p:nvSpPr>
        <p:spPr bwMode="auto">
          <a:xfrm>
            <a:off x="8604250" y="2924175"/>
            <a:ext cx="280988" cy="2124075"/>
          </a:xfrm>
          <a:prstGeom prst="upDownArrow">
            <a:avLst>
              <a:gd name="adj1" fmla="val 50000"/>
              <a:gd name="adj2" fmla="val 151186"/>
            </a:avLst>
          </a:prstGeom>
          <a:solidFill>
            <a:srgbClr val="FF6600"/>
          </a:solidFill>
          <a:ln w="9525">
            <a:solidFill>
              <a:srgbClr val="FF6600"/>
            </a:solidFill>
            <a:miter lim="800000"/>
            <a:headEnd/>
            <a:tailEnd/>
          </a:ln>
        </p:spPr>
        <p:txBody>
          <a:bodyPr/>
          <a:lstStyle/>
          <a:p>
            <a:endParaRPr lang="en-US">
              <a:latin typeface="Calibri" pitchFamily="34" charset="0"/>
            </a:endParaRPr>
          </a:p>
        </p:txBody>
      </p:sp>
      <p:sp>
        <p:nvSpPr>
          <p:cNvPr id="2057" name="Rectangle 9"/>
          <p:cNvSpPr>
            <a:spLocks noChangeArrowheads="1"/>
          </p:cNvSpPr>
          <p:nvPr/>
        </p:nvSpPr>
        <p:spPr bwMode="auto">
          <a:xfrm>
            <a:off x="250825" y="3716338"/>
            <a:ext cx="2736850" cy="1152525"/>
          </a:xfrm>
          <a:prstGeom prst="rect">
            <a:avLst/>
          </a:prstGeom>
          <a:solidFill>
            <a:srgbClr val="FFFF66"/>
          </a:solidFill>
          <a:ln w="9525">
            <a:solidFill>
              <a:srgbClr val="000000"/>
            </a:solidFill>
            <a:miter lim="800000"/>
            <a:headEnd/>
            <a:tailEnd/>
          </a:ln>
        </p:spPr>
        <p:txBody>
          <a:bodyPr/>
          <a:lstStyle/>
          <a:p>
            <a:pPr algn="ctr"/>
            <a:r>
              <a:rPr lang="en-US" altLang="zh-CN" sz="1200" b="1">
                <a:latin typeface="Times New Roman" pitchFamily="18" charset="0"/>
                <a:cs typeface="华文仿宋"/>
              </a:rPr>
              <a:t>METHODOLOGY GROUP (up to 1 x month dependant on strategies)</a:t>
            </a:r>
          </a:p>
          <a:p>
            <a:pPr algn="ctr"/>
            <a:r>
              <a:rPr lang="en-US" altLang="zh-CN" sz="1200" b="1">
                <a:latin typeface="Times New Roman" pitchFamily="18" charset="0"/>
                <a:cs typeface="华文仿宋"/>
              </a:rPr>
              <a:t> </a:t>
            </a:r>
          </a:p>
          <a:p>
            <a:pPr algn="ctr"/>
            <a:r>
              <a:rPr lang="en-AU" sz="1200">
                <a:latin typeface="Times New Roman" pitchFamily="18" charset="0"/>
                <a:cs typeface="Times New Roman" pitchFamily="18" charset="0"/>
              </a:rPr>
              <a:t>Advice on matters relating to research design and data analysis. </a:t>
            </a:r>
            <a:endParaRPr lang="en-US" altLang="zh-CN" sz="1200" b="1">
              <a:latin typeface="Times New Roman" pitchFamily="18" charset="0"/>
              <a:cs typeface="Times New Roman" pitchFamily="18" charset="0"/>
            </a:endParaRPr>
          </a:p>
          <a:p>
            <a:endParaRPr lang="en-AU" sz="800">
              <a:latin typeface="Calibri" pitchFamily="34" charset="0"/>
            </a:endParaRPr>
          </a:p>
        </p:txBody>
      </p:sp>
      <p:sp>
        <p:nvSpPr>
          <p:cNvPr id="2058" name="AutoShape 10"/>
          <p:cNvSpPr>
            <a:spLocks noChangeArrowheads="1"/>
          </p:cNvSpPr>
          <p:nvPr/>
        </p:nvSpPr>
        <p:spPr bwMode="auto">
          <a:xfrm>
            <a:off x="1187450" y="3284538"/>
            <a:ext cx="420688" cy="360362"/>
          </a:xfrm>
          <a:prstGeom prst="upDownArrow">
            <a:avLst>
              <a:gd name="adj1" fmla="val 50000"/>
              <a:gd name="adj2" fmla="val 19977"/>
            </a:avLst>
          </a:prstGeom>
          <a:solidFill>
            <a:srgbClr val="FF6600"/>
          </a:solidFill>
          <a:ln w="9525" algn="ctr">
            <a:solidFill>
              <a:srgbClr val="FF6600"/>
            </a:solidFill>
            <a:miter lim="800000"/>
            <a:headEnd/>
            <a:tailEnd/>
          </a:ln>
        </p:spPr>
        <p:txBody>
          <a:bodyPr/>
          <a:lstStyle/>
          <a:p>
            <a:endParaRPr lang="en-US">
              <a:latin typeface="Calibri" pitchFamily="34" charset="0"/>
            </a:endParaRPr>
          </a:p>
        </p:txBody>
      </p:sp>
      <p:sp>
        <p:nvSpPr>
          <p:cNvPr id="2059" name="AutoShape 11"/>
          <p:cNvSpPr>
            <a:spLocks noChangeArrowheads="1"/>
          </p:cNvSpPr>
          <p:nvPr/>
        </p:nvSpPr>
        <p:spPr bwMode="auto">
          <a:xfrm>
            <a:off x="1187450" y="4941888"/>
            <a:ext cx="420688" cy="358775"/>
          </a:xfrm>
          <a:prstGeom prst="upDownArrow">
            <a:avLst>
              <a:gd name="adj1" fmla="val 50000"/>
              <a:gd name="adj2" fmla="val 19986"/>
            </a:avLst>
          </a:prstGeom>
          <a:solidFill>
            <a:srgbClr val="FF6600"/>
          </a:solidFill>
          <a:ln w="9525" algn="ctr">
            <a:solidFill>
              <a:srgbClr val="FF6600"/>
            </a:solidFill>
            <a:miter lim="800000"/>
            <a:headEnd/>
            <a:tailEnd/>
          </a:ln>
        </p:spPr>
        <p:txBody>
          <a:bodyPr/>
          <a:lstStyle/>
          <a:p>
            <a:endParaRPr lang="en-US">
              <a:latin typeface="Calibri" pitchFamily="34" charset="0"/>
            </a:endParaRPr>
          </a:p>
        </p:txBody>
      </p:sp>
      <p:sp>
        <p:nvSpPr>
          <p:cNvPr id="2060" name="Rectangle 12"/>
          <p:cNvSpPr>
            <a:spLocks noChangeArrowheads="1"/>
          </p:cNvSpPr>
          <p:nvPr/>
        </p:nvSpPr>
        <p:spPr bwMode="auto">
          <a:xfrm>
            <a:off x="3924300" y="2924175"/>
            <a:ext cx="4535488" cy="1944688"/>
          </a:xfrm>
          <a:prstGeom prst="rect">
            <a:avLst/>
          </a:prstGeom>
          <a:solidFill>
            <a:srgbClr val="FFCC66"/>
          </a:solidFill>
          <a:ln w="9525">
            <a:solidFill>
              <a:srgbClr val="000000"/>
            </a:solidFill>
            <a:miter lim="800000"/>
            <a:headEnd/>
            <a:tailEnd/>
          </a:ln>
        </p:spPr>
        <p:txBody>
          <a:bodyPr/>
          <a:lstStyle/>
          <a:p>
            <a:pPr algn="ctr"/>
            <a:r>
              <a:rPr lang="en-AU" sz="1200" b="1">
                <a:latin typeface="Times New Roman" pitchFamily="18" charset="0"/>
                <a:cs typeface="Times New Roman" pitchFamily="18" charset="0"/>
              </a:rPr>
              <a:t>ABORIGINAL COMMUNITY REFERENCE GROUP (meets 6 to 8 x year dependant on activities of  the project)</a:t>
            </a:r>
          </a:p>
          <a:p>
            <a:pPr algn="ctr"/>
            <a:endParaRPr lang="en-AU" sz="1200" b="1">
              <a:latin typeface="Times New Roman" pitchFamily="18" charset="0"/>
              <a:cs typeface="Times New Roman" pitchFamily="18" charset="0"/>
            </a:endParaRPr>
          </a:p>
          <a:p>
            <a:pPr algn="ctr"/>
            <a:r>
              <a:rPr lang="en-AU" sz="1200">
                <a:latin typeface="Times New Roman" pitchFamily="18" charset="0"/>
                <a:cs typeface="Times New Roman" pitchFamily="18" charset="0"/>
              </a:rPr>
              <a:t>Provides community advice to the Many Rivers project on all aspects of the project  includes: all publications and conference presentations vetted;  development of research and health promotions activities and advice on benefit, feasibility and acceptability of these activities to their communities; community and partnership matters that impact on the delivery of the program; community controlled governance matters (see Figure 2).</a:t>
            </a:r>
          </a:p>
          <a:p>
            <a:pPr algn="ctr"/>
            <a:endParaRPr lang="en-AU" sz="1200">
              <a:latin typeface="Times New Roman" pitchFamily="18" charset="0"/>
              <a:cs typeface="Times New Roman" pitchFamily="18" charset="0"/>
            </a:endParaRPr>
          </a:p>
          <a:p>
            <a:pPr algn="ctr"/>
            <a:endParaRPr lang="en-AU" sz="1200">
              <a:latin typeface="Times New Roman" pitchFamily="18" charset="0"/>
              <a:cs typeface="Times New Roman" pitchFamily="18" charset="0"/>
            </a:endParaRPr>
          </a:p>
          <a:p>
            <a:pPr algn="ctr"/>
            <a:endParaRPr lang="en-AU" sz="1200">
              <a:latin typeface="Times New Roman" pitchFamily="18" charset="0"/>
              <a:cs typeface="Times New Roman" pitchFamily="18" charset="0"/>
            </a:endParaRPr>
          </a:p>
        </p:txBody>
      </p:sp>
      <p:sp>
        <p:nvSpPr>
          <p:cNvPr id="2061" name="AutoShape 13"/>
          <p:cNvSpPr>
            <a:spLocks noChangeArrowheads="1"/>
          </p:cNvSpPr>
          <p:nvPr/>
        </p:nvSpPr>
        <p:spPr bwMode="auto">
          <a:xfrm>
            <a:off x="5795963" y="2565400"/>
            <a:ext cx="600075" cy="287338"/>
          </a:xfrm>
          <a:prstGeom prst="upDownArrow">
            <a:avLst>
              <a:gd name="adj1" fmla="val 50000"/>
              <a:gd name="adj2" fmla="val 20000"/>
            </a:avLst>
          </a:prstGeom>
          <a:solidFill>
            <a:srgbClr val="FF6600"/>
          </a:solidFill>
          <a:ln w="9525" algn="ctr">
            <a:solidFill>
              <a:srgbClr val="FF6600"/>
            </a:solidFill>
            <a:miter lim="800000"/>
            <a:headEnd/>
            <a:tailEnd/>
          </a:ln>
        </p:spPr>
        <p:txBody>
          <a:bodyPr/>
          <a:lstStyle/>
          <a:p>
            <a:endParaRPr lang="en-US">
              <a:latin typeface="Calibri" pitchFamily="34" charset="0"/>
            </a:endParaRPr>
          </a:p>
        </p:txBody>
      </p:sp>
      <p:sp>
        <p:nvSpPr>
          <p:cNvPr id="2062" name="AutoShape 14"/>
          <p:cNvSpPr>
            <a:spLocks noChangeArrowheads="1"/>
          </p:cNvSpPr>
          <p:nvPr/>
        </p:nvSpPr>
        <p:spPr bwMode="auto">
          <a:xfrm>
            <a:off x="5724525" y="5013325"/>
            <a:ext cx="647700" cy="287338"/>
          </a:xfrm>
          <a:prstGeom prst="upDownArrow">
            <a:avLst>
              <a:gd name="adj1" fmla="val 50000"/>
              <a:gd name="adj2" fmla="val 20000"/>
            </a:avLst>
          </a:prstGeom>
          <a:solidFill>
            <a:srgbClr val="FF6600"/>
          </a:solidFill>
          <a:ln w="9525" algn="ctr">
            <a:solidFill>
              <a:srgbClr val="FF6600"/>
            </a:solidFill>
            <a:miter lim="800000"/>
            <a:headEnd/>
            <a:tailEnd/>
          </a:ln>
        </p:spPr>
        <p:txBody>
          <a:bodyPr/>
          <a:lstStyle/>
          <a:p>
            <a:endParaRPr lang="en-US">
              <a:latin typeface="Calibri" pitchFamily="34" charset="0"/>
            </a:endParaRPr>
          </a:p>
        </p:txBody>
      </p:sp>
      <p:sp>
        <p:nvSpPr>
          <p:cNvPr id="2063" name="AutoShape 15"/>
          <p:cNvSpPr>
            <a:spLocks noChangeArrowheads="1"/>
          </p:cNvSpPr>
          <p:nvPr/>
        </p:nvSpPr>
        <p:spPr bwMode="auto">
          <a:xfrm>
            <a:off x="3132138" y="4149725"/>
            <a:ext cx="649287" cy="504825"/>
          </a:xfrm>
          <a:prstGeom prst="leftRightArrow">
            <a:avLst>
              <a:gd name="adj1" fmla="val 50000"/>
              <a:gd name="adj2" fmla="val 42289"/>
            </a:avLst>
          </a:prstGeom>
          <a:solidFill>
            <a:srgbClr val="FF6600"/>
          </a:solidFill>
          <a:ln w="9525" algn="ctr">
            <a:solidFill>
              <a:srgbClr val="FF6600"/>
            </a:solidFill>
            <a:miter lim="800000"/>
            <a:headEnd/>
            <a:tailEnd/>
          </a:ln>
        </p:spPr>
        <p:txBody>
          <a:bodyPr/>
          <a:lstStyle/>
          <a:p>
            <a:endParaRPr lang="en-US">
              <a:latin typeface="Calibri" pitchFamily="34" charset="0"/>
            </a:endParaRPr>
          </a:p>
        </p:txBody>
      </p:sp>
      <p:sp>
        <p:nvSpPr>
          <p:cNvPr id="2064" name="AutoShape 16"/>
          <p:cNvSpPr>
            <a:spLocks noChangeArrowheads="1"/>
          </p:cNvSpPr>
          <p:nvPr/>
        </p:nvSpPr>
        <p:spPr bwMode="auto">
          <a:xfrm>
            <a:off x="3851275" y="1412875"/>
            <a:ext cx="360363" cy="360363"/>
          </a:xfrm>
          <a:prstGeom prst="leftRightArrow">
            <a:avLst>
              <a:gd name="adj1" fmla="val 50000"/>
              <a:gd name="adj2" fmla="val 20000"/>
            </a:avLst>
          </a:prstGeom>
          <a:solidFill>
            <a:srgbClr val="FF6600"/>
          </a:solidFill>
          <a:ln w="9525" algn="ctr">
            <a:solidFill>
              <a:srgbClr val="FF6600"/>
            </a:solidFill>
            <a:miter lim="800000"/>
            <a:headEnd/>
            <a:tailEnd/>
          </a:ln>
        </p:spPr>
        <p:txBody>
          <a:bodyPr/>
          <a:lstStyle/>
          <a:p>
            <a:endParaRPr lang="en-US">
              <a:latin typeface="Calibri" pitchFamily="34" charset="0"/>
            </a:endParaRPr>
          </a:p>
        </p:txBody>
      </p:sp>
      <p:sp>
        <p:nvSpPr>
          <p:cNvPr id="2065" name="Text Box 17"/>
          <p:cNvSpPr txBox="1">
            <a:spLocks noChangeArrowheads="1"/>
          </p:cNvSpPr>
          <p:nvPr/>
        </p:nvSpPr>
        <p:spPr bwMode="auto">
          <a:xfrm>
            <a:off x="250825" y="260350"/>
            <a:ext cx="8713788" cy="3698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AU" b="1">
                <a:latin typeface="Calibri" pitchFamily="34" charset="0"/>
              </a:rPr>
              <a:t>Figure 1: ABORIGINAL COMMUNITY CONTROLLED GOVERNANCE 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60"/>
                                        </p:tgtEl>
                                        <p:attrNameLst>
                                          <p:attrName>style.visibility</p:attrName>
                                        </p:attrNameLst>
                                      </p:cBhvr>
                                      <p:to>
                                        <p:strVal val="visible"/>
                                      </p:to>
                                    </p:set>
                                    <p:anim calcmode="lin" valueType="num">
                                      <p:cBhvr additive="base">
                                        <p:cTn id="13" dur="500" fill="hold"/>
                                        <p:tgtEl>
                                          <p:spTgt spid="2060"/>
                                        </p:tgtEl>
                                        <p:attrNameLst>
                                          <p:attrName>ppt_x</p:attrName>
                                        </p:attrNameLst>
                                      </p:cBhvr>
                                      <p:tavLst>
                                        <p:tav tm="0">
                                          <p:val>
                                            <p:strVal val="#ppt_x"/>
                                          </p:val>
                                        </p:tav>
                                        <p:tav tm="100000">
                                          <p:val>
                                            <p:strVal val="#ppt_x"/>
                                          </p:val>
                                        </p:tav>
                                      </p:tavLst>
                                    </p:anim>
                                    <p:anim calcmode="lin" valueType="num">
                                      <p:cBhvr additive="base">
                                        <p:cTn id="14" dur="500" fill="hold"/>
                                        <p:tgtEl>
                                          <p:spTgt spid="206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56"/>
                                        </p:tgtEl>
                                        <p:attrNameLst>
                                          <p:attrName>style.visibility</p:attrName>
                                        </p:attrNameLst>
                                      </p:cBhvr>
                                      <p:to>
                                        <p:strVal val="visible"/>
                                      </p:to>
                                    </p:set>
                                    <p:anim calcmode="lin" valueType="num">
                                      <p:cBhvr additive="base">
                                        <p:cTn id="17" dur="500" fill="hold"/>
                                        <p:tgtEl>
                                          <p:spTgt spid="2056"/>
                                        </p:tgtEl>
                                        <p:attrNameLst>
                                          <p:attrName>ppt_x</p:attrName>
                                        </p:attrNameLst>
                                      </p:cBhvr>
                                      <p:tavLst>
                                        <p:tav tm="0">
                                          <p:val>
                                            <p:strVal val="#ppt_x"/>
                                          </p:val>
                                        </p:tav>
                                        <p:tav tm="100000">
                                          <p:val>
                                            <p:strVal val="#ppt_x"/>
                                          </p:val>
                                        </p:tav>
                                      </p:tavLst>
                                    </p:anim>
                                    <p:anim calcmode="lin" valueType="num">
                                      <p:cBhvr additive="base">
                                        <p:cTn id="18" dur="500" fill="hold"/>
                                        <p:tgtEl>
                                          <p:spTgt spid="205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62"/>
                                        </p:tgtEl>
                                        <p:attrNameLst>
                                          <p:attrName>style.visibility</p:attrName>
                                        </p:attrNameLst>
                                      </p:cBhvr>
                                      <p:to>
                                        <p:strVal val="visible"/>
                                      </p:to>
                                    </p:set>
                                    <p:anim calcmode="lin" valueType="num">
                                      <p:cBhvr additive="base">
                                        <p:cTn id="21" dur="500" fill="hold"/>
                                        <p:tgtEl>
                                          <p:spTgt spid="2062"/>
                                        </p:tgtEl>
                                        <p:attrNameLst>
                                          <p:attrName>ppt_x</p:attrName>
                                        </p:attrNameLst>
                                      </p:cBhvr>
                                      <p:tavLst>
                                        <p:tav tm="0">
                                          <p:val>
                                            <p:strVal val="#ppt_x"/>
                                          </p:val>
                                        </p:tav>
                                        <p:tav tm="100000">
                                          <p:val>
                                            <p:strVal val="#ppt_x"/>
                                          </p:val>
                                        </p:tav>
                                      </p:tavLst>
                                    </p:anim>
                                    <p:anim calcmode="lin" valueType="num">
                                      <p:cBhvr additive="base">
                                        <p:cTn id="22" dur="500" fill="hold"/>
                                        <p:tgtEl>
                                          <p:spTgt spid="206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63"/>
                                        </p:tgtEl>
                                        <p:attrNameLst>
                                          <p:attrName>style.visibility</p:attrName>
                                        </p:attrNameLst>
                                      </p:cBhvr>
                                      <p:to>
                                        <p:strVal val="visible"/>
                                      </p:to>
                                    </p:set>
                                    <p:anim calcmode="lin" valueType="num">
                                      <p:cBhvr additive="base">
                                        <p:cTn id="25" dur="500" fill="hold"/>
                                        <p:tgtEl>
                                          <p:spTgt spid="2063"/>
                                        </p:tgtEl>
                                        <p:attrNameLst>
                                          <p:attrName>ppt_x</p:attrName>
                                        </p:attrNameLst>
                                      </p:cBhvr>
                                      <p:tavLst>
                                        <p:tav tm="0">
                                          <p:val>
                                            <p:strVal val="#ppt_x"/>
                                          </p:val>
                                        </p:tav>
                                        <p:tav tm="100000">
                                          <p:val>
                                            <p:strVal val="#ppt_x"/>
                                          </p:val>
                                        </p:tav>
                                      </p:tavLst>
                                    </p:anim>
                                    <p:anim calcmode="lin" valueType="num">
                                      <p:cBhvr additive="base">
                                        <p:cTn id="26" dur="500" fill="hold"/>
                                        <p:tgtEl>
                                          <p:spTgt spid="206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61"/>
                                        </p:tgtEl>
                                        <p:attrNameLst>
                                          <p:attrName>style.visibility</p:attrName>
                                        </p:attrNameLst>
                                      </p:cBhvr>
                                      <p:to>
                                        <p:strVal val="visible"/>
                                      </p:to>
                                    </p:set>
                                    <p:anim calcmode="lin" valueType="num">
                                      <p:cBhvr additive="base">
                                        <p:cTn id="29" dur="500" fill="hold"/>
                                        <p:tgtEl>
                                          <p:spTgt spid="2061"/>
                                        </p:tgtEl>
                                        <p:attrNameLst>
                                          <p:attrName>ppt_x</p:attrName>
                                        </p:attrNameLst>
                                      </p:cBhvr>
                                      <p:tavLst>
                                        <p:tav tm="0">
                                          <p:val>
                                            <p:strVal val="#ppt_x"/>
                                          </p:val>
                                        </p:tav>
                                        <p:tav tm="100000">
                                          <p:val>
                                            <p:strVal val="#ppt_x"/>
                                          </p:val>
                                        </p:tav>
                                      </p:tavLst>
                                    </p:anim>
                                    <p:anim calcmode="lin" valueType="num">
                                      <p:cBhvr additive="base">
                                        <p:cTn id="30" dur="500" fill="hold"/>
                                        <p:tgtEl>
                                          <p:spTgt spid="206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53"/>
                                        </p:tgtEl>
                                        <p:attrNameLst>
                                          <p:attrName>style.visibility</p:attrName>
                                        </p:attrNameLst>
                                      </p:cBhvr>
                                      <p:to>
                                        <p:strVal val="visible"/>
                                      </p:to>
                                    </p:set>
                                    <p:anim calcmode="lin" valueType="num">
                                      <p:cBhvr additive="base">
                                        <p:cTn id="35" dur="500" fill="hold"/>
                                        <p:tgtEl>
                                          <p:spTgt spid="2053"/>
                                        </p:tgtEl>
                                        <p:attrNameLst>
                                          <p:attrName>ppt_x</p:attrName>
                                        </p:attrNameLst>
                                      </p:cBhvr>
                                      <p:tavLst>
                                        <p:tav tm="0">
                                          <p:val>
                                            <p:strVal val="#ppt_x"/>
                                          </p:val>
                                        </p:tav>
                                        <p:tav tm="100000">
                                          <p:val>
                                            <p:strVal val="#ppt_x"/>
                                          </p:val>
                                        </p:tav>
                                      </p:tavLst>
                                    </p:anim>
                                    <p:anim calcmode="lin" valueType="num">
                                      <p:cBhvr additive="base">
                                        <p:cTn id="3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54"/>
                                        </p:tgtEl>
                                        <p:attrNameLst>
                                          <p:attrName>style.visibility</p:attrName>
                                        </p:attrNameLst>
                                      </p:cBhvr>
                                      <p:to>
                                        <p:strVal val="visible"/>
                                      </p:to>
                                    </p:set>
                                    <p:anim calcmode="lin" valueType="num">
                                      <p:cBhvr additive="base">
                                        <p:cTn id="41" dur="500" fill="hold"/>
                                        <p:tgtEl>
                                          <p:spTgt spid="2054"/>
                                        </p:tgtEl>
                                        <p:attrNameLst>
                                          <p:attrName>ppt_x</p:attrName>
                                        </p:attrNameLst>
                                      </p:cBhvr>
                                      <p:tavLst>
                                        <p:tav tm="0">
                                          <p:val>
                                            <p:strVal val="#ppt_x"/>
                                          </p:val>
                                        </p:tav>
                                        <p:tav tm="100000">
                                          <p:val>
                                            <p:strVal val="#ppt_x"/>
                                          </p:val>
                                        </p:tav>
                                      </p:tavLst>
                                    </p:anim>
                                    <p:anim calcmode="lin" valueType="num">
                                      <p:cBhvr additive="base">
                                        <p:cTn id="4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57"/>
                                        </p:tgtEl>
                                        <p:attrNameLst>
                                          <p:attrName>style.visibility</p:attrName>
                                        </p:attrNameLst>
                                      </p:cBhvr>
                                      <p:to>
                                        <p:strVal val="visible"/>
                                      </p:to>
                                    </p:set>
                                    <p:anim calcmode="lin" valueType="num">
                                      <p:cBhvr additive="base">
                                        <p:cTn id="47" dur="500" fill="hold"/>
                                        <p:tgtEl>
                                          <p:spTgt spid="2057"/>
                                        </p:tgtEl>
                                        <p:attrNameLst>
                                          <p:attrName>ppt_x</p:attrName>
                                        </p:attrNameLst>
                                      </p:cBhvr>
                                      <p:tavLst>
                                        <p:tav tm="0">
                                          <p:val>
                                            <p:strVal val="#ppt_x"/>
                                          </p:val>
                                        </p:tav>
                                        <p:tav tm="100000">
                                          <p:val>
                                            <p:strVal val="#ppt_x"/>
                                          </p:val>
                                        </p:tav>
                                      </p:tavLst>
                                    </p:anim>
                                    <p:anim calcmode="lin" valueType="num">
                                      <p:cBhvr additive="base">
                                        <p:cTn id="48" dur="500" fill="hold"/>
                                        <p:tgtEl>
                                          <p:spTgt spid="205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55"/>
                                        </p:tgtEl>
                                        <p:attrNameLst>
                                          <p:attrName>style.visibility</p:attrName>
                                        </p:attrNameLst>
                                      </p:cBhvr>
                                      <p:to>
                                        <p:strVal val="visible"/>
                                      </p:to>
                                    </p:set>
                                    <p:anim calcmode="lin" valueType="num">
                                      <p:cBhvr additive="base">
                                        <p:cTn id="51" dur="500" fill="hold"/>
                                        <p:tgtEl>
                                          <p:spTgt spid="2055"/>
                                        </p:tgtEl>
                                        <p:attrNameLst>
                                          <p:attrName>ppt_x</p:attrName>
                                        </p:attrNameLst>
                                      </p:cBhvr>
                                      <p:tavLst>
                                        <p:tav tm="0">
                                          <p:val>
                                            <p:strVal val="#ppt_x"/>
                                          </p:val>
                                        </p:tav>
                                        <p:tav tm="100000">
                                          <p:val>
                                            <p:strVal val="#ppt_x"/>
                                          </p:val>
                                        </p:tav>
                                      </p:tavLst>
                                    </p:anim>
                                    <p:anim calcmode="lin" valueType="num">
                                      <p:cBhvr additive="base">
                                        <p:cTn id="52" dur="500" fill="hold"/>
                                        <p:tgtEl>
                                          <p:spTgt spid="20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64"/>
                                        </p:tgtEl>
                                        <p:attrNameLst>
                                          <p:attrName>style.visibility</p:attrName>
                                        </p:attrNameLst>
                                      </p:cBhvr>
                                      <p:to>
                                        <p:strVal val="visible"/>
                                      </p:to>
                                    </p:set>
                                    <p:anim calcmode="lin" valueType="num">
                                      <p:cBhvr additive="base">
                                        <p:cTn id="55" dur="500" fill="hold"/>
                                        <p:tgtEl>
                                          <p:spTgt spid="2064"/>
                                        </p:tgtEl>
                                        <p:attrNameLst>
                                          <p:attrName>ppt_x</p:attrName>
                                        </p:attrNameLst>
                                      </p:cBhvr>
                                      <p:tavLst>
                                        <p:tav tm="0">
                                          <p:val>
                                            <p:strVal val="#ppt_x"/>
                                          </p:val>
                                        </p:tav>
                                        <p:tav tm="100000">
                                          <p:val>
                                            <p:strVal val="#ppt_x"/>
                                          </p:val>
                                        </p:tav>
                                      </p:tavLst>
                                    </p:anim>
                                    <p:anim calcmode="lin" valueType="num">
                                      <p:cBhvr additive="base">
                                        <p:cTn id="56" dur="500" fill="hold"/>
                                        <p:tgtEl>
                                          <p:spTgt spid="206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58"/>
                                        </p:tgtEl>
                                        <p:attrNameLst>
                                          <p:attrName>style.visibility</p:attrName>
                                        </p:attrNameLst>
                                      </p:cBhvr>
                                      <p:to>
                                        <p:strVal val="visible"/>
                                      </p:to>
                                    </p:set>
                                    <p:anim calcmode="lin" valueType="num">
                                      <p:cBhvr additive="base">
                                        <p:cTn id="59" dur="500" fill="hold"/>
                                        <p:tgtEl>
                                          <p:spTgt spid="2058"/>
                                        </p:tgtEl>
                                        <p:attrNameLst>
                                          <p:attrName>ppt_x</p:attrName>
                                        </p:attrNameLst>
                                      </p:cBhvr>
                                      <p:tavLst>
                                        <p:tav tm="0">
                                          <p:val>
                                            <p:strVal val="#ppt_x"/>
                                          </p:val>
                                        </p:tav>
                                        <p:tav tm="100000">
                                          <p:val>
                                            <p:strVal val="#ppt_x"/>
                                          </p:val>
                                        </p:tav>
                                      </p:tavLst>
                                    </p:anim>
                                    <p:anim calcmode="lin" valueType="num">
                                      <p:cBhvr additive="base">
                                        <p:cTn id="60" dur="500" fill="hold"/>
                                        <p:tgtEl>
                                          <p:spTgt spid="205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59"/>
                                        </p:tgtEl>
                                        <p:attrNameLst>
                                          <p:attrName>style.visibility</p:attrName>
                                        </p:attrNameLst>
                                      </p:cBhvr>
                                      <p:to>
                                        <p:strVal val="visible"/>
                                      </p:to>
                                    </p:set>
                                    <p:anim calcmode="lin" valueType="num">
                                      <p:cBhvr additive="base">
                                        <p:cTn id="63" dur="500" fill="hold"/>
                                        <p:tgtEl>
                                          <p:spTgt spid="2059"/>
                                        </p:tgtEl>
                                        <p:attrNameLst>
                                          <p:attrName>ppt_x</p:attrName>
                                        </p:attrNameLst>
                                      </p:cBhvr>
                                      <p:tavLst>
                                        <p:tav tm="0">
                                          <p:val>
                                            <p:strVal val="#ppt_x"/>
                                          </p:val>
                                        </p:tav>
                                        <p:tav tm="100000">
                                          <p:val>
                                            <p:strVal val="#ppt_x"/>
                                          </p:val>
                                        </p:tav>
                                      </p:tavLst>
                                    </p:anim>
                                    <p:anim calcmode="lin" valueType="num">
                                      <p:cBhvr additive="base">
                                        <p:cTn id="64"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059" grpId="0" animBg="1"/>
      <p:bldP spid="2060" grpId="0" animBg="1"/>
      <p:bldP spid="2061" grpId="0" animBg="1"/>
      <p:bldP spid="2062" grpId="0" animBg="1"/>
      <p:bldP spid="2063" grpId="0" animBg="1"/>
      <p:bldP spid="2064" grpId="0" animBg="1"/>
      <p:bldP spid="20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138237"/>
          </a:xfrm>
          <a:solidFill>
            <a:srgbClr val="92D050"/>
          </a:solidFill>
        </p:spPr>
        <p:txBody>
          <a:bodyPr/>
          <a:lstStyle/>
          <a:p>
            <a:pPr eaLnBrk="1" hangingPunct="1"/>
            <a:r>
              <a:rPr lang="en-AU" sz="1600" b="1" smtClean="0">
                <a:latin typeface="Times New Roman" pitchFamily="18" charset="0"/>
                <a:cs typeface="Times New Roman" pitchFamily="18" charset="0"/>
              </a:rPr>
              <a:t>Figure 2: DOCUMENTS TO SUPPORT COMMUNITY CONTROL AND GOVERNANCE</a:t>
            </a:r>
            <a:br>
              <a:rPr lang="en-AU" sz="1600" b="1" smtClean="0">
                <a:latin typeface="Times New Roman" pitchFamily="18" charset="0"/>
                <a:cs typeface="Times New Roman" pitchFamily="18" charset="0"/>
              </a:rPr>
            </a:br>
            <a:r>
              <a:rPr lang="en-AU" sz="1400" b="1" smtClean="0">
                <a:latin typeface="Times New Roman" pitchFamily="18" charset="0"/>
                <a:cs typeface="Times New Roman" pitchFamily="18" charset="0"/>
              </a:rPr>
              <a:t/>
            </a:r>
            <a:br>
              <a:rPr lang="en-AU" sz="1400" b="1" smtClean="0">
                <a:latin typeface="Times New Roman" pitchFamily="18" charset="0"/>
                <a:cs typeface="Times New Roman" pitchFamily="18" charset="0"/>
              </a:rPr>
            </a:br>
            <a:r>
              <a:rPr lang="en-AU" sz="1400" i="1" smtClean="0">
                <a:latin typeface="Times New Roman" pitchFamily="18" charset="0"/>
                <a:cs typeface="Times New Roman" pitchFamily="18" charset="0"/>
              </a:rPr>
              <a:t>These documents are regularly reviewed and updated , and others added to ensure relevance to all matters related to community control of research</a:t>
            </a:r>
            <a:endParaRPr lang="en-AU" sz="1400" smtClean="0">
              <a:latin typeface="Times New Roman" pitchFamily="18" charset="0"/>
              <a:cs typeface="Times New Roman" pitchFamily="18" charset="0"/>
            </a:endParaRPr>
          </a:p>
        </p:txBody>
      </p:sp>
      <p:sp>
        <p:nvSpPr>
          <p:cNvPr id="8195" name="TextBox 2"/>
          <p:cNvSpPr txBox="1">
            <a:spLocks noChangeArrowheads="1"/>
          </p:cNvSpPr>
          <p:nvPr/>
        </p:nvSpPr>
        <p:spPr bwMode="auto">
          <a:xfrm>
            <a:off x="539750" y="3429000"/>
            <a:ext cx="2232025" cy="3108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400" b="1">
                <a:latin typeface="Times New Roman" pitchFamily="18" charset="0"/>
                <a:cs typeface="Times New Roman" pitchFamily="18" charset="0"/>
              </a:rPr>
              <a:t>Intellectual property</a:t>
            </a:r>
          </a:p>
          <a:p>
            <a:pPr algn="ctr" eaLnBrk="1" hangingPunct="1"/>
            <a:endParaRPr lang="en-AU" sz="1400" b="1">
              <a:latin typeface="Times New Roman" pitchFamily="18" charset="0"/>
              <a:cs typeface="Times New Roman" pitchFamily="18" charset="0"/>
            </a:endParaRPr>
          </a:p>
          <a:p>
            <a:pPr eaLnBrk="1" hangingPunct="1">
              <a:buFont typeface="Arial" pitchFamily="34" charset="0"/>
              <a:buChar char="•"/>
            </a:pPr>
            <a:r>
              <a:rPr lang="en-AU" sz="1400">
                <a:latin typeface="Times New Roman" pitchFamily="18" charset="0"/>
                <a:cs typeface="Times New Roman" pitchFamily="18" charset="0"/>
              </a:rPr>
              <a:t>Authorship</a:t>
            </a:r>
          </a:p>
          <a:p>
            <a:pPr eaLnBrk="1" hangingPunct="1">
              <a:buFont typeface="Arial" pitchFamily="34" charset="0"/>
              <a:buChar char="•"/>
            </a:pPr>
            <a:r>
              <a:rPr lang="en-AU" sz="1400">
                <a:latin typeface="Times New Roman" pitchFamily="18" charset="0"/>
                <a:cs typeface="Times New Roman" pitchFamily="18" charset="0"/>
              </a:rPr>
              <a:t>Acknowledgements</a:t>
            </a:r>
          </a:p>
          <a:p>
            <a:pPr eaLnBrk="1" hangingPunct="1">
              <a:buFont typeface="Arial" pitchFamily="34" charset="0"/>
              <a:buChar char="•"/>
            </a:pPr>
            <a:r>
              <a:rPr lang="en-AU" sz="1400">
                <a:latin typeface="Times New Roman" pitchFamily="18" charset="0"/>
                <a:cs typeface="Times New Roman" pitchFamily="18" charset="0"/>
              </a:rPr>
              <a:t>Conference and other presentations</a:t>
            </a:r>
          </a:p>
          <a:p>
            <a:pPr eaLnBrk="1" hangingPunct="1">
              <a:buFont typeface="Arial" pitchFamily="34" charset="0"/>
              <a:buChar char="•"/>
            </a:pPr>
            <a:r>
              <a:rPr lang="en-AU" sz="1400">
                <a:latin typeface="Times New Roman" pitchFamily="18" charset="0"/>
                <a:cs typeface="Times New Roman" pitchFamily="18" charset="0"/>
              </a:rPr>
              <a:t>Reports</a:t>
            </a:r>
          </a:p>
          <a:p>
            <a:pPr eaLnBrk="1" hangingPunct="1">
              <a:buFont typeface="Arial" pitchFamily="34" charset="0"/>
              <a:buChar char="•"/>
            </a:pPr>
            <a:r>
              <a:rPr lang="en-AU" sz="1400">
                <a:latin typeface="Times New Roman" pitchFamily="18" charset="0"/>
                <a:cs typeface="Times New Roman" pitchFamily="18" charset="0"/>
              </a:rPr>
              <a:t>Artistic and photographic work</a:t>
            </a:r>
          </a:p>
          <a:p>
            <a:pPr eaLnBrk="1" hangingPunct="1">
              <a:buFont typeface="Arial" pitchFamily="34" charset="0"/>
              <a:buChar char="•"/>
            </a:pPr>
            <a:r>
              <a:rPr lang="en-AU" sz="1400">
                <a:latin typeface="Times New Roman" pitchFamily="18" charset="0"/>
                <a:cs typeface="Times New Roman" pitchFamily="18" charset="0"/>
              </a:rPr>
              <a:t>Indigenous cultural and intellectual property</a:t>
            </a:r>
          </a:p>
          <a:p>
            <a:pPr eaLnBrk="1" hangingPunct="1">
              <a:buFont typeface="Arial" pitchFamily="34" charset="0"/>
              <a:buChar char="•"/>
            </a:pPr>
            <a:r>
              <a:rPr lang="en-AU" sz="1400">
                <a:latin typeface="Times New Roman" pitchFamily="18" charset="0"/>
                <a:cs typeface="Times New Roman" pitchFamily="18" charset="0"/>
              </a:rPr>
              <a:t>Sharing of proceedings / benefits from published research or service delivery.</a:t>
            </a:r>
          </a:p>
        </p:txBody>
      </p:sp>
      <p:sp>
        <p:nvSpPr>
          <p:cNvPr id="8196" name="TextBox 4"/>
          <p:cNvSpPr txBox="1">
            <a:spLocks noChangeArrowheads="1"/>
          </p:cNvSpPr>
          <p:nvPr/>
        </p:nvSpPr>
        <p:spPr bwMode="auto">
          <a:xfrm>
            <a:off x="6659563" y="3429000"/>
            <a:ext cx="1944687" cy="30781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400" b="1">
                <a:latin typeface="Times New Roman" pitchFamily="18" charset="0"/>
                <a:cs typeface="Times New Roman" pitchFamily="18" charset="0"/>
              </a:rPr>
              <a:t>Data agreements </a:t>
            </a:r>
          </a:p>
          <a:p>
            <a:pPr algn="ctr" eaLnBrk="1" hangingPunct="1"/>
            <a:endParaRPr lang="en-AU" sz="1400" b="1">
              <a:latin typeface="Times New Roman" pitchFamily="18" charset="0"/>
              <a:cs typeface="Times New Roman" pitchFamily="18" charset="0"/>
            </a:endParaRPr>
          </a:p>
          <a:p>
            <a:pPr eaLnBrk="1" hangingPunct="1">
              <a:buFont typeface="Arial" pitchFamily="34" charset="0"/>
              <a:buChar char="•"/>
            </a:pPr>
            <a:r>
              <a:rPr lang="en-AU" sz="1400">
                <a:latin typeface="Times New Roman" pitchFamily="18" charset="0"/>
                <a:cs typeface="Times New Roman" pitchFamily="18" charset="0"/>
              </a:rPr>
              <a:t>Access to data by experts for the purposes of assisting with data management: statement of extent and duration of involvement , and date by which data returned</a:t>
            </a:r>
          </a:p>
          <a:p>
            <a:pPr eaLnBrk="1" hangingPunct="1">
              <a:buFont typeface="Arial" pitchFamily="34" charset="0"/>
              <a:buChar char="•"/>
            </a:pPr>
            <a:r>
              <a:rPr lang="en-AU" sz="1400">
                <a:latin typeface="Times New Roman" pitchFamily="18" charset="0"/>
                <a:cs typeface="Times New Roman" pitchFamily="18" charset="0"/>
              </a:rPr>
              <a:t>Return of data to community: </a:t>
            </a:r>
          </a:p>
          <a:p>
            <a:pPr lvl="1" eaLnBrk="1" hangingPunct="1">
              <a:buFont typeface="Arial" pitchFamily="34" charset="0"/>
              <a:buChar char="•"/>
            </a:pPr>
            <a:r>
              <a:rPr lang="en-AU" sz="1400">
                <a:latin typeface="Times New Roman" pitchFamily="18" charset="0"/>
                <a:cs typeface="Times New Roman" pitchFamily="18" charset="0"/>
              </a:rPr>
              <a:t>Results </a:t>
            </a:r>
          </a:p>
          <a:p>
            <a:pPr lvl="1" eaLnBrk="1" hangingPunct="1">
              <a:buFont typeface="Arial" pitchFamily="34" charset="0"/>
              <a:buChar char="•"/>
            </a:pPr>
            <a:r>
              <a:rPr lang="en-AU" sz="1400">
                <a:latin typeface="Times New Roman" pitchFamily="18" charset="0"/>
                <a:cs typeface="Times New Roman" pitchFamily="18" charset="0"/>
              </a:rPr>
              <a:t>Data</a:t>
            </a:r>
          </a:p>
          <a:p>
            <a:pPr eaLnBrk="1" hangingPunct="1"/>
            <a:endParaRPr lang="en-AU" sz="1200">
              <a:latin typeface="Times New Roman" pitchFamily="18" charset="0"/>
              <a:cs typeface="Times New Roman" pitchFamily="18" charset="0"/>
            </a:endParaRPr>
          </a:p>
        </p:txBody>
      </p:sp>
      <p:sp>
        <p:nvSpPr>
          <p:cNvPr id="6" name="Up Arrow 5"/>
          <p:cNvSpPr/>
          <p:nvPr/>
        </p:nvSpPr>
        <p:spPr>
          <a:xfrm>
            <a:off x="1403350" y="1341438"/>
            <a:ext cx="360363" cy="1943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 name="Up Arrow 6"/>
          <p:cNvSpPr/>
          <p:nvPr/>
        </p:nvSpPr>
        <p:spPr>
          <a:xfrm>
            <a:off x="4572000" y="1341438"/>
            <a:ext cx="360363" cy="1943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 name="Up Arrow 7"/>
          <p:cNvSpPr/>
          <p:nvPr/>
        </p:nvSpPr>
        <p:spPr>
          <a:xfrm>
            <a:off x="7451725" y="1341438"/>
            <a:ext cx="358775" cy="1943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00" name="TextBox 8"/>
          <p:cNvSpPr txBox="1">
            <a:spLocks noChangeArrowheads="1"/>
          </p:cNvSpPr>
          <p:nvPr/>
        </p:nvSpPr>
        <p:spPr bwMode="auto">
          <a:xfrm>
            <a:off x="3203575" y="3429000"/>
            <a:ext cx="3097213" cy="30781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400" b="1">
                <a:latin typeface="Times New Roman" pitchFamily="18" charset="0"/>
                <a:cs typeface="Times New Roman" pitchFamily="18" charset="0"/>
              </a:rPr>
              <a:t>Memo’s of Understanding</a:t>
            </a:r>
          </a:p>
          <a:p>
            <a:pPr algn="ctr" eaLnBrk="1" hangingPunct="1"/>
            <a:r>
              <a:rPr lang="en-AU" sz="1400" b="1" i="1">
                <a:latin typeface="Times New Roman" pitchFamily="18" charset="0"/>
                <a:cs typeface="Times New Roman" pitchFamily="18" charset="0"/>
              </a:rPr>
              <a:t>between</a:t>
            </a:r>
            <a:endParaRPr lang="en-AU" sz="1400" i="1">
              <a:latin typeface="Times New Roman" pitchFamily="18" charset="0"/>
              <a:cs typeface="Times New Roman" pitchFamily="18" charset="0"/>
            </a:endParaRPr>
          </a:p>
          <a:p>
            <a:pPr algn="ctr" eaLnBrk="1" hangingPunct="1"/>
            <a:endParaRPr lang="en-AU" sz="1400" b="1">
              <a:latin typeface="Times New Roman" pitchFamily="18" charset="0"/>
              <a:cs typeface="Times New Roman" pitchFamily="18" charset="0"/>
            </a:endParaRPr>
          </a:p>
          <a:p>
            <a:pPr eaLnBrk="1" hangingPunct="1">
              <a:buFont typeface="Arial" pitchFamily="34" charset="0"/>
              <a:buChar char="•"/>
            </a:pPr>
            <a:r>
              <a:rPr lang="en-AU" sz="1400">
                <a:latin typeface="Times New Roman" pitchFamily="18" charset="0"/>
                <a:cs typeface="Times New Roman" pitchFamily="18" charset="0"/>
              </a:rPr>
              <a:t>All partners: over-arching MOU regarding intent and conduct of program</a:t>
            </a:r>
          </a:p>
          <a:p>
            <a:pPr eaLnBrk="1" hangingPunct="1">
              <a:buFont typeface="Arial" pitchFamily="34" charset="0"/>
              <a:buChar char="•"/>
            </a:pPr>
            <a:r>
              <a:rPr lang="en-AU" sz="1400">
                <a:latin typeface="Times New Roman" pitchFamily="18" charset="0"/>
                <a:cs typeface="Times New Roman" pitchFamily="18" charset="0"/>
              </a:rPr>
              <a:t>Individual partners: location and management of project staff  (all positions designated for Aboriginal people) within partner organisation</a:t>
            </a:r>
          </a:p>
          <a:p>
            <a:pPr eaLnBrk="1" hangingPunct="1">
              <a:buFont typeface="Arial" pitchFamily="34" charset="0"/>
              <a:buChar char="•"/>
            </a:pPr>
            <a:r>
              <a:rPr lang="en-AU" sz="1400">
                <a:latin typeface="Times New Roman" pitchFamily="18" charset="0"/>
                <a:cs typeface="Times New Roman" pitchFamily="18" charset="0"/>
              </a:rPr>
              <a:t>External experts /others (such as NGO’s) and partners: statement of extent and duration of involvement in any component of the research program</a:t>
            </a:r>
          </a:p>
          <a:p>
            <a:pPr eaLnBrk="1" hangingPunct="1">
              <a:buFont typeface="Arial" pitchFamily="34" charset="0"/>
              <a:buChar char="•"/>
            </a:pPr>
            <a:endParaRPr lang="en-AU" sz="1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6" grpId="0" animBg="1"/>
      <p:bldP spid="7" grpId="0" animBg="1"/>
      <p:bldP spid="8" grpId="0" animBg="1"/>
      <p:bldP spid="82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6" name="Oval 8"/>
          <p:cNvSpPr>
            <a:spLocks noChangeArrowheads="1"/>
          </p:cNvSpPr>
          <p:nvPr/>
        </p:nvSpPr>
        <p:spPr bwMode="auto">
          <a:xfrm>
            <a:off x="7000875" y="3429000"/>
            <a:ext cx="1444625" cy="1365250"/>
          </a:xfrm>
          <a:prstGeom prst="ellipse">
            <a:avLst/>
          </a:prstGeom>
          <a:solidFill>
            <a:srgbClr val="00FFCC"/>
          </a:solidFill>
          <a:ln w="9525">
            <a:solidFill>
              <a:schemeClr val="tx1"/>
            </a:solidFill>
            <a:round/>
            <a:headEnd/>
            <a:tailEnd/>
          </a:ln>
        </p:spPr>
        <p:txBody>
          <a:bodyPr wrap="none" anchor="ctr"/>
          <a:lstStyle/>
          <a:p>
            <a:pPr algn="ctr"/>
            <a:r>
              <a:rPr lang="en-AU" sz="2400" b="1">
                <a:latin typeface="Calibri" pitchFamily="34" charset="0"/>
              </a:rPr>
              <a:t>GLYCEMIC INDEX</a:t>
            </a:r>
          </a:p>
          <a:p>
            <a:pPr algn="ctr"/>
            <a:r>
              <a:rPr lang="en-AU" sz="2000" b="1">
                <a:latin typeface="Calibri" pitchFamily="34" charset="0"/>
              </a:rPr>
              <a:t> </a:t>
            </a:r>
            <a:r>
              <a:rPr lang="en-AU" sz="1600">
                <a:latin typeface="Calibri" pitchFamily="34" charset="0"/>
              </a:rPr>
              <a:t>Methodology</a:t>
            </a:r>
          </a:p>
          <a:p>
            <a:pPr algn="ctr"/>
            <a:r>
              <a:rPr lang="en-AU" sz="1600">
                <a:latin typeface="Calibri" pitchFamily="34" charset="0"/>
              </a:rPr>
              <a:t>Description</a:t>
            </a:r>
          </a:p>
        </p:txBody>
      </p:sp>
      <p:sp>
        <p:nvSpPr>
          <p:cNvPr id="319509" name="Oval 21"/>
          <p:cNvSpPr>
            <a:spLocks noChangeArrowheads="1"/>
          </p:cNvSpPr>
          <p:nvPr/>
        </p:nvSpPr>
        <p:spPr bwMode="auto">
          <a:xfrm>
            <a:off x="142875" y="4143375"/>
            <a:ext cx="2305050" cy="1500188"/>
          </a:xfrm>
          <a:prstGeom prst="ellipse">
            <a:avLst/>
          </a:prstGeom>
          <a:solidFill>
            <a:srgbClr val="99FF66"/>
          </a:solidFill>
          <a:ln w="9525">
            <a:solidFill>
              <a:schemeClr val="tx1"/>
            </a:solidFill>
            <a:round/>
            <a:headEnd/>
            <a:tailEnd/>
          </a:ln>
        </p:spPr>
        <p:txBody>
          <a:bodyPr wrap="none" anchor="ctr"/>
          <a:lstStyle/>
          <a:p>
            <a:pPr algn="ctr"/>
            <a:r>
              <a:rPr lang="en-AU" sz="2400" b="1">
                <a:latin typeface="Calibri" pitchFamily="34" charset="0"/>
              </a:rPr>
              <a:t>EVALUATION</a:t>
            </a:r>
          </a:p>
          <a:p>
            <a:pPr algn="ctr"/>
            <a:r>
              <a:rPr lang="en-AU" sz="1400" b="1">
                <a:latin typeface="Calibri" pitchFamily="34" charset="0"/>
              </a:rPr>
              <a:t>Surveys</a:t>
            </a:r>
          </a:p>
          <a:p>
            <a:pPr algn="ctr"/>
            <a:r>
              <a:rPr lang="en-AU" sz="1600">
                <a:latin typeface="Tw Cen MT" pitchFamily="34" charset="0"/>
              </a:rPr>
              <a:t>Food Intake</a:t>
            </a:r>
          </a:p>
          <a:p>
            <a:pPr algn="ctr"/>
            <a:r>
              <a:rPr lang="en-AU" sz="1600">
                <a:latin typeface="Tw Cen MT" pitchFamily="34" charset="0"/>
              </a:rPr>
              <a:t>Physical Activity</a:t>
            </a:r>
          </a:p>
        </p:txBody>
      </p:sp>
      <p:sp>
        <p:nvSpPr>
          <p:cNvPr id="319490" name="Oval 2" descr="Horizontal brick"/>
          <p:cNvSpPr>
            <a:spLocks noChangeArrowheads="1"/>
          </p:cNvSpPr>
          <p:nvPr/>
        </p:nvSpPr>
        <p:spPr bwMode="auto">
          <a:xfrm>
            <a:off x="3357563" y="2714625"/>
            <a:ext cx="2362200" cy="2295525"/>
          </a:xfrm>
          <a:prstGeom prst="ellipse">
            <a:avLst/>
          </a:prstGeom>
          <a:pattFill prst="horzBrick">
            <a:fgClr>
              <a:srgbClr val="FFCC00"/>
            </a:fgClr>
            <a:bgClr>
              <a:srgbClr val="FF9900"/>
            </a:bgClr>
          </a:pattFill>
          <a:ln w="9525">
            <a:solidFill>
              <a:schemeClr val="tx1"/>
            </a:solidFill>
            <a:round/>
            <a:headEnd/>
            <a:tailEnd/>
          </a:ln>
        </p:spPr>
        <p:txBody>
          <a:bodyPr wrap="none" anchor="ctr"/>
          <a:lstStyle/>
          <a:p>
            <a:pPr algn="ctr"/>
            <a:r>
              <a:rPr lang="en-AU" sz="2800" b="1">
                <a:latin typeface="Calibri" pitchFamily="34" charset="0"/>
              </a:rPr>
              <a:t>MANY RIVERS</a:t>
            </a:r>
          </a:p>
          <a:p>
            <a:pPr algn="ctr"/>
            <a:r>
              <a:rPr lang="en-AU" sz="2400" b="1">
                <a:latin typeface="Calibri" pitchFamily="34" charset="0"/>
              </a:rPr>
              <a:t>PROGRAM</a:t>
            </a:r>
          </a:p>
          <a:p>
            <a:pPr algn="ctr"/>
            <a:r>
              <a:rPr lang="en-AU" sz="2400" b="1">
                <a:latin typeface="Calibri" pitchFamily="34" charset="0"/>
              </a:rPr>
              <a:t>FOR</a:t>
            </a:r>
          </a:p>
          <a:p>
            <a:pPr algn="ctr"/>
            <a:r>
              <a:rPr lang="en-AU" sz="2400" b="1">
                <a:latin typeface="Calibri" pitchFamily="34" charset="0"/>
              </a:rPr>
              <a:t>CHILDREN</a:t>
            </a:r>
          </a:p>
        </p:txBody>
      </p:sp>
      <p:sp>
        <p:nvSpPr>
          <p:cNvPr id="319492" name="Oval 4"/>
          <p:cNvSpPr>
            <a:spLocks noChangeArrowheads="1"/>
          </p:cNvSpPr>
          <p:nvPr/>
        </p:nvSpPr>
        <p:spPr bwMode="auto">
          <a:xfrm>
            <a:off x="5072063" y="1285875"/>
            <a:ext cx="2303462" cy="2016125"/>
          </a:xfrm>
          <a:prstGeom prst="ellipse">
            <a:avLst/>
          </a:prstGeom>
          <a:solidFill>
            <a:srgbClr val="00FFCC"/>
          </a:solidFill>
          <a:ln w="9525">
            <a:solidFill>
              <a:schemeClr val="tx1"/>
            </a:solidFill>
            <a:round/>
            <a:headEnd/>
            <a:tailEnd/>
          </a:ln>
        </p:spPr>
        <p:txBody>
          <a:bodyPr wrap="none" anchor="ctr"/>
          <a:lstStyle/>
          <a:p>
            <a:pPr algn="ctr"/>
            <a:r>
              <a:rPr lang="en-AU" sz="2400" b="1">
                <a:latin typeface="Calibri" pitchFamily="34" charset="0"/>
              </a:rPr>
              <a:t> VALIDATION </a:t>
            </a:r>
          </a:p>
          <a:p>
            <a:pPr algn="ctr"/>
            <a:r>
              <a:rPr lang="en-AU" sz="1600">
                <a:latin typeface="Calibri" pitchFamily="34" charset="0"/>
              </a:rPr>
              <a:t>of </a:t>
            </a:r>
          </a:p>
          <a:p>
            <a:pPr algn="ctr"/>
            <a:r>
              <a:rPr lang="en-AU" sz="1600">
                <a:latin typeface="Calibri" pitchFamily="34" charset="0"/>
              </a:rPr>
              <a:t>Food and </a:t>
            </a:r>
          </a:p>
          <a:p>
            <a:pPr algn="ctr"/>
            <a:r>
              <a:rPr lang="en-AU" sz="1600">
                <a:latin typeface="Calibri" pitchFamily="34" charset="0"/>
              </a:rPr>
              <a:t>Physical Activity </a:t>
            </a:r>
          </a:p>
          <a:p>
            <a:pPr algn="ctr"/>
            <a:r>
              <a:rPr lang="en-AU" sz="1600">
                <a:latin typeface="Calibri" pitchFamily="34" charset="0"/>
              </a:rPr>
              <a:t>Surveys</a:t>
            </a:r>
          </a:p>
        </p:txBody>
      </p:sp>
      <p:sp>
        <p:nvSpPr>
          <p:cNvPr id="319494" name="Oval 6"/>
          <p:cNvSpPr>
            <a:spLocks noChangeArrowheads="1"/>
          </p:cNvSpPr>
          <p:nvPr/>
        </p:nvSpPr>
        <p:spPr bwMode="auto">
          <a:xfrm>
            <a:off x="428625" y="1428750"/>
            <a:ext cx="3071813" cy="1643063"/>
          </a:xfrm>
          <a:prstGeom prst="ellipse">
            <a:avLst/>
          </a:prstGeom>
          <a:solidFill>
            <a:srgbClr val="FF9966"/>
          </a:solidFill>
          <a:ln w="9525">
            <a:solidFill>
              <a:schemeClr val="tx1"/>
            </a:solidFill>
            <a:round/>
            <a:headEnd/>
            <a:tailEnd/>
          </a:ln>
        </p:spPr>
        <p:txBody>
          <a:bodyPr wrap="none" anchor="ctr"/>
          <a:lstStyle/>
          <a:p>
            <a:pPr marL="342900" indent="-342900" algn="ctr"/>
            <a:r>
              <a:rPr lang="en-AU" sz="2400" b="1">
                <a:latin typeface="Calibri" pitchFamily="34" charset="0"/>
              </a:rPr>
              <a:t>COMMUNITY ASSET MAPPING</a:t>
            </a:r>
          </a:p>
          <a:p>
            <a:pPr marL="342900" indent="-342900" algn="ctr">
              <a:buFontTx/>
              <a:buAutoNum type="arabicPeriod"/>
            </a:pPr>
            <a:r>
              <a:rPr lang="en-AU" sz="1600">
                <a:latin typeface="Calibri" pitchFamily="34" charset="0"/>
              </a:rPr>
              <a:t>Focus Groups: parents, </a:t>
            </a:r>
          </a:p>
          <a:p>
            <a:pPr marL="342900" indent="-342900" algn="ctr"/>
            <a:r>
              <a:rPr lang="en-AU" sz="1600">
                <a:latin typeface="Calibri" pitchFamily="34" charset="0"/>
              </a:rPr>
              <a:t>children &amp; community.</a:t>
            </a:r>
          </a:p>
          <a:p>
            <a:pPr marL="342900" indent="-342900" algn="ctr"/>
            <a:r>
              <a:rPr lang="en-AU" sz="1400" b="1">
                <a:latin typeface="Calibri" pitchFamily="34" charset="0"/>
              </a:rPr>
              <a:t>2.    </a:t>
            </a:r>
            <a:r>
              <a:rPr lang="en-AU" sz="1400">
                <a:latin typeface="Calibri" pitchFamily="34" charset="0"/>
              </a:rPr>
              <a:t>Mapped PA and food services</a:t>
            </a:r>
          </a:p>
        </p:txBody>
      </p:sp>
      <p:sp>
        <p:nvSpPr>
          <p:cNvPr id="26631" name="Text Box 15"/>
          <p:cNvSpPr txBox="1">
            <a:spLocks noChangeArrowheads="1"/>
          </p:cNvSpPr>
          <p:nvPr/>
        </p:nvSpPr>
        <p:spPr bwMode="auto">
          <a:xfrm>
            <a:off x="0" y="0"/>
            <a:ext cx="9144000" cy="1138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AU" sz="2400" b="1">
                <a:latin typeface="Calibri" pitchFamily="34" charset="0"/>
              </a:rPr>
              <a:t> </a:t>
            </a:r>
            <a:r>
              <a:rPr lang="en-AU" sz="3200" b="1">
                <a:latin typeface="Calibri" pitchFamily="34" charset="0"/>
              </a:rPr>
              <a:t>MANY RIVERS </a:t>
            </a:r>
            <a:r>
              <a:rPr lang="en-AU" sz="2400" b="1">
                <a:latin typeface="Calibri" pitchFamily="34" charset="0"/>
              </a:rPr>
              <a:t>DIABETES PREVENTION PROJECT </a:t>
            </a:r>
          </a:p>
          <a:p>
            <a:pPr algn="ctr" eaLnBrk="1" hangingPunct="1">
              <a:spcBef>
                <a:spcPct val="50000"/>
              </a:spcBef>
            </a:pPr>
            <a:r>
              <a:rPr lang="en-AU" sz="2400" b="1">
                <a:latin typeface="Calibri" pitchFamily="34" charset="0"/>
              </a:rPr>
              <a:t>AIM: To prevent children from growing up to get Diabetes</a:t>
            </a:r>
          </a:p>
        </p:txBody>
      </p:sp>
      <p:sp>
        <p:nvSpPr>
          <p:cNvPr id="26632" name="Text Box 20"/>
          <p:cNvSpPr txBox="1">
            <a:spLocks noChangeArrowheads="1"/>
          </p:cNvSpPr>
          <p:nvPr/>
        </p:nvSpPr>
        <p:spPr bwMode="auto">
          <a:xfrm>
            <a:off x="2727325" y="5522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AU">
              <a:latin typeface="Calibri" pitchFamily="34" charset="0"/>
            </a:endParaRPr>
          </a:p>
        </p:txBody>
      </p:sp>
      <p:sp>
        <p:nvSpPr>
          <p:cNvPr id="3091" name="Oval 19"/>
          <p:cNvSpPr>
            <a:spLocks noChangeArrowheads="1"/>
          </p:cNvSpPr>
          <p:nvPr/>
        </p:nvSpPr>
        <p:spPr bwMode="auto">
          <a:xfrm>
            <a:off x="6715125" y="4857750"/>
            <a:ext cx="2163763" cy="1873250"/>
          </a:xfrm>
          <a:prstGeom prst="ellipse">
            <a:avLst/>
          </a:prstGeom>
          <a:solidFill>
            <a:srgbClr val="FF0000"/>
          </a:solidFill>
          <a:ln w="9525">
            <a:solidFill>
              <a:schemeClr val="tx1"/>
            </a:solidFill>
            <a:round/>
            <a:headEnd/>
            <a:tailEnd/>
          </a:ln>
        </p:spPr>
        <p:txBody>
          <a:bodyPr wrap="none" anchor="ctr"/>
          <a:lstStyle/>
          <a:p>
            <a:pPr algn="ctr"/>
            <a:r>
              <a:rPr lang="en-AU" sz="2400" b="1">
                <a:latin typeface="Tw Cen MT" pitchFamily="34" charset="0"/>
              </a:rPr>
              <a:t>WHAT NOW??</a:t>
            </a:r>
          </a:p>
          <a:p>
            <a:pPr algn="ctr"/>
            <a:r>
              <a:rPr lang="en-AU" sz="2400" b="1">
                <a:latin typeface="Tw Cen MT" pitchFamily="34" charset="0"/>
              </a:rPr>
              <a:t>Surveys 2011-2012</a:t>
            </a:r>
          </a:p>
          <a:p>
            <a:pPr algn="ctr"/>
            <a:r>
              <a:rPr lang="en-AU" sz="2400" b="1">
                <a:latin typeface="Tw Cen MT" pitchFamily="34" charset="0"/>
              </a:rPr>
              <a:t>Publications</a:t>
            </a:r>
          </a:p>
          <a:p>
            <a:pPr algn="ctr"/>
            <a:r>
              <a:rPr lang="en-AU" sz="2400" b="1">
                <a:latin typeface="Tw Cen MT" pitchFamily="34" charset="0"/>
              </a:rPr>
              <a:t>More communities  </a:t>
            </a:r>
          </a:p>
        </p:txBody>
      </p:sp>
      <p:sp>
        <p:nvSpPr>
          <p:cNvPr id="3094" name="AutoShape 22"/>
          <p:cNvSpPr>
            <a:spLocks noChangeArrowheads="1"/>
          </p:cNvSpPr>
          <p:nvPr/>
        </p:nvSpPr>
        <p:spPr bwMode="auto">
          <a:xfrm rot="1433642">
            <a:off x="5529263" y="4646613"/>
            <a:ext cx="1230312" cy="752475"/>
          </a:xfrm>
          <a:prstGeom prst="rightArrow">
            <a:avLst>
              <a:gd name="adj1" fmla="val 50000"/>
              <a:gd name="adj2" fmla="val 24987"/>
            </a:avLst>
          </a:prstGeom>
          <a:solidFill>
            <a:srgbClr val="FF0000"/>
          </a:solidFill>
          <a:ln w="9525">
            <a:solidFill>
              <a:schemeClr val="tx1"/>
            </a:solidFill>
            <a:miter lim="800000"/>
            <a:headEnd/>
            <a:tailEnd/>
          </a:ln>
        </p:spPr>
        <p:txBody>
          <a:bodyPr wrap="none" anchor="ctr"/>
          <a:lstStyle/>
          <a:p>
            <a:endParaRPr lang="en-AU">
              <a:latin typeface="Tw Cen MT" pitchFamily="34" charset="0"/>
            </a:endParaRPr>
          </a:p>
        </p:txBody>
      </p:sp>
      <p:sp>
        <p:nvSpPr>
          <p:cNvPr id="319495" name="Oval 7"/>
          <p:cNvSpPr>
            <a:spLocks noChangeArrowheads="1"/>
          </p:cNvSpPr>
          <p:nvPr/>
        </p:nvSpPr>
        <p:spPr bwMode="auto">
          <a:xfrm>
            <a:off x="7000875" y="2000250"/>
            <a:ext cx="2016125" cy="1584325"/>
          </a:xfrm>
          <a:prstGeom prst="ellipse">
            <a:avLst/>
          </a:prstGeom>
          <a:solidFill>
            <a:srgbClr val="00FFCC"/>
          </a:solidFill>
          <a:ln w="9525">
            <a:solidFill>
              <a:schemeClr val="tx1"/>
            </a:solidFill>
            <a:round/>
            <a:headEnd/>
            <a:tailEnd/>
          </a:ln>
        </p:spPr>
        <p:txBody>
          <a:bodyPr wrap="none" anchor="ctr"/>
          <a:lstStyle/>
          <a:p>
            <a:pPr algn="ctr"/>
            <a:r>
              <a:rPr lang="en-AU" sz="2400" b="1">
                <a:latin typeface="Tw Cen MT" pitchFamily="34" charset="0"/>
              </a:rPr>
              <a:t>DESCRIPTION</a:t>
            </a:r>
          </a:p>
          <a:p>
            <a:pPr algn="ctr"/>
            <a:r>
              <a:rPr lang="en-AU" sz="1600">
                <a:latin typeface="Tw Cen MT" pitchFamily="34" charset="0"/>
              </a:rPr>
              <a:t>Food Intake</a:t>
            </a:r>
          </a:p>
          <a:p>
            <a:pPr algn="ctr"/>
            <a:r>
              <a:rPr lang="en-AU" sz="1600">
                <a:latin typeface="Tw Cen MT" pitchFamily="34" charset="0"/>
              </a:rPr>
              <a:t>Physical Activity</a:t>
            </a:r>
          </a:p>
        </p:txBody>
      </p:sp>
      <p:sp>
        <p:nvSpPr>
          <p:cNvPr id="3095" name="Line 23"/>
          <p:cNvSpPr>
            <a:spLocks noChangeShapeType="1"/>
          </p:cNvSpPr>
          <p:nvPr/>
        </p:nvSpPr>
        <p:spPr bwMode="auto">
          <a:xfrm flipH="1" flipV="1">
            <a:off x="2857500" y="3000375"/>
            <a:ext cx="571500" cy="285750"/>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AU"/>
          </a:p>
        </p:txBody>
      </p:sp>
      <p:sp>
        <p:nvSpPr>
          <p:cNvPr id="3096" name="Line 24"/>
          <p:cNvSpPr>
            <a:spLocks noChangeShapeType="1"/>
          </p:cNvSpPr>
          <p:nvPr/>
        </p:nvSpPr>
        <p:spPr bwMode="auto">
          <a:xfrm flipH="1">
            <a:off x="2500313" y="4286250"/>
            <a:ext cx="785812" cy="142875"/>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AU"/>
          </a:p>
        </p:txBody>
      </p:sp>
      <p:sp>
        <p:nvSpPr>
          <p:cNvPr id="3097" name="Line 25"/>
          <p:cNvSpPr>
            <a:spLocks noChangeShapeType="1"/>
          </p:cNvSpPr>
          <p:nvPr/>
        </p:nvSpPr>
        <p:spPr bwMode="auto">
          <a:xfrm flipV="1">
            <a:off x="5929313" y="3357563"/>
            <a:ext cx="1071562" cy="357187"/>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AU"/>
          </a:p>
        </p:txBody>
      </p:sp>
      <p:sp>
        <p:nvSpPr>
          <p:cNvPr id="319505" name="Oval 17"/>
          <p:cNvSpPr>
            <a:spLocks noChangeArrowheads="1"/>
          </p:cNvSpPr>
          <p:nvPr/>
        </p:nvSpPr>
        <p:spPr bwMode="auto">
          <a:xfrm>
            <a:off x="2000250" y="4714875"/>
            <a:ext cx="2019300" cy="1943100"/>
          </a:xfrm>
          <a:prstGeom prst="ellipse">
            <a:avLst/>
          </a:prstGeom>
          <a:solidFill>
            <a:srgbClr val="99FF66"/>
          </a:solidFill>
          <a:ln w="9525">
            <a:solidFill>
              <a:schemeClr val="tx1"/>
            </a:solidFill>
            <a:round/>
            <a:headEnd/>
            <a:tailEnd/>
          </a:ln>
        </p:spPr>
        <p:txBody>
          <a:bodyPr wrap="none" anchor="ctr"/>
          <a:lstStyle/>
          <a:p>
            <a:pPr algn="ctr"/>
            <a:r>
              <a:rPr lang="en-AU" sz="2400" b="1">
                <a:latin typeface="Calibri" pitchFamily="34" charset="0"/>
              </a:rPr>
              <a:t>STRATEGIES</a:t>
            </a:r>
          </a:p>
          <a:p>
            <a:pPr algn="ctr"/>
            <a:r>
              <a:rPr lang="en-AU" sz="1600">
                <a:latin typeface="Calibri" pitchFamily="34" charset="0"/>
              </a:rPr>
              <a:t>Schools</a:t>
            </a:r>
          </a:p>
          <a:p>
            <a:pPr algn="ctr"/>
            <a:r>
              <a:rPr lang="en-AU" sz="1600">
                <a:latin typeface="Calibri" pitchFamily="34" charset="0"/>
              </a:rPr>
              <a:t>GPs</a:t>
            </a:r>
          </a:p>
          <a:p>
            <a:pPr algn="ctr"/>
            <a:r>
              <a:rPr lang="en-AU" sz="1600">
                <a:latin typeface="Calibri" pitchFamily="34" charset="0"/>
              </a:rPr>
              <a:t>Health assessments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blinds(horizontal)">
                                      <p:cBhvr>
                                        <p:cTn id="7" dur="500"/>
                                        <p:tgtEl>
                                          <p:spTgt spid="319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95"/>
                                        </p:tgtEl>
                                        <p:attrNameLst>
                                          <p:attrName>style.visibility</p:attrName>
                                        </p:attrNameLst>
                                      </p:cBhvr>
                                      <p:to>
                                        <p:strVal val="visible"/>
                                      </p:to>
                                    </p:set>
                                  </p:childTnLst>
                                </p:cTn>
                              </p:par>
                              <p:par>
                                <p:cTn id="12" presetID="22" presetClass="entr" presetSubtype="2" fill="hold" grpId="0" nodeType="withEffect">
                                  <p:stCondLst>
                                    <p:cond delay="0"/>
                                  </p:stCondLst>
                                  <p:childTnLst>
                                    <p:set>
                                      <p:cBhvr>
                                        <p:cTn id="13" dur="1" fill="hold">
                                          <p:stCondLst>
                                            <p:cond delay="0"/>
                                          </p:stCondLst>
                                        </p:cTn>
                                        <p:tgtEl>
                                          <p:spTgt spid="319494"/>
                                        </p:tgtEl>
                                        <p:attrNameLst>
                                          <p:attrName>style.visibility</p:attrName>
                                        </p:attrNameLst>
                                      </p:cBhvr>
                                      <p:to>
                                        <p:strVal val="visible"/>
                                      </p:to>
                                    </p:set>
                                    <p:animEffect transition="in" filter="wipe(right)">
                                      <p:cBhvr>
                                        <p:cTn id="14" dur="500"/>
                                        <p:tgtEl>
                                          <p:spTgt spid="31949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97"/>
                                        </p:tgtEl>
                                        <p:attrNameLst>
                                          <p:attrName>style.visibility</p:attrName>
                                        </p:attrNameLst>
                                      </p:cBhvr>
                                      <p:to>
                                        <p:strVal val="visible"/>
                                      </p:to>
                                    </p:set>
                                  </p:childTnLst>
                                </p:cTn>
                              </p:par>
                              <p:par>
                                <p:cTn id="19" presetID="22" presetClass="entr" presetSubtype="4" fill="hold" grpId="0" nodeType="withEffect">
                                  <p:stCondLst>
                                    <p:cond delay="0"/>
                                  </p:stCondLst>
                                  <p:childTnLst>
                                    <p:set>
                                      <p:cBhvr>
                                        <p:cTn id="20" dur="1" fill="hold">
                                          <p:stCondLst>
                                            <p:cond delay="0"/>
                                          </p:stCondLst>
                                        </p:cTn>
                                        <p:tgtEl>
                                          <p:spTgt spid="319492"/>
                                        </p:tgtEl>
                                        <p:attrNameLst>
                                          <p:attrName>style.visibility</p:attrName>
                                        </p:attrNameLst>
                                      </p:cBhvr>
                                      <p:to>
                                        <p:strVal val="visible"/>
                                      </p:to>
                                    </p:set>
                                    <p:animEffect transition="in" filter="wipe(down)">
                                      <p:cBhvr>
                                        <p:cTn id="21" dur="500"/>
                                        <p:tgtEl>
                                          <p:spTgt spid="3194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9495"/>
                                        </p:tgtEl>
                                        <p:attrNameLst>
                                          <p:attrName>style.visibility</p:attrName>
                                        </p:attrNameLst>
                                      </p:cBhvr>
                                      <p:to>
                                        <p:strVal val="visible"/>
                                      </p:to>
                                    </p:set>
                                    <p:animEffect transition="in" filter="wipe(down)">
                                      <p:cBhvr>
                                        <p:cTn id="26" dur="500"/>
                                        <p:tgtEl>
                                          <p:spTgt spid="3194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19496"/>
                                        </p:tgtEl>
                                        <p:attrNameLst>
                                          <p:attrName>style.visibility</p:attrName>
                                        </p:attrNameLst>
                                      </p:cBhvr>
                                      <p:to>
                                        <p:strVal val="visible"/>
                                      </p:to>
                                    </p:set>
                                    <p:animEffect transition="in" filter="wipe(down)">
                                      <p:cBhvr>
                                        <p:cTn id="31" dur="500"/>
                                        <p:tgtEl>
                                          <p:spTgt spid="3194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96"/>
                                        </p:tgtEl>
                                        <p:attrNameLst>
                                          <p:attrName>style.visibility</p:attrName>
                                        </p:attrNameLst>
                                      </p:cBhvr>
                                      <p:to>
                                        <p:strVal val="visible"/>
                                      </p:to>
                                    </p:set>
                                  </p:childTnLst>
                                </p:cTn>
                              </p:par>
                              <p:par>
                                <p:cTn id="36" presetID="22" presetClass="entr" presetSubtype="1" fill="hold" grpId="0" nodeType="withEffect">
                                  <p:stCondLst>
                                    <p:cond delay="0"/>
                                  </p:stCondLst>
                                  <p:childTnLst>
                                    <p:set>
                                      <p:cBhvr>
                                        <p:cTn id="37" dur="1" fill="hold">
                                          <p:stCondLst>
                                            <p:cond delay="0"/>
                                          </p:stCondLst>
                                        </p:cTn>
                                        <p:tgtEl>
                                          <p:spTgt spid="319505"/>
                                        </p:tgtEl>
                                        <p:attrNameLst>
                                          <p:attrName>style.visibility</p:attrName>
                                        </p:attrNameLst>
                                      </p:cBhvr>
                                      <p:to>
                                        <p:strVal val="visible"/>
                                      </p:to>
                                    </p:set>
                                    <p:animEffect transition="in" filter="wipe(up)">
                                      <p:cBhvr>
                                        <p:cTn id="38" dur="500"/>
                                        <p:tgtEl>
                                          <p:spTgt spid="31950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19509"/>
                                        </p:tgtEl>
                                        <p:attrNameLst>
                                          <p:attrName>style.visibility</p:attrName>
                                        </p:attrNameLst>
                                      </p:cBhvr>
                                      <p:to>
                                        <p:strVal val="visible"/>
                                      </p:to>
                                    </p:set>
                                    <p:animEffect transition="in" filter="wipe(up)">
                                      <p:cBhvr>
                                        <p:cTn id="43" dur="500"/>
                                        <p:tgtEl>
                                          <p:spTgt spid="3195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9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6" grpId="0" animBg="1"/>
      <p:bldP spid="319509" grpId="0" animBg="1"/>
      <p:bldP spid="319490" grpId="0" animBg="1"/>
      <p:bldP spid="319492" grpId="0" animBg="1"/>
      <p:bldP spid="319494" grpId="0" animBg="1"/>
      <p:bldP spid="3091" grpId="0" animBg="1"/>
      <p:bldP spid="3094" grpId="0" animBg="1"/>
      <p:bldP spid="319495" grpId="0" animBg="1"/>
      <p:bldP spid="3095" grpId="0" animBg="1"/>
      <p:bldP spid="3096" grpId="0" animBg="1"/>
      <p:bldP spid="3097" grpId="0" animBg="1"/>
      <p:bldP spid="3195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a:solidFill>
            <a:srgbClr val="FFFF00"/>
          </a:solidFill>
        </p:spPr>
        <p:txBody>
          <a:bodyPr/>
          <a:lstStyle/>
          <a:p>
            <a:pPr eaLnBrk="1" hangingPunct="1"/>
            <a:r>
              <a:rPr lang="en-AU" b="1" smtClean="0"/>
              <a:t>Capacity building</a:t>
            </a:r>
            <a:endParaRPr lang="en-AU" smtClean="0"/>
          </a:p>
        </p:txBody>
      </p:sp>
      <p:sp>
        <p:nvSpPr>
          <p:cNvPr id="11267" name="Content Placeholder 2"/>
          <p:cNvSpPr>
            <a:spLocks noGrp="1"/>
          </p:cNvSpPr>
          <p:nvPr>
            <p:ph idx="1"/>
          </p:nvPr>
        </p:nvSpPr>
        <p:spPr>
          <a:xfrm>
            <a:off x="0" y="1484313"/>
            <a:ext cx="9144000" cy="4997450"/>
          </a:xfrm>
        </p:spPr>
        <p:txBody>
          <a:bodyPr/>
          <a:lstStyle/>
          <a:p>
            <a:pPr eaLnBrk="1" hangingPunct="1"/>
            <a:r>
              <a:rPr lang="en-AU" smtClean="0"/>
              <a:t>Research is about capacity building of staff as much as the research.</a:t>
            </a:r>
          </a:p>
          <a:p>
            <a:pPr lvl="1" eaLnBrk="1" hangingPunct="1"/>
            <a:r>
              <a:rPr lang="en-AU" smtClean="0"/>
              <a:t>“…giving something back to community...”</a:t>
            </a:r>
          </a:p>
          <a:p>
            <a:pPr lvl="1" eaLnBrk="1" hangingPunct="1"/>
            <a:r>
              <a:rPr lang="en-AU" smtClean="0"/>
              <a:t>“…this will last long after you go…”</a:t>
            </a:r>
          </a:p>
          <a:p>
            <a:pPr eaLnBrk="1" hangingPunct="1"/>
            <a:r>
              <a:rPr lang="en-AU" smtClean="0"/>
              <a:t>Skills acquired have a ‘ripple effect’.</a:t>
            </a:r>
          </a:p>
          <a:p>
            <a:pPr eaLnBrk="1" hangingPunct="1"/>
            <a:r>
              <a:rPr lang="en-AU" smtClean="0"/>
              <a:t>Survey worker example:</a:t>
            </a:r>
          </a:p>
          <a:p>
            <a:pPr lvl="1" eaLnBrk="1" hangingPunct="1"/>
            <a:r>
              <a:rPr lang="en-AU" smtClean="0"/>
              <a:t>Numbers / benefit</a:t>
            </a:r>
          </a:p>
          <a:p>
            <a:pPr lvl="1" eaLnBrk="1" hangingPunct="1"/>
            <a:r>
              <a:rPr lang="en-AU" smtClean="0"/>
              <a:t>Training </a:t>
            </a:r>
          </a:p>
        </p:txBody>
      </p:sp>
      <p:pic>
        <p:nvPicPr>
          <p:cNvPr id="4" name="Content Placeholder 16" descr="Strategic Planning Day Harrington Septmeber 2010 0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076700"/>
            <a:ext cx="24479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a:solidFill>
            <a:srgbClr val="FFFF00"/>
          </a:solidFill>
        </p:spPr>
        <p:txBody>
          <a:bodyPr/>
          <a:lstStyle/>
          <a:p>
            <a:pPr eaLnBrk="1" hangingPunct="1"/>
            <a:r>
              <a:rPr lang="en-AU" b="1" smtClean="0"/>
              <a:t>Mean</a:t>
            </a:r>
            <a:r>
              <a:rPr lang="en-AU" smtClean="0"/>
              <a:t> </a:t>
            </a:r>
            <a:r>
              <a:rPr lang="en-AU" b="1" smtClean="0"/>
              <a:t>daily intake of nutrients</a:t>
            </a:r>
          </a:p>
        </p:txBody>
      </p:sp>
      <p:sp>
        <p:nvSpPr>
          <p:cNvPr id="28675" name="Text Placeholder 4"/>
          <p:cNvSpPr>
            <a:spLocks noGrp="1"/>
          </p:cNvSpPr>
          <p:nvPr>
            <p:ph sz="quarter" idx="1"/>
          </p:nvPr>
        </p:nvSpPr>
        <p:spPr>
          <a:xfrm>
            <a:off x="612775" y="1600200"/>
            <a:ext cx="8153400" cy="4495800"/>
          </a:xfrm>
        </p:spPr>
        <p:txBody>
          <a:bodyPr/>
          <a:lstStyle/>
          <a:p>
            <a:pPr eaLnBrk="1" hangingPunct="1"/>
            <a:endParaRPr lang="en-US" sz="2800" smtClean="0"/>
          </a:p>
          <a:p>
            <a:pPr eaLnBrk="1" hangingPunct="1"/>
            <a:endParaRPr lang="en-AU" smtClean="0"/>
          </a:p>
        </p:txBody>
      </p:sp>
      <p:graphicFrame>
        <p:nvGraphicFramePr>
          <p:cNvPr id="10" name="Table 9"/>
          <p:cNvGraphicFramePr>
            <a:graphicFrameLocks noGrp="1"/>
          </p:cNvGraphicFramePr>
          <p:nvPr/>
        </p:nvGraphicFramePr>
        <p:xfrm>
          <a:off x="1428750" y="1714500"/>
          <a:ext cx="5929313" cy="4424363"/>
        </p:xfrm>
        <a:graphic>
          <a:graphicData uri="http://schemas.openxmlformats.org/drawingml/2006/table">
            <a:tbl>
              <a:tblPr/>
              <a:tblGrid>
                <a:gridCol w="2357438"/>
                <a:gridCol w="2138342"/>
                <a:gridCol w="1433533"/>
              </a:tblGrid>
              <a:tr h="571553">
                <a:tc rowSpan="2">
                  <a:txBody>
                    <a:bodyPr/>
                    <a:lstStyle/>
                    <a:p>
                      <a:pPr algn="l" fontAlgn="ctr"/>
                      <a:r>
                        <a:rPr lang="en-AU" sz="1800" b="1" i="0" u="none" strike="noStrike" dirty="0">
                          <a:solidFill>
                            <a:srgbClr val="000000"/>
                          </a:solidFill>
                          <a:latin typeface="Times New Roman"/>
                        </a:rPr>
                        <a:t>Nutrient</a:t>
                      </a:r>
                    </a:p>
                  </a:txBody>
                  <a:tcPr marL="9525" marR="9525" marT="952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C000"/>
                    </a:solidFill>
                  </a:tcPr>
                </a:tc>
                <a:tc gridSpan="2">
                  <a:txBody>
                    <a:bodyPr/>
                    <a:lstStyle/>
                    <a:p>
                      <a:pPr algn="ctr" fontAlgn="ctr"/>
                      <a:r>
                        <a:rPr lang="en-AU" sz="1800" b="1" i="0" u="none" strike="noStrike" dirty="0">
                          <a:solidFill>
                            <a:srgbClr val="000000"/>
                          </a:solidFill>
                          <a:latin typeface="Times New Roman"/>
                        </a:rPr>
                        <a:t>Boys (n = 93</a:t>
                      </a:r>
                      <a:r>
                        <a:rPr lang="en-AU" sz="1800" b="1" i="0" u="none" strike="noStrike" dirty="0" smtClean="0">
                          <a:solidFill>
                            <a:srgbClr val="000000"/>
                          </a:solidFill>
                          <a:latin typeface="Times New Roman"/>
                        </a:rPr>
                        <a:t>)</a:t>
                      </a:r>
                      <a:endParaRPr lang="en-AU" sz="1800" b="1" i="0" u="none" strike="noStrike" dirty="0">
                        <a:solidFill>
                          <a:srgbClr val="000000"/>
                        </a:solidFill>
                        <a:latin typeface="Times New Roman"/>
                      </a:endParaRPr>
                    </a:p>
                  </a:txBody>
                  <a:tcPr marL="9525" marR="9525" marT="9526"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hMerge="1">
                  <a:txBody>
                    <a:bodyPr/>
                    <a:lstStyle/>
                    <a:p>
                      <a:pPr algn="ctr" fontAlgn="ctr"/>
                      <a:endParaRPr lang="en-AU" sz="1800" b="1" i="0" u="none" strike="noStrike" dirty="0">
                        <a:solidFill>
                          <a:srgbClr val="000000"/>
                        </a:solidFill>
                        <a:latin typeface="Times New Roman"/>
                      </a:endParaRP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r>
              <a:tr h="1071663">
                <a:tc vMerge="1">
                  <a:txBody>
                    <a:bodyPr/>
                    <a:lstStyle/>
                    <a:p>
                      <a:endParaRPr lang="en-AU"/>
                    </a:p>
                  </a:txBody>
                  <a:tcPr/>
                </a:tc>
                <a:tc>
                  <a:txBody>
                    <a:bodyPr/>
                    <a:lstStyle/>
                    <a:p>
                      <a:pPr algn="ctr" fontAlgn="ctr"/>
                      <a:r>
                        <a:rPr lang="fr-FR" sz="1800" b="1" i="0" u="none" strike="noStrike" dirty="0">
                          <a:solidFill>
                            <a:srgbClr val="000000"/>
                          </a:solidFill>
                          <a:latin typeface="Times New Roman"/>
                        </a:rPr>
                        <a:t>Aboriginal &amp; Torres Strait Islander</a:t>
                      </a:r>
                      <a:br>
                        <a:rPr lang="fr-FR" sz="1800" b="1" i="0" u="none" strike="noStrike" dirty="0">
                          <a:solidFill>
                            <a:srgbClr val="000000"/>
                          </a:solidFill>
                          <a:latin typeface="Times New Roman"/>
                        </a:rPr>
                      </a:br>
                      <a:r>
                        <a:rPr lang="fr-FR" sz="1800" b="1" i="0" u="none" strike="noStrike" dirty="0">
                          <a:solidFill>
                            <a:srgbClr val="000000"/>
                          </a:solidFill>
                          <a:latin typeface="Times New Roman"/>
                        </a:rPr>
                        <a:t>(n=34)</a:t>
                      </a:r>
                    </a:p>
                  </a:txBody>
                  <a:tcPr marL="9525" marR="9525" marT="9526" marB="0" anchor="ctr">
                    <a:lnL>
                      <a:noFill/>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AU" sz="1800" b="1" i="0" u="none" strike="noStrike" dirty="0">
                          <a:solidFill>
                            <a:srgbClr val="000000"/>
                          </a:solidFill>
                          <a:latin typeface="Times New Roman"/>
                        </a:rPr>
                        <a:t>non-Indigenous</a:t>
                      </a:r>
                      <a:br>
                        <a:rPr lang="en-AU" sz="1800" b="1" i="0" u="none" strike="noStrike" dirty="0">
                          <a:solidFill>
                            <a:srgbClr val="000000"/>
                          </a:solidFill>
                          <a:latin typeface="Times New Roman"/>
                        </a:rPr>
                      </a:br>
                      <a:r>
                        <a:rPr lang="en-AU" sz="1800" b="1" i="0" u="none" strike="noStrike" dirty="0">
                          <a:solidFill>
                            <a:srgbClr val="000000"/>
                          </a:solidFill>
                          <a:latin typeface="Times New Roman"/>
                        </a:rPr>
                        <a:t>(n=59) </a:t>
                      </a:r>
                    </a:p>
                  </a:txBody>
                  <a:tcPr marL="9525" marR="9525" marT="9526"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r>
              <a:tr h="352043">
                <a:tc>
                  <a:txBody>
                    <a:bodyPr/>
                    <a:lstStyle/>
                    <a:p>
                      <a:pPr algn="l" fontAlgn="ctr"/>
                      <a:r>
                        <a:rPr lang="en-AU" sz="1800" b="0" i="0" u="none" strike="noStrike" dirty="0">
                          <a:solidFill>
                            <a:srgbClr val="000000"/>
                          </a:solidFill>
                          <a:latin typeface="Times New Roman"/>
                        </a:rPr>
                        <a:t>Energy (kJ</a:t>
                      </a:r>
                      <a:r>
                        <a:rPr lang="en-AU" sz="1800" b="0" i="0" u="none" strike="noStrike" dirty="0" smtClean="0">
                          <a:solidFill>
                            <a:srgbClr val="000000"/>
                          </a:solidFill>
                          <a:latin typeface="Times New Roman"/>
                        </a:rPr>
                        <a:t>)*</a:t>
                      </a:r>
                      <a:endParaRPr lang="en-AU" sz="1800" b="0" i="0" u="none" strike="noStrike" dirty="0">
                        <a:solidFill>
                          <a:srgbClr val="000000"/>
                        </a:solidFill>
                        <a:latin typeface="Times New Roman"/>
                      </a:endParaRPr>
                    </a:p>
                  </a:txBody>
                  <a:tcPr marL="9525" marR="9525" marT="9526"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en-AU" sz="1800" b="0" i="0" u="none" strike="noStrike">
                          <a:solidFill>
                            <a:srgbClr val="000000"/>
                          </a:solidFill>
                          <a:latin typeface="Times New Roman"/>
                        </a:rPr>
                        <a:t>9689.2</a:t>
                      </a:r>
                    </a:p>
                  </a:txBody>
                  <a:tcPr marL="9525" marR="9525" marT="9526" marB="0" anchor="ctr">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AU" sz="1800" b="0" i="0" u="none" strike="noStrike" dirty="0">
                          <a:solidFill>
                            <a:srgbClr val="000000"/>
                          </a:solidFill>
                          <a:latin typeface="Times New Roman"/>
                        </a:rPr>
                        <a:t>8422.1</a:t>
                      </a:r>
                    </a:p>
                  </a:txBody>
                  <a:tcPr marL="9525" marR="9525" marT="9526"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352043">
                <a:tc>
                  <a:txBody>
                    <a:bodyPr/>
                    <a:lstStyle/>
                    <a:p>
                      <a:pPr algn="l" fontAlgn="ctr"/>
                      <a:r>
                        <a:rPr lang="en-AU" sz="1800" b="0" i="0" u="none" strike="noStrike">
                          <a:solidFill>
                            <a:srgbClr val="000000"/>
                          </a:solidFill>
                          <a:latin typeface="Times New Roman"/>
                        </a:rPr>
                        <a:t>Total Fat (g)</a:t>
                      </a:r>
                    </a:p>
                  </a:txBody>
                  <a:tcPr marL="9525" marR="9525" marT="9526"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en-AU" sz="1800" b="0" i="0" u="none" strike="noStrike">
                          <a:solidFill>
                            <a:srgbClr val="000000"/>
                          </a:solidFill>
                          <a:latin typeface="Times New Roman"/>
                        </a:rPr>
                        <a:t>87.4</a:t>
                      </a:r>
                    </a:p>
                  </a:txBody>
                  <a:tcPr marL="9525" marR="9525" marT="9526" marB="0" anchor="ctr">
                    <a:lnL>
                      <a:noFill/>
                    </a:lnL>
                    <a:lnR>
                      <a:noFill/>
                    </a:lnR>
                    <a:lnT>
                      <a:noFill/>
                    </a:lnT>
                    <a:lnB>
                      <a:noFill/>
                    </a:lnB>
                    <a:solidFill>
                      <a:srgbClr val="FFFF00"/>
                    </a:solidFill>
                  </a:tcPr>
                </a:tc>
                <a:tc>
                  <a:txBody>
                    <a:bodyPr/>
                    <a:lstStyle/>
                    <a:p>
                      <a:pPr algn="ctr" fontAlgn="ctr"/>
                      <a:r>
                        <a:rPr lang="en-AU" sz="1800" b="0" i="0" u="none" strike="noStrike" dirty="0">
                          <a:solidFill>
                            <a:srgbClr val="000000"/>
                          </a:solidFill>
                          <a:latin typeface="Times New Roman"/>
                        </a:rPr>
                        <a:t>78.9</a:t>
                      </a:r>
                    </a:p>
                  </a:txBody>
                  <a:tcPr marL="9525" marR="9525" marT="9526" marB="0" anchor="ctr">
                    <a:lnL>
                      <a:noFill/>
                    </a:lnL>
                    <a:lnR w="12700" cap="flat" cmpd="sng" algn="ctr">
                      <a:solidFill>
                        <a:schemeClr val="tx1"/>
                      </a:solidFill>
                      <a:prstDash val="solid"/>
                      <a:round/>
                      <a:headEnd type="none" w="med" len="med"/>
                      <a:tailEnd type="none" w="med" len="med"/>
                    </a:lnR>
                    <a:lnT>
                      <a:noFill/>
                    </a:lnT>
                    <a:lnB>
                      <a:noFill/>
                    </a:lnB>
                    <a:solidFill>
                      <a:srgbClr val="FFFF00"/>
                    </a:solidFill>
                  </a:tcPr>
                </a:tc>
              </a:tr>
              <a:tr h="580871">
                <a:tc>
                  <a:txBody>
                    <a:bodyPr/>
                    <a:lstStyle/>
                    <a:p>
                      <a:pPr algn="l" fontAlgn="ctr"/>
                      <a:r>
                        <a:rPr lang="en-AU" sz="1800" b="0" i="0" u="none" strike="noStrike">
                          <a:solidFill>
                            <a:srgbClr val="000000"/>
                          </a:solidFill>
                          <a:latin typeface="Times New Roman"/>
                        </a:rPr>
                        <a:t>Monounsaturated fatty acids (g)</a:t>
                      </a:r>
                    </a:p>
                  </a:txBody>
                  <a:tcPr marL="9525" marR="9525" marT="9526"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en-AU" sz="1800" b="0" i="0" u="none" strike="noStrike" dirty="0">
                          <a:solidFill>
                            <a:srgbClr val="000000"/>
                          </a:solidFill>
                          <a:latin typeface="Times New Roman"/>
                        </a:rPr>
                        <a:t>31.1</a:t>
                      </a:r>
                    </a:p>
                  </a:txBody>
                  <a:tcPr marL="9525" marR="9525" marT="9526" marB="0" anchor="ctr">
                    <a:lnL>
                      <a:noFill/>
                    </a:lnL>
                    <a:lnR>
                      <a:noFill/>
                    </a:lnR>
                    <a:lnT>
                      <a:noFill/>
                    </a:lnT>
                    <a:lnB>
                      <a:noFill/>
                    </a:lnB>
                    <a:solidFill>
                      <a:srgbClr val="FFFF00"/>
                    </a:solidFill>
                  </a:tcPr>
                </a:tc>
                <a:tc>
                  <a:txBody>
                    <a:bodyPr/>
                    <a:lstStyle/>
                    <a:p>
                      <a:pPr algn="ctr" fontAlgn="ctr"/>
                      <a:r>
                        <a:rPr lang="en-AU" sz="1800" b="0" i="0" u="none" strike="noStrike" dirty="0">
                          <a:solidFill>
                            <a:srgbClr val="000000"/>
                          </a:solidFill>
                          <a:latin typeface="Times New Roman"/>
                        </a:rPr>
                        <a:t>27.7</a:t>
                      </a:r>
                    </a:p>
                  </a:txBody>
                  <a:tcPr marL="9525" marR="9525" marT="9526" marB="0" anchor="ctr">
                    <a:lnL>
                      <a:noFill/>
                    </a:lnL>
                    <a:lnR w="12700" cap="flat" cmpd="sng" algn="ctr">
                      <a:solidFill>
                        <a:schemeClr val="tx1"/>
                      </a:solidFill>
                      <a:prstDash val="solid"/>
                      <a:round/>
                      <a:headEnd type="none" w="med" len="med"/>
                      <a:tailEnd type="none" w="med" len="med"/>
                    </a:lnR>
                    <a:lnT>
                      <a:noFill/>
                    </a:lnT>
                    <a:lnB>
                      <a:noFill/>
                    </a:lnB>
                    <a:solidFill>
                      <a:srgbClr val="FFFF00"/>
                    </a:solidFill>
                  </a:tcPr>
                </a:tc>
              </a:tr>
              <a:tr h="299238">
                <a:tc>
                  <a:txBody>
                    <a:bodyPr/>
                    <a:lstStyle/>
                    <a:p>
                      <a:pPr algn="l" fontAlgn="ctr"/>
                      <a:r>
                        <a:rPr lang="en-AU" sz="1800" b="0" i="0" u="none" strike="noStrike">
                          <a:solidFill>
                            <a:srgbClr val="000000"/>
                          </a:solidFill>
                          <a:latin typeface="Times New Roman"/>
                        </a:rPr>
                        <a:t>Carbohydrate (g)</a:t>
                      </a:r>
                    </a:p>
                  </a:txBody>
                  <a:tcPr marL="9525" marR="9525" marT="9526"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en-AU" sz="1800" b="0" i="0" u="none" strike="noStrike">
                          <a:solidFill>
                            <a:srgbClr val="000000"/>
                          </a:solidFill>
                          <a:latin typeface="Times New Roman"/>
                        </a:rPr>
                        <a:t>289.1</a:t>
                      </a:r>
                    </a:p>
                  </a:txBody>
                  <a:tcPr marL="9525" marR="9525" marT="9526" marB="0" anchor="ctr">
                    <a:lnL>
                      <a:noFill/>
                    </a:lnL>
                    <a:lnR>
                      <a:noFill/>
                    </a:lnR>
                    <a:lnT>
                      <a:noFill/>
                    </a:lnT>
                    <a:lnB>
                      <a:noFill/>
                    </a:lnB>
                    <a:solidFill>
                      <a:srgbClr val="FFFF00"/>
                    </a:solidFill>
                  </a:tcPr>
                </a:tc>
                <a:tc>
                  <a:txBody>
                    <a:bodyPr/>
                    <a:lstStyle/>
                    <a:p>
                      <a:pPr algn="ctr" fontAlgn="ctr"/>
                      <a:r>
                        <a:rPr lang="en-AU" sz="1800" b="0" i="0" u="none" strike="noStrike" dirty="0">
                          <a:solidFill>
                            <a:srgbClr val="000000"/>
                          </a:solidFill>
                          <a:latin typeface="Times New Roman"/>
                        </a:rPr>
                        <a:t>241.7</a:t>
                      </a:r>
                    </a:p>
                  </a:txBody>
                  <a:tcPr marL="9525" marR="9525" marT="9526" marB="0" anchor="ctr">
                    <a:lnL>
                      <a:noFill/>
                    </a:lnL>
                    <a:lnR w="12700" cap="flat" cmpd="sng" algn="ctr">
                      <a:solidFill>
                        <a:schemeClr val="tx1"/>
                      </a:solidFill>
                      <a:prstDash val="solid"/>
                      <a:round/>
                      <a:headEnd type="none" w="med" len="med"/>
                      <a:tailEnd type="none" w="med" len="med"/>
                    </a:lnR>
                    <a:lnT>
                      <a:noFill/>
                    </a:lnT>
                    <a:lnB>
                      <a:noFill/>
                    </a:lnB>
                    <a:solidFill>
                      <a:srgbClr val="FFFF00"/>
                    </a:solidFill>
                  </a:tcPr>
                </a:tc>
              </a:tr>
              <a:tr h="299238">
                <a:tc>
                  <a:txBody>
                    <a:bodyPr/>
                    <a:lstStyle/>
                    <a:p>
                      <a:pPr algn="l" fontAlgn="ctr"/>
                      <a:r>
                        <a:rPr lang="en-AU" sz="1800" b="0" i="0" u="none" strike="noStrike">
                          <a:solidFill>
                            <a:srgbClr val="000000"/>
                          </a:solidFill>
                          <a:latin typeface="Times New Roman"/>
                        </a:rPr>
                        <a:t>Sugars (g)</a:t>
                      </a:r>
                    </a:p>
                  </a:txBody>
                  <a:tcPr marL="9525" marR="9525" marT="9526"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en-AU" sz="1800" b="0" i="0" u="none" strike="noStrike">
                          <a:solidFill>
                            <a:srgbClr val="000000"/>
                          </a:solidFill>
                          <a:latin typeface="Times New Roman"/>
                        </a:rPr>
                        <a:t>148</a:t>
                      </a:r>
                    </a:p>
                  </a:txBody>
                  <a:tcPr marL="9525" marR="9525" marT="9526" marB="0" anchor="ctr">
                    <a:lnL>
                      <a:noFill/>
                    </a:lnL>
                    <a:lnR>
                      <a:noFill/>
                    </a:lnR>
                    <a:lnT>
                      <a:noFill/>
                    </a:lnT>
                    <a:lnB>
                      <a:noFill/>
                    </a:lnB>
                    <a:solidFill>
                      <a:srgbClr val="FFFF00"/>
                    </a:solidFill>
                  </a:tcPr>
                </a:tc>
                <a:tc>
                  <a:txBody>
                    <a:bodyPr/>
                    <a:lstStyle/>
                    <a:p>
                      <a:pPr algn="ctr" fontAlgn="ctr"/>
                      <a:r>
                        <a:rPr lang="en-AU" sz="1800" b="0" i="0" u="none" strike="noStrike" dirty="0">
                          <a:solidFill>
                            <a:srgbClr val="000000"/>
                          </a:solidFill>
                          <a:latin typeface="Times New Roman"/>
                        </a:rPr>
                        <a:t>122.1</a:t>
                      </a:r>
                    </a:p>
                  </a:txBody>
                  <a:tcPr marL="9525" marR="9525" marT="9526" marB="0" anchor="ctr">
                    <a:lnL>
                      <a:noFill/>
                    </a:lnL>
                    <a:lnR w="12700" cap="flat" cmpd="sng" algn="ctr">
                      <a:solidFill>
                        <a:schemeClr val="tx1"/>
                      </a:solidFill>
                      <a:prstDash val="solid"/>
                      <a:round/>
                      <a:headEnd type="none" w="med" len="med"/>
                      <a:tailEnd type="none" w="med" len="med"/>
                    </a:lnR>
                    <a:lnT>
                      <a:noFill/>
                    </a:lnT>
                    <a:lnB>
                      <a:noFill/>
                    </a:lnB>
                    <a:solidFill>
                      <a:srgbClr val="FFFF00"/>
                    </a:solidFill>
                  </a:tcPr>
                </a:tc>
              </a:tr>
              <a:tr h="299238">
                <a:tc>
                  <a:txBody>
                    <a:bodyPr/>
                    <a:lstStyle/>
                    <a:p>
                      <a:pPr algn="l" fontAlgn="ctr"/>
                      <a:r>
                        <a:rPr lang="en-AU" sz="1800" b="0" i="0" u="none" strike="noStrike" dirty="0">
                          <a:solidFill>
                            <a:srgbClr val="000000"/>
                          </a:solidFill>
                          <a:latin typeface="Times New Roman"/>
                        </a:rPr>
                        <a:t>Starch (g</a:t>
                      </a:r>
                      <a:r>
                        <a:rPr lang="en-AU" sz="1800" b="0" i="0" u="none" strike="noStrike" dirty="0" smtClean="0">
                          <a:solidFill>
                            <a:srgbClr val="000000"/>
                          </a:solidFill>
                          <a:latin typeface="Times New Roman"/>
                        </a:rPr>
                        <a:t>)*</a:t>
                      </a:r>
                      <a:endParaRPr lang="en-AU" sz="1800" b="0" i="0" u="none" strike="noStrike" dirty="0">
                        <a:solidFill>
                          <a:srgbClr val="000000"/>
                        </a:solidFill>
                        <a:latin typeface="Times New Roman"/>
                      </a:endParaRPr>
                    </a:p>
                  </a:txBody>
                  <a:tcPr marL="9525" marR="9525" marT="9526"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en-AU" sz="1800" b="0" i="0" u="none" strike="noStrike">
                          <a:solidFill>
                            <a:srgbClr val="000000"/>
                          </a:solidFill>
                          <a:latin typeface="Times New Roman"/>
                        </a:rPr>
                        <a:t>139.7</a:t>
                      </a:r>
                    </a:p>
                  </a:txBody>
                  <a:tcPr marL="9525" marR="9525" marT="9526" marB="0" anchor="ctr">
                    <a:lnL>
                      <a:noFill/>
                    </a:lnL>
                    <a:lnR>
                      <a:noFill/>
                    </a:lnR>
                    <a:lnT>
                      <a:noFill/>
                    </a:lnT>
                    <a:lnB>
                      <a:noFill/>
                    </a:lnB>
                    <a:solidFill>
                      <a:srgbClr val="FFFF00"/>
                    </a:solidFill>
                  </a:tcPr>
                </a:tc>
                <a:tc>
                  <a:txBody>
                    <a:bodyPr/>
                    <a:lstStyle/>
                    <a:p>
                      <a:pPr algn="ctr" fontAlgn="ctr"/>
                      <a:r>
                        <a:rPr lang="en-AU" sz="1800" b="0" i="0" u="none" strike="noStrike" dirty="0">
                          <a:solidFill>
                            <a:srgbClr val="000000"/>
                          </a:solidFill>
                          <a:latin typeface="Times New Roman"/>
                        </a:rPr>
                        <a:t>118.8</a:t>
                      </a:r>
                    </a:p>
                  </a:txBody>
                  <a:tcPr marL="9525" marR="9525" marT="9526" marB="0" anchor="ctr">
                    <a:lnL>
                      <a:noFill/>
                    </a:lnL>
                    <a:lnR w="12700" cap="flat" cmpd="sng" algn="ctr">
                      <a:solidFill>
                        <a:schemeClr val="tx1"/>
                      </a:solidFill>
                      <a:prstDash val="solid"/>
                      <a:round/>
                      <a:headEnd type="none" w="med" len="med"/>
                      <a:tailEnd type="none" w="med" len="med"/>
                    </a:lnR>
                    <a:lnT>
                      <a:noFill/>
                    </a:lnT>
                    <a:lnB>
                      <a:noFill/>
                    </a:lnB>
                    <a:solidFill>
                      <a:srgbClr val="FFFF00"/>
                    </a:solidFill>
                  </a:tcPr>
                </a:tc>
              </a:tr>
              <a:tr h="299238">
                <a:tc>
                  <a:txBody>
                    <a:bodyPr/>
                    <a:lstStyle/>
                    <a:p>
                      <a:pPr algn="l" fontAlgn="ctr"/>
                      <a:r>
                        <a:rPr lang="en-AU" sz="1800" b="0" i="0" u="none" strike="noStrike">
                          <a:solidFill>
                            <a:srgbClr val="000000"/>
                          </a:solidFill>
                          <a:latin typeface="Times New Roman"/>
                        </a:rPr>
                        <a:t>Fibre (g)</a:t>
                      </a:r>
                    </a:p>
                  </a:txBody>
                  <a:tcPr marL="9525" marR="9525" marT="9526"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r>
                        <a:rPr lang="en-AU" sz="1800" b="0" i="0" u="none" strike="noStrike">
                          <a:solidFill>
                            <a:srgbClr val="000000"/>
                          </a:solidFill>
                          <a:latin typeface="Times New Roman"/>
                        </a:rPr>
                        <a:t>21.6</a:t>
                      </a:r>
                    </a:p>
                  </a:txBody>
                  <a:tcPr marL="9525" marR="9525" marT="9526" marB="0" anchor="ctr">
                    <a:lnL>
                      <a:noFill/>
                    </a:lnL>
                    <a:lnR>
                      <a:noFill/>
                    </a:lnR>
                    <a:lnT>
                      <a:noFill/>
                    </a:lnT>
                    <a:lnB>
                      <a:noFill/>
                    </a:lnB>
                    <a:solidFill>
                      <a:srgbClr val="FFFF00"/>
                    </a:solidFill>
                  </a:tcPr>
                </a:tc>
                <a:tc>
                  <a:txBody>
                    <a:bodyPr/>
                    <a:lstStyle/>
                    <a:p>
                      <a:pPr algn="ctr" fontAlgn="ctr"/>
                      <a:r>
                        <a:rPr lang="en-AU" sz="1800" b="0" i="0" u="none" strike="noStrike" dirty="0">
                          <a:solidFill>
                            <a:srgbClr val="000000"/>
                          </a:solidFill>
                          <a:latin typeface="Times New Roman"/>
                        </a:rPr>
                        <a:t>17.9</a:t>
                      </a:r>
                    </a:p>
                  </a:txBody>
                  <a:tcPr marL="9525" marR="9525" marT="9526" marB="0" anchor="ctr">
                    <a:lnL>
                      <a:noFill/>
                    </a:lnL>
                    <a:lnR w="12700" cap="flat" cmpd="sng" algn="ctr">
                      <a:solidFill>
                        <a:schemeClr val="tx1"/>
                      </a:solidFill>
                      <a:prstDash val="solid"/>
                      <a:round/>
                      <a:headEnd type="none" w="med" len="med"/>
                      <a:tailEnd type="none" w="med" len="med"/>
                    </a:lnR>
                    <a:lnT>
                      <a:noFill/>
                    </a:lnT>
                    <a:lnB>
                      <a:noFill/>
                    </a:lnB>
                    <a:solidFill>
                      <a:srgbClr val="FFFF00"/>
                    </a:solidFill>
                  </a:tcPr>
                </a:tc>
              </a:tr>
              <a:tr h="299238">
                <a:tc>
                  <a:txBody>
                    <a:bodyPr/>
                    <a:lstStyle/>
                    <a:p>
                      <a:pPr algn="l" fontAlgn="ctr"/>
                      <a:r>
                        <a:rPr lang="en-AU" sz="1800" b="0" i="0" u="none" strike="noStrike" dirty="0">
                          <a:solidFill>
                            <a:srgbClr val="000000"/>
                          </a:solidFill>
                          <a:latin typeface="Times New Roman"/>
                        </a:rPr>
                        <a:t>Sodium (mg)</a:t>
                      </a:r>
                    </a:p>
                  </a:txBody>
                  <a:tcPr marL="9525" marR="9525" marT="9526"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AU" sz="1800" b="0" i="0" u="none" strike="noStrike" dirty="0">
                          <a:solidFill>
                            <a:srgbClr val="000000"/>
                          </a:solidFill>
                          <a:latin typeface="Times New Roman"/>
                        </a:rPr>
                        <a:t>2934.5</a:t>
                      </a:r>
                    </a:p>
                  </a:txBody>
                  <a:tcPr marL="9525" marR="9525" marT="9526" marB="0" anchor="ctr">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AU" sz="1800" b="0" i="0" u="none" strike="noStrike" dirty="0">
                          <a:solidFill>
                            <a:srgbClr val="000000"/>
                          </a:solidFill>
                          <a:latin typeface="Times New Roman"/>
                        </a:rPr>
                        <a:t>2396.9</a:t>
                      </a:r>
                    </a:p>
                  </a:txBody>
                  <a:tcPr marL="9525" marR="9525" marT="9526"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00"/>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0"/>
            <a:ext cx="8388350" cy="1357313"/>
          </a:xfrm>
        </p:spPr>
        <p:txBody>
          <a:bodyPr/>
          <a:lstStyle/>
          <a:p>
            <a:pPr eaLnBrk="1" hangingPunct="1"/>
            <a:r>
              <a:rPr lang="en-AU" sz="2800" smtClean="0"/>
              <a:t>Daily per capita quantity (gms) of highest ranking food categories contributing to energy, fat, saturated fat, sugar, fibre and sodium</a:t>
            </a:r>
          </a:p>
        </p:txBody>
      </p:sp>
      <p:graphicFrame>
        <p:nvGraphicFramePr>
          <p:cNvPr id="158906" name="Group 186"/>
          <p:cNvGraphicFramePr>
            <a:graphicFrameLocks noGrp="1"/>
          </p:cNvGraphicFramePr>
          <p:nvPr/>
        </p:nvGraphicFramePr>
        <p:xfrm>
          <a:off x="539750" y="1555750"/>
          <a:ext cx="8064500" cy="4906963"/>
        </p:xfrm>
        <a:graphic>
          <a:graphicData uri="http://schemas.openxmlformats.org/drawingml/2006/table">
            <a:tbl>
              <a:tblPr/>
              <a:tblGrid>
                <a:gridCol w="2808288"/>
                <a:gridCol w="2030412"/>
                <a:gridCol w="1952625"/>
                <a:gridCol w="1273175"/>
              </a:tblGrid>
              <a:tr h="822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dirty="0" smtClean="0">
                          <a:ln>
                            <a:noFill/>
                          </a:ln>
                          <a:solidFill>
                            <a:schemeClr val="tx1"/>
                          </a:solidFill>
                          <a:effectLst>
                            <a:outerShdw blurRad="38100" dist="38100" dir="2700000" algn="tl">
                              <a:srgbClr val="FFFFFF"/>
                            </a:outerShdw>
                          </a:effectLst>
                          <a:latin typeface="Arial" charset="0"/>
                        </a:rPr>
                        <a:t>Food Category</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smtClean="0">
                          <a:ln>
                            <a:noFill/>
                          </a:ln>
                          <a:solidFill>
                            <a:schemeClr val="tx1"/>
                          </a:solidFill>
                          <a:effectLst>
                            <a:outerShdw blurRad="38100" dist="38100" dir="2700000" algn="tl">
                              <a:srgbClr val="FFFFFF"/>
                            </a:outerShdw>
                          </a:effectLst>
                          <a:latin typeface="Arial" charset="0"/>
                        </a:rPr>
                        <a:t>ATSI</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smtClean="0">
                          <a:ln>
                            <a:noFill/>
                          </a:ln>
                          <a:solidFill>
                            <a:schemeClr val="tx1"/>
                          </a:solidFill>
                          <a:effectLst>
                            <a:outerShdw blurRad="38100" dist="38100" dir="2700000" algn="tl">
                              <a:srgbClr val="FFFFFF"/>
                            </a:outerShdw>
                          </a:effectLst>
                          <a:latin typeface="Arial" charset="0"/>
                        </a:rPr>
                        <a:t>Non-Indigenous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dirty="0" smtClean="0">
                          <a:ln>
                            <a:noFill/>
                          </a:ln>
                          <a:solidFill>
                            <a:schemeClr val="tx1"/>
                          </a:solidFill>
                          <a:effectLst>
                            <a:outerShdw blurRad="38100" dist="38100" dir="2700000" algn="tl">
                              <a:srgbClr val="FFFFFF"/>
                            </a:outerShdw>
                          </a:effectLst>
                          <a:latin typeface="Arial" charset="0"/>
                        </a:rPr>
                        <a:t>2007 NNS*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r>
              <a:tr h="396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Breads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105.1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88.5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396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Milk</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282.3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273.3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701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Soft drinks, cordial, sports drinks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441.5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charset="0"/>
                        </a:rPr>
                        <a:t>297.1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charset="0"/>
                        </a:rPr>
                        <a:t>364.7g</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701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Higher fat processed meat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charset="0"/>
                        </a:rPr>
                        <a:t>61.7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57.3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396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Take-away meals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41.1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30.6</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396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Fruit juice</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208.3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153.4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396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Hot chips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46.5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31.8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charset="0"/>
                        </a:rPr>
                        <a:t>29.3g</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701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Potato crisps and other salty snacks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19.2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smtClean="0">
                          <a:ln>
                            <a:noFill/>
                          </a:ln>
                          <a:solidFill>
                            <a:schemeClr val="tx1"/>
                          </a:solidFill>
                          <a:effectLst/>
                          <a:latin typeface="Arial" charset="0"/>
                        </a:rPr>
                        <a:t>13.5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000" b="0" i="0" u="none" strike="noStrike" cap="none" normalizeH="0" baseline="0" dirty="0" smtClean="0">
                          <a:ln>
                            <a:noFill/>
                          </a:ln>
                          <a:solidFill>
                            <a:schemeClr val="tx1"/>
                          </a:solidFill>
                          <a:effectLst/>
                          <a:latin typeface="Arial" charset="0"/>
                        </a:rPr>
                        <a:t>12.9g</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eaLnBrk="1" hangingPunct="1"/>
            <a:r>
              <a:rPr lang="en-AU" b="1" smtClean="0"/>
              <a:t>Saturated fatty acids</a:t>
            </a:r>
          </a:p>
        </p:txBody>
      </p:sp>
      <p:sp>
        <p:nvSpPr>
          <p:cNvPr id="3" name="Text Placeholder 2"/>
          <p:cNvSpPr>
            <a:spLocks noGrp="1"/>
          </p:cNvSpPr>
          <p:nvPr>
            <p:ph type="body" sz="half" idx="1"/>
          </p:nvPr>
        </p:nvSpPr>
        <p:spPr>
          <a:xfrm>
            <a:off x="457200" y="1600200"/>
            <a:ext cx="4038600" cy="4686300"/>
          </a:xfrm>
        </p:spPr>
        <p:txBody>
          <a:bodyPr/>
          <a:lstStyle/>
          <a:p>
            <a:pPr eaLnBrk="1" hangingPunct="1"/>
            <a:r>
              <a:rPr lang="en-US" sz="2600" smtClean="0"/>
              <a:t>Saturated fatty acid contribution to energy is high for all children </a:t>
            </a:r>
            <a:r>
              <a:rPr lang="en-AU" sz="2600" smtClean="0"/>
              <a:t>at around 15%.</a:t>
            </a:r>
          </a:p>
          <a:p>
            <a:pPr eaLnBrk="1" hangingPunct="1"/>
            <a:endParaRPr lang="en-AU" sz="2600" smtClean="0"/>
          </a:p>
          <a:p>
            <a:pPr eaLnBrk="1" hangingPunct="1"/>
            <a:r>
              <a:rPr lang="en-AU" sz="2600" smtClean="0"/>
              <a:t>2007 NNS = 13.6%</a:t>
            </a:r>
          </a:p>
          <a:p>
            <a:pPr eaLnBrk="1" hangingPunct="1"/>
            <a:endParaRPr lang="en-AU" sz="2600" smtClean="0"/>
          </a:p>
        </p:txBody>
      </p:sp>
      <p:pic>
        <p:nvPicPr>
          <p:cNvPr id="1741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081213"/>
            <a:ext cx="4038600" cy="35639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endParaRPr lang="en-AU" smtClean="0"/>
          </a:p>
        </p:txBody>
      </p:sp>
      <p:pic>
        <p:nvPicPr>
          <p:cNvPr id="1331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600200"/>
            <a:ext cx="8066087" cy="44958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5875"/>
          </a:xfrm>
          <a:solidFill>
            <a:srgbClr val="FFFF00"/>
          </a:solidFill>
        </p:spPr>
        <p:txBody>
          <a:bodyPr/>
          <a:lstStyle/>
          <a:p>
            <a:pPr algn="ctr" eaLnBrk="1" hangingPunct="1"/>
            <a:r>
              <a:rPr lang="en-AU" b="1" smtClean="0"/>
              <a:t>Fruit and Vegetable intake </a:t>
            </a:r>
          </a:p>
        </p:txBody>
      </p:sp>
      <p:graphicFrame>
        <p:nvGraphicFramePr>
          <p:cNvPr id="6" name="Content Placeholder 5"/>
          <p:cNvGraphicFramePr>
            <a:graphicFrameLocks noGrp="1"/>
          </p:cNvGraphicFramePr>
          <p:nvPr>
            <p:ph sz="quarter" idx="1"/>
          </p:nvPr>
        </p:nvGraphicFramePr>
        <p:xfrm>
          <a:off x="571500" y="2286000"/>
          <a:ext cx="5786438" cy="3144838"/>
        </p:xfrm>
        <a:graphic>
          <a:graphicData uri="http://schemas.openxmlformats.org/drawingml/2006/table">
            <a:tbl>
              <a:tblPr firstRow="1" bandRow="1">
                <a:tableStyleId>{5C22544A-7EE6-4342-B048-85BDC9FD1C3A}</a:tableStyleId>
              </a:tblPr>
              <a:tblGrid>
                <a:gridCol w="1690913"/>
                <a:gridCol w="2053253"/>
                <a:gridCol w="2042272"/>
              </a:tblGrid>
              <a:tr h="1515935">
                <a:tc>
                  <a:txBody>
                    <a:bodyPr/>
                    <a:lstStyle/>
                    <a:p>
                      <a:endParaRPr lang="en-AU" sz="2500" dirty="0">
                        <a:solidFill>
                          <a:schemeClr val="tx1"/>
                        </a:solidFill>
                      </a:endParaRPr>
                    </a:p>
                  </a:txBody>
                  <a:tcPr marT="46807" marB="46807">
                    <a:solidFill>
                      <a:srgbClr val="FFC000"/>
                    </a:solidFill>
                  </a:tcPr>
                </a:tc>
                <a:tc>
                  <a:txBody>
                    <a:bodyPr/>
                    <a:lstStyle/>
                    <a:p>
                      <a:pPr algn="ctr"/>
                      <a:r>
                        <a:rPr lang="en-AU" sz="2500" dirty="0" smtClean="0">
                          <a:solidFill>
                            <a:schemeClr val="tx1"/>
                          </a:solidFill>
                        </a:rPr>
                        <a:t>Aboriginal and Torres Strait Islander</a:t>
                      </a:r>
                      <a:endParaRPr lang="en-AU" sz="2500" dirty="0">
                        <a:solidFill>
                          <a:schemeClr val="tx1"/>
                        </a:solidFill>
                      </a:endParaRPr>
                    </a:p>
                  </a:txBody>
                  <a:tcPr marT="46807" marB="46807">
                    <a:solidFill>
                      <a:srgbClr val="FFC000"/>
                    </a:solidFill>
                  </a:tcPr>
                </a:tc>
                <a:tc>
                  <a:txBody>
                    <a:bodyPr/>
                    <a:lstStyle/>
                    <a:p>
                      <a:pPr algn="ctr"/>
                      <a:endParaRPr lang="en-AU" sz="2500" dirty="0" smtClean="0">
                        <a:solidFill>
                          <a:schemeClr val="tx1"/>
                        </a:solidFill>
                      </a:endParaRPr>
                    </a:p>
                    <a:p>
                      <a:pPr algn="ctr"/>
                      <a:r>
                        <a:rPr lang="en-AU" sz="2500" dirty="0" smtClean="0">
                          <a:solidFill>
                            <a:schemeClr val="tx1"/>
                          </a:solidFill>
                        </a:rPr>
                        <a:t>non-Indigenous</a:t>
                      </a:r>
                      <a:endParaRPr lang="en-AU" sz="2500" dirty="0">
                        <a:solidFill>
                          <a:schemeClr val="tx1"/>
                        </a:solidFill>
                      </a:endParaRPr>
                    </a:p>
                  </a:txBody>
                  <a:tcPr marT="46807" marB="46807">
                    <a:solidFill>
                      <a:srgbClr val="FFC000"/>
                    </a:solidFill>
                  </a:tcPr>
                </a:tc>
              </a:tr>
              <a:tr h="683873">
                <a:tc>
                  <a:txBody>
                    <a:bodyPr/>
                    <a:lstStyle/>
                    <a:p>
                      <a:pPr algn="l" fontAlgn="ctr"/>
                      <a:r>
                        <a:rPr lang="en-AU" sz="2500" b="1" i="0" u="none" strike="noStrike" dirty="0">
                          <a:latin typeface="Times New Roman"/>
                        </a:rPr>
                        <a:t>Fruits</a:t>
                      </a:r>
                    </a:p>
                  </a:txBody>
                  <a:tcPr marL="9525" marR="9525" marT="9751" marB="0" anchor="ctr"/>
                </a:tc>
                <a:tc>
                  <a:txBody>
                    <a:bodyPr/>
                    <a:lstStyle/>
                    <a:p>
                      <a:pPr algn="ctr" fontAlgn="ctr"/>
                      <a:r>
                        <a:rPr lang="en-AU" sz="2500" b="0" i="0" u="none" strike="noStrike" dirty="0" smtClean="0">
                          <a:latin typeface="Times New Roman"/>
                        </a:rPr>
                        <a:t>½</a:t>
                      </a:r>
                      <a:r>
                        <a:rPr lang="en-AU" sz="2500" b="0" i="0" u="none" strike="noStrike" baseline="0" dirty="0" smtClean="0">
                          <a:latin typeface="Times New Roman"/>
                        </a:rPr>
                        <a:t> serve</a:t>
                      </a:r>
                      <a:endParaRPr lang="en-AU" sz="2500" b="0" i="0" u="none" strike="noStrike" dirty="0">
                        <a:latin typeface="Times New Roman"/>
                      </a:endParaRPr>
                    </a:p>
                  </a:txBody>
                  <a:tcPr marL="9525" marR="9525" marT="9751" marB="0" anchor="ctr"/>
                </a:tc>
                <a:tc>
                  <a:txBody>
                    <a:bodyPr/>
                    <a:lstStyle/>
                    <a:p>
                      <a:pPr algn="ctr" fontAlgn="ctr"/>
                      <a:r>
                        <a:rPr lang="en-AU" sz="2500" b="0" i="0" u="none" strike="noStrike" dirty="0" smtClean="0">
                          <a:latin typeface="Times New Roman"/>
                        </a:rPr>
                        <a:t>2/3</a:t>
                      </a:r>
                      <a:r>
                        <a:rPr lang="en-AU" sz="2500" b="0" i="0" u="none" strike="noStrike" baseline="30000" dirty="0" smtClean="0">
                          <a:latin typeface="Times New Roman"/>
                        </a:rPr>
                        <a:t>rd</a:t>
                      </a:r>
                      <a:r>
                        <a:rPr lang="en-AU" sz="2500" b="0" i="0" u="none" strike="noStrike" dirty="0" smtClean="0">
                          <a:latin typeface="Times New Roman"/>
                        </a:rPr>
                        <a:t> </a:t>
                      </a:r>
                      <a:r>
                        <a:rPr lang="en-AU" sz="2500" b="0" i="0" u="none" strike="noStrike" baseline="0" dirty="0" smtClean="0">
                          <a:latin typeface="Times New Roman"/>
                        </a:rPr>
                        <a:t> serve</a:t>
                      </a:r>
                      <a:endParaRPr lang="en-AU" sz="2500" b="0" i="0" u="none" strike="noStrike" dirty="0">
                        <a:latin typeface="Times New Roman"/>
                      </a:endParaRPr>
                    </a:p>
                  </a:txBody>
                  <a:tcPr marL="9525" marR="9525" marT="9751" marB="0" anchor="ctr"/>
                </a:tc>
              </a:tr>
              <a:tr h="945030">
                <a:tc>
                  <a:txBody>
                    <a:bodyPr/>
                    <a:lstStyle/>
                    <a:p>
                      <a:pPr algn="l" fontAlgn="ctr"/>
                      <a:r>
                        <a:rPr lang="en-AU" sz="2500" b="1" i="0" u="none" strike="noStrike" dirty="0">
                          <a:latin typeface="Times New Roman"/>
                        </a:rPr>
                        <a:t>Vegetables</a:t>
                      </a:r>
                    </a:p>
                  </a:txBody>
                  <a:tcPr marL="9525" marR="9525" marT="9751" marB="0" anchor="ctr"/>
                </a:tc>
                <a:tc>
                  <a:txBody>
                    <a:bodyPr/>
                    <a:lstStyle/>
                    <a:p>
                      <a:pPr algn="ctr" fontAlgn="ctr"/>
                      <a:r>
                        <a:rPr lang="en-AU" sz="2500" b="0" i="0" u="none" strike="noStrike" dirty="0" smtClean="0">
                          <a:latin typeface="Times New Roman"/>
                        </a:rPr>
                        <a:t>1</a:t>
                      </a:r>
                      <a:r>
                        <a:rPr lang="en-AU" sz="2500" b="0" i="0" u="none" strike="noStrike" baseline="0" dirty="0" smtClean="0">
                          <a:latin typeface="Times New Roman"/>
                        </a:rPr>
                        <a:t> ½ serve</a:t>
                      </a:r>
                      <a:endParaRPr lang="en-AU" sz="2500" b="0" i="0" u="none" strike="noStrike" dirty="0">
                        <a:latin typeface="Times New Roman"/>
                      </a:endParaRPr>
                    </a:p>
                  </a:txBody>
                  <a:tcPr marL="9525" marR="9525" marT="9751" marB="0" anchor="ctr"/>
                </a:tc>
                <a:tc>
                  <a:txBody>
                    <a:bodyPr/>
                    <a:lstStyle/>
                    <a:p>
                      <a:pPr algn="ctr" fontAlgn="ctr"/>
                      <a:r>
                        <a:rPr lang="en-AU" sz="2500" b="0" i="0" u="none" strike="noStrike" dirty="0" smtClean="0">
                          <a:latin typeface="Times New Roman"/>
                        </a:rPr>
                        <a:t>1</a:t>
                      </a:r>
                      <a:r>
                        <a:rPr lang="en-AU" sz="2500" b="0" i="0" u="none" strike="noStrike" baseline="0" dirty="0" smtClean="0">
                          <a:latin typeface="Times New Roman"/>
                        </a:rPr>
                        <a:t> 2/3</a:t>
                      </a:r>
                      <a:r>
                        <a:rPr lang="en-AU" sz="2500" b="0" i="0" u="none" strike="noStrike" baseline="30000" dirty="0" smtClean="0">
                          <a:latin typeface="Times New Roman"/>
                        </a:rPr>
                        <a:t>rd</a:t>
                      </a:r>
                      <a:r>
                        <a:rPr lang="en-AU" sz="2500" b="0" i="0" u="none" strike="noStrike" baseline="0" dirty="0" smtClean="0">
                          <a:latin typeface="Times New Roman"/>
                        </a:rPr>
                        <a:t>  serve</a:t>
                      </a:r>
                      <a:endParaRPr lang="en-AU" sz="2500" b="0" i="0" u="none" strike="noStrike" dirty="0">
                        <a:latin typeface="Times New Roman"/>
                      </a:endParaRPr>
                    </a:p>
                  </a:txBody>
                  <a:tcPr marL="9525" marR="9525" marT="9751" marB="0" anchor="ctr"/>
                </a:tc>
              </a:tr>
            </a:tbl>
          </a:graphicData>
        </a:graphic>
      </p:graphicFrame>
      <p:graphicFrame>
        <p:nvGraphicFramePr>
          <p:cNvPr id="9" name="Table 8"/>
          <p:cNvGraphicFramePr>
            <a:graphicFrameLocks noGrp="1"/>
          </p:cNvGraphicFramePr>
          <p:nvPr/>
        </p:nvGraphicFramePr>
        <p:xfrm>
          <a:off x="6786563" y="2286000"/>
          <a:ext cx="2159000" cy="3162300"/>
        </p:xfrm>
        <a:graphic>
          <a:graphicData uri="http://schemas.openxmlformats.org/drawingml/2006/table">
            <a:tbl>
              <a:tblPr firstRow="1" bandRow="1">
                <a:tableStyleId>{5C22544A-7EE6-4342-B048-85BDC9FD1C3A}</a:tableStyleId>
              </a:tblPr>
              <a:tblGrid>
                <a:gridCol w="2159000"/>
              </a:tblGrid>
              <a:tr h="1571424">
                <a:tc>
                  <a:txBody>
                    <a:bodyPr/>
                    <a:lstStyle/>
                    <a:p>
                      <a:pPr algn="ctr"/>
                      <a:r>
                        <a:rPr lang="en-AU" sz="2800" dirty="0" smtClean="0">
                          <a:solidFill>
                            <a:schemeClr val="tx1"/>
                          </a:solidFill>
                        </a:rPr>
                        <a:t>2007</a:t>
                      </a:r>
                      <a:r>
                        <a:rPr lang="en-AU" sz="2800" baseline="0" dirty="0" smtClean="0">
                          <a:solidFill>
                            <a:schemeClr val="tx1"/>
                          </a:solidFill>
                        </a:rPr>
                        <a:t> </a:t>
                      </a:r>
                      <a:r>
                        <a:rPr lang="en-AU" sz="2400" baseline="0" dirty="0" smtClean="0">
                          <a:solidFill>
                            <a:schemeClr val="tx1"/>
                          </a:solidFill>
                        </a:rPr>
                        <a:t>national child survey</a:t>
                      </a:r>
                      <a:endParaRPr lang="en-AU" sz="2400" dirty="0" smtClean="0">
                        <a:solidFill>
                          <a:schemeClr val="tx1"/>
                        </a:solidFill>
                      </a:endParaRPr>
                    </a:p>
                  </a:txBody>
                  <a:tcPr marL="91425" marR="91425" marT="45714" marB="45714">
                    <a:solidFill>
                      <a:srgbClr val="FFC000"/>
                    </a:solidFill>
                  </a:tcPr>
                </a:tc>
              </a:tr>
              <a:tr h="667908">
                <a:tc>
                  <a:txBody>
                    <a:bodyPr/>
                    <a:lstStyle/>
                    <a:p>
                      <a:pPr algn="ctr" fontAlgn="ctr"/>
                      <a:r>
                        <a:rPr lang="en-AU" sz="2400" b="0" i="0" u="none" strike="noStrike" baseline="0" dirty="0" smtClean="0">
                          <a:latin typeface="Times New Roman"/>
                        </a:rPr>
                        <a:t>1 serve </a:t>
                      </a:r>
                      <a:endParaRPr lang="en-AU" sz="2400" b="0" i="0" u="none" strike="noStrike" dirty="0">
                        <a:latin typeface="Times New Roman"/>
                      </a:endParaRPr>
                    </a:p>
                  </a:txBody>
                  <a:tcPr marL="9523" marR="9523" marT="9524" marB="0" anchor="ctr"/>
                </a:tc>
              </a:tr>
              <a:tr h="922968">
                <a:tc>
                  <a:txBody>
                    <a:bodyPr/>
                    <a:lstStyle/>
                    <a:p>
                      <a:pPr algn="ctr" fontAlgn="ctr"/>
                      <a:r>
                        <a:rPr lang="en-AU" sz="2400" b="0" i="0" u="none" strike="noStrike" baseline="0" dirty="0" smtClean="0">
                          <a:latin typeface="Times New Roman"/>
                        </a:rPr>
                        <a:t>2 serves </a:t>
                      </a:r>
                      <a:endParaRPr lang="en-AU" sz="1800" b="0" i="0" u="none" strike="noStrike" dirty="0">
                        <a:latin typeface="Times New Roman"/>
                      </a:endParaRPr>
                    </a:p>
                  </a:txBody>
                  <a:tcPr marL="9523" marR="9523" marT="9524"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eaLnBrk="1" hangingPunct="1"/>
            <a:r>
              <a:rPr lang="en-AU" b="1" smtClean="0"/>
              <a:t>Proportions</a:t>
            </a:r>
            <a:r>
              <a:rPr lang="en-AU" smtClean="0"/>
              <a:t> </a:t>
            </a:r>
            <a:r>
              <a:rPr lang="en-AU" b="1" smtClean="0"/>
              <a:t>Meeting Guidelines</a:t>
            </a:r>
            <a:endParaRPr lang="en-AU" smtClean="0"/>
          </a:p>
        </p:txBody>
      </p:sp>
      <p:graphicFrame>
        <p:nvGraphicFramePr>
          <p:cNvPr id="7" name="Content Placeholder 6"/>
          <p:cNvGraphicFramePr>
            <a:graphicFrameLocks noGrp="1"/>
          </p:cNvGraphicFramePr>
          <p:nvPr>
            <p:ph sz="quarter" idx="1"/>
          </p:nvPr>
        </p:nvGraphicFramePr>
        <p:xfrm>
          <a:off x="285750" y="4572000"/>
          <a:ext cx="4786313" cy="2417763"/>
        </p:xfrm>
        <a:graphic>
          <a:graphicData uri="http://schemas.openxmlformats.org/drawingml/2006/table">
            <a:tbl>
              <a:tblPr firstRow="1" bandRow="1">
                <a:tableStyleId>{5C22544A-7EE6-4342-B048-85BDC9FD1C3A}</a:tableStyleId>
              </a:tblPr>
              <a:tblGrid>
                <a:gridCol w="1830237"/>
                <a:gridCol w="929780"/>
                <a:gridCol w="931306"/>
                <a:gridCol w="1094990"/>
              </a:tblGrid>
              <a:tr h="437793">
                <a:tc rowSpan="2">
                  <a:txBody>
                    <a:bodyPr/>
                    <a:lstStyle/>
                    <a:p>
                      <a:pPr algn="l"/>
                      <a:endParaRPr lang="en-AU" sz="2100" dirty="0" smtClean="0">
                        <a:solidFill>
                          <a:schemeClr val="tx1"/>
                        </a:solidFill>
                      </a:endParaRPr>
                    </a:p>
                    <a:p>
                      <a:pPr algn="l"/>
                      <a:r>
                        <a:rPr lang="en-AU" sz="2100" dirty="0" smtClean="0">
                          <a:solidFill>
                            <a:schemeClr val="tx1"/>
                          </a:solidFill>
                        </a:rPr>
                        <a:t>Nutrient</a:t>
                      </a:r>
                      <a:endParaRPr lang="en-AU" sz="2100" dirty="0">
                        <a:solidFill>
                          <a:schemeClr val="tx1"/>
                        </a:solidFill>
                      </a:endParaRPr>
                    </a:p>
                  </a:txBody>
                  <a:tcPr marL="91439" marR="91439" marT="52238" marB="52238">
                    <a:solidFill>
                      <a:srgbClr val="FFC000"/>
                    </a:solidFill>
                  </a:tcPr>
                </a:tc>
                <a:tc>
                  <a:txBody>
                    <a:bodyPr/>
                    <a:lstStyle/>
                    <a:p>
                      <a:pPr algn="ctr"/>
                      <a:r>
                        <a:rPr lang="en-AU" sz="2100" dirty="0" smtClean="0">
                          <a:solidFill>
                            <a:schemeClr val="tx1"/>
                          </a:solidFill>
                        </a:rPr>
                        <a:t>Boys</a:t>
                      </a:r>
                      <a:r>
                        <a:rPr lang="en-AU" sz="2100" baseline="0" dirty="0" smtClean="0">
                          <a:solidFill>
                            <a:schemeClr val="tx1"/>
                          </a:solidFill>
                        </a:rPr>
                        <a:t> </a:t>
                      </a:r>
                      <a:endParaRPr lang="en-AU" sz="2100" dirty="0">
                        <a:solidFill>
                          <a:schemeClr val="tx1"/>
                        </a:solidFill>
                      </a:endParaRPr>
                    </a:p>
                  </a:txBody>
                  <a:tcPr marL="91439" marR="91439" marT="52238" marB="52238">
                    <a:solidFill>
                      <a:srgbClr val="FFC000"/>
                    </a:solidFill>
                  </a:tcPr>
                </a:tc>
                <a:tc>
                  <a:txBody>
                    <a:bodyPr/>
                    <a:lstStyle/>
                    <a:p>
                      <a:pPr algn="ctr"/>
                      <a:r>
                        <a:rPr lang="en-AU" sz="2100" dirty="0" smtClean="0">
                          <a:solidFill>
                            <a:schemeClr val="tx1"/>
                          </a:solidFill>
                        </a:rPr>
                        <a:t>Girls</a:t>
                      </a:r>
                      <a:endParaRPr lang="en-AU" sz="2100" dirty="0">
                        <a:solidFill>
                          <a:schemeClr val="tx1"/>
                        </a:solidFill>
                      </a:endParaRPr>
                    </a:p>
                  </a:txBody>
                  <a:tcPr marL="91439" marR="91439" marT="52238" marB="52238">
                    <a:solidFill>
                      <a:srgbClr val="FFC000"/>
                    </a:solidFill>
                  </a:tcPr>
                </a:tc>
                <a:tc rowSpan="2">
                  <a:txBody>
                    <a:bodyPr/>
                    <a:lstStyle/>
                    <a:p>
                      <a:pPr algn="ctr"/>
                      <a:r>
                        <a:rPr lang="en-AU" sz="1800" dirty="0" smtClean="0">
                          <a:solidFill>
                            <a:schemeClr val="tx1"/>
                          </a:solidFill>
                        </a:rPr>
                        <a:t>X</a:t>
                      </a:r>
                      <a:r>
                        <a:rPr lang="en-AU" sz="2100" baseline="30000" dirty="0" smtClean="0">
                          <a:solidFill>
                            <a:schemeClr val="tx1"/>
                          </a:solidFill>
                        </a:rPr>
                        <a:t>2</a:t>
                      </a:r>
                    </a:p>
                    <a:p>
                      <a:pPr algn="ctr"/>
                      <a:r>
                        <a:rPr lang="en-AU" sz="2100" dirty="0" smtClean="0">
                          <a:solidFill>
                            <a:schemeClr val="tx1"/>
                          </a:solidFill>
                        </a:rPr>
                        <a:t>p-value</a:t>
                      </a:r>
                      <a:endParaRPr lang="en-AU" sz="2100" dirty="0">
                        <a:solidFill>
                          <a:schemeClr val="tx1"/>
                        </a:solidFill>
                      </a:endParaRPr>
                    </a:p>
                  </a:txBody>
                  <a:tcPr marL="91439" marR="91439" marT="52238" marB="52238">
                    <a:solidFill>
                      <a:srgbClr val="FFC000"/>
                    </a:solidFill>
                  </a:tcPr>
                </a:tc>
              </a:tr>
              <a:tr h="359829">
                <a:tc vMerge="1">
                  <a:txBody>
                    <a:bodyPr/>
                    <a:lstStyle/>
                    <a:p>
                      <a:pPr algn="ctr"/>
                      <a:endParaRPr lang="en-AU" dirty="0">
                        <a:solidFill>
                          <a:schemeClr val="tx1"/>
                        </a:solidFill>
                      </a:endParaRPr>
                    </a:p>
                  </a:txBody>
                  <a:tcPr>
                    <a:solidFill>
                      <a:srgbClr val="FFC000"/>
                    </a:solidFill>
                  </a:tcPr>
                </a:tc>
                <a:tc>
                  <a:txBody>
                    <a:bodyPr/>
                    <a:lstStyle/>
                    <a:p>
                      <a:pPr algn="ctr"/>
                      <a:r>
                        <a:rPr lang="en-AU" sz="1600" dirty="0" smtClean="0">
                          <a:solidFill>
                            <a:schemeClr val="tx1"/>
                          </a:solidFill>
                        </a:rPr>
                        <a:t>%</a:t>
                      </a:r>
                      <a:endParaRPr lang="en-AU" sz="1600" dirty="0">
                        <a:solidFill>
                          <a:schemeClr val="tx1"/>
                        </a:solidFill>
                      </a:endParaRPr>
                    </a:p>
                  </a:txBody>
                  <a:tcPr marL="91439" marR="91439" marT="52238" marB="52238">
                    <a:solidFill>
                      <a:srgbClr val="FFC000"/>
                    </a:solidFill>
                  </a:tcPr>
                </a:tc>
                <a:tc>
                  <a:txBody>
                    <a:bodyPr/>
                    <a:lstStyle/>
                    <a:p>
                      <a:pPr algn="ctr"/>
                      <a:r>
                        <a:rPr lang="en-AU" sz="1600" dirty="0" smtClean="0">
                          <a:solidFill>
                            <a:schemeClr val="tx1"/>
                          </a:solidFill>
                        </a:rPr>
                        <a:t>%</a:t>
                      </a:r>
                      <a:endParaRPr lang="en-AU" sz="1600" dirty="0">
                        <a:solidFill>
                          <a:schemeClr val="tx1"/>
                        </a:solidFill>
                      </a:endParaRPr>
                    </a:p>
                  </a:txBody>
                  <a:tcPr marL="91439" marR="91439" marT="52238" marB="52238">
                    <a:solidFill>
                      <a:srgbClr val="FFC000"/>
                    </a:solidFill>
                  </a:tcPr>
                </a:tc>
                <a:tc vMerge="1">
                  <a:txBody>
                    <a:bodyPr/>
                    <a:lstStyle/>
                    <a:p>
                      <a:pPr algn="ctr"/>
                      <a:endParaRPr lang="en-AU" dirty="0">
                        <a:solidFill>
                          <a:schemeClr val="tx1"/>
                        </a:solidFill>
                      </a:endParaRPr>
                    </a:p>
                  </a:txBody>
                  <a:tcPr>
                    <a:solidFill>
                      <a:srgbClr val="FFC000"/>
                    </a:solidFill>
                  </a:tcPr>
                </a:tc>
              </a:tr>
              <a:tr h="437793">
                <a:tc>
                  <a:txBody>
                    <a:bodyPr/>
                    <a:lstStyle/>
                    <a:p>
                      <a:r>
                        <a:rPr lang="en-AU" sz="2100" b="0" dirty="0" smtClean="0"/>
                        <a:t>Fibre &lt;AI</a:t>
                      </a:r>
                      <a:endParaRPr lang="en-AU" sz="2100" b="0" dirty="0"/>
                    </a:p>
                  </a:txBody>
                  <a:tcPr marL="91439" marR="91439" marT="52238" marB="52238"/>
                </a:tc>
                <a:tc>
                  <a:txBody>
                    <a:bodyPr/>
                    <a:lstStyle/>
                    <a:p>
                      <a:pPr algn="ctr" fontAlgn="ctr"/>
                      <a:r>
                        <a:rPr lang="en-AU" sz="2100" b="0" i="0" u="none" strike="noStrike" dirty="0">
                          <a:solidFill>
                            <a:srgbClr val="000000"/>
                          </a:solidFill>
                          <a:latin typeface="Times New Roman"/>
                        </a:rPr>
                        <a:t>84</a:t>
                      </a:r>
                    </a:p>
                  </a:txBody>
                  <a:tcPr marL="9525" marR="9525" marT="10883" marB="0" anchor="ctr"/>
                </a:tc>
                <a:tc>
                  <a:txBody>
                    <a:bodyPr/>
                    <a:lstStyle/>
                    <a:p>
                      <a:pPr algn="ctr" fontAlgn="ctr"/>
                      <a:r>
                        <a:rPr lang="en-AU" sz="2100" b="0" i="0" u="none" strike="noStrike" dirty="0">
                          <a:solidFill>
                            <a:srgbClr val="000000"/>
                          </a:solidFill>
                          <a:latin typeface="Times New Roman"/>
                        </a:rPr>
                        <a:t>74</a:t>
                      </a:r>
                    </a:p>
                  </a:txBody>
                  <a:tcPr marL="9525" marR="9525" marT="10883" marB="0" anchor="ctr"/>
                </a:tc>
                <a:tc>
                  <a:txBody>
                    <a:bodyPr/>
                    <a:lstStyle/>
                    <a:p>
                      <a:pPr algn="ctr" fontAlgn="ctr"/>
                      <a:r>
                        <a:rPr lang="en-AU" sz="2100" b="0" i="0" u="none" strike="noStrike" dirty="0">
                          <a:solidFill>
                            <a:srgbClr val="000000"/>
                          </a:solidFill>
                          <a:latin typeface="Times New Roman"/>
                        </a:rPr>
                        <a:t>0.04</a:t>
                      </a:r>
                    </a:p>
                  </a:txBody>
                  <a:tcPr marL="9525" marR="9525" marT="10883" marB="0" anchor="ctr"/>
                </a:tc>
              </a:tr>
              <a:tr h="437793">
                <a:tc>
                  <a:txBody>
                    <a:bodyPr/>
                    <a:lstStyle/>
                    <a:p>
                      <a:r>
                        <a:rPr lang="en-AU" sz="2100" b="0" dirty="0" err="1" smtClean="0"/>
                        <a:t>Folate</a:t>
                      </a:r>
                      <a:r>
                        <a:rPr lang="en-AU" sz="2100" b="0" dirty="0" smtClean="0"/>
                        <a:t> &lt;EAR</a:t>
                      </a:r>
                      <a:endParaRPr lang="en-AU" sz="2100" b="0" dirty="0"/>
                    </a:p>
                  </a:txBody>
                  <a:tcPr marL="91439" marR="91439" marT="52238" marB="52238"/>
                </a:tc>
                <a:tc>
                  <a:txBody>
                    <a:bodyPr/>
                    <a:lstStyle/>
                    <a:p>
                      <a:pPr algn="ctr" fontAlgn="ctr"/>
                      <a:r>
                        <a:rPr lang="en-AU" sz="2100" b="0" i="0" u="none" strike="noStrike" dirty="0">
                          <a:solidFill>
                            <a:srgbClr val="000000"/>
                          </a:solidFill>
                          <a:latin typeface="Times New Roman"/>
                        </a:rPr>
                        <a:t>26</a:t>
                      </a:r>
                    </a:p>
                  </a:txBody>
                  <a:tcPr marL="9525" marR="9525" marT="10883" marB="0" anchor="ctr"/>
                </a:tc>
                <a:tc>
                  <a:txBody>
                    <a:bodyPr/>
                    <a:lstStyle/>
                    <a:p>
                      <a:pPr algn="ctr" fontAlgn="ctr"/>
                      <a:r>
                        <a:rPr lang="en-AU" sz="2100" b="0" i="0" u="none" strike="noStrike" dirty="0">
                          <a:solidFill>
                            <a:srgbClr val="000000"/>
                          </a:solidFill>
                          <a:latin typeface="Times New Roman"/>
                        </a:rPr>
                        <a:t>36</a:t>
                      </a:r>
                    </a:p>
                  </a:txBody>
                  <a:tcPr marL="9525" marR="9525" marT="10883" marB="0" anchor="ctr"/>
                </a:tc>
                <a:tc>
                  <a:txBody>
                    <a:bodyPr/>
                    <a:lstStyle/>
                    <a:p>
                      <a:pPr algn="ctr" fontAlgn="ctr"/>
                      <a:r>
                        <a:rPr lang="en-AU" sz="2100" b="0" i="0" u="none" strike="noStrike" dirty="0">
                          <a:solidFill>
                            <a:srgbClr val="000000"/>
                          </a:solidFill>
                          <a:latin typeface="Times New Roman"/>
                        </a:rPr>
                        <a:t>0.02</a:t>
                      </a:r>
                    </a:p>
                  </a:txBody>
                  <a:tcPr marL="9525" marR="9525" marT="10883" marB="0" anchor="ctr"/>
                </a:tc>
              </a:tr>
              <a:tr h="744556">
                <a:tc>
                  <a:txBody>
                    <a:bodyPr/>
                    <a:lstStyle/>
                    <a:p>
                      <a:r>
                        <a:rPr lang="en-AU" sz="2100" b="0" dirty="0" smtClean="0"/>
                        <a:t>Magnesium &lt;EAR</a:t>
                      </a:r>
                      <a:endParaRPr lang="en-AU" sz="2100" b="0" dirty="0"/>
                    </a:p>
                  </a:txBody>
                  <a:tcPr marL="91439" marR="91439" marT="52238" marB="52238"/>
                </a:tc>
                <a:tc>
                  <a:txBody>
                    <a:bodyPr/>
                    <a:lstStyle/>
                    <a:p>
                      <a:pPr algn="ctr" fontAlgn="ctr"/>
                      <a:r>
                        <a:rPr lang="en-AU" sz="2100" b="0" i="0" u="none" strike="noStrike" dirty="0">
                          <a:solidFill>
                            <a:srgbClr val="000000"/>
                          </a:solidFill>
                          <a:latin typeface="Times New Roman"/>
                        </a:rPr>
                        <a:t>15</a:t>
                      </a:r>
                    </a:p>
                  </a:txBody>
                  <a:tcPr marL="9525" marR="9525" marT="10883" marB="0" anchor="ctr"/>
                </a:tc>
                <a:tc>
                  <a:txBody>
                    <a:bodyPr/>
                    <a:lstStyle/>
                    <a:p>
                      <a:pPr algn="ctr" fontAlgn="ctr"/>
                      <a:r>
                        <a:rPr lang="en-AU" sz="2100" b="0" i="0" u="none" strike="noStrike" dirty="0">
                          <a:solidFill>
                            <a:srgbClr val="000000"/>
                          </a:solidFill>
                          <a:latin typeface="Times New Roman"/>
                        </a:rPr>
                        <a:t>28</a:t>
                      </a:r>
                    </a:p>
                  </a:txBody>
                  <a:tcPr marL="9525" marR="9525" marT="10883" marB="0" anchor="ctr"/>
                </a:tc>
                <a:tc>
                  <a:txBody>
                    <a:bodyPr/>
                    <a:lstStyle/>
                    <a:p>
                      <a:pPr algn="ctr" fontAlgn="ctr"/>
                      <a:r>
                        <a:rPr lang="en-AU" sz="2100" b="0" i="0" u="none" strike="noStrike" dirty="0">
                          <a:solidFill>
                            <a:srgbClr val="000000"/>
                          </a:solidFill>
                          <a:latin typeface="Times New Roman"/>
                        </a:rPr>
                        <a:t>0.04</a:t>
                      </a:r>
                    </a:p>
                  </a:txBody>
                  <a:tcPr marL="9525" marR="9525" marT="10883" marB="0" anchor="ctr"/>
                </a:tc>
              </a:tr>
            </a:tbl>
          </a:graphicData>
        </a:graphic>
      </p:graphicFrame>
      <p:graphicFrame>
        <p:nvGraphicFramePr>
          <p:cNvPr id="8" name="Content Placeholder 7"/>
          <p:cNvGraphicFramePr>
            <a:graphicFrameLocks noGrp="1"/>
          </p:cNvGraphicFramePr>
          <p:nvPr>
            <p:ph sz="quarter" idx="2"/>
          </p:nvPr>
        </p:nvGraphicFramePr>
        <p:xfrm>
          <a:off x="357188" y="1643063"/>
          <a:ext cx="4714875" cy="3935412"/>
        </p:xfrm>
        <a:graphic>
          <a:graphicData uri="http://schemas.openxmlformats.org/drawingml/2006/table">
            <a:tbl>
              <a:tblPr firstRow="1" bandRow="1">
                <a:tableStyleId>{5C22544A-7EE6-4342-B048-85BDC9FD1C3A}</a:tableStyleId>
              </a:tblPr>
              <a:tblGrid>
                <a:gridCol w="1357313"/>
                <a:gridCol w="640136"/>
                <a:gridCol w="1360114"/>
                <a:gridCol w="1357313"/>
              </a:tblGrid>
              <a:tr h="1116373">
                <a:tc rowSpan="2" gridSpan="2">
                  <a:txBody>
                    <a:bodyPr/>
                    <a:lstStyle/>
                    <a:p>
                      <a:pPr algn="ctr"/>
                      <a:endParaRPr lang="en-AU" sz="1700" dirty="0" smtClean="0">
                        <a:solidFill>
                          <a:schemeClr val="tx1"/>
                        </a:solidFill>
                      </a:endParaRPr>
                    </a:p>
                    <a:p>
                      <a:pPr algn="l"/>
                      <a:r>
                        <a:rPr lang="en-AU" sz="2200" dirty="0" smtClean="0">
                          <a:solidFill>
                            <a:schemeClr val="tx1"/>
                          </a:solidFill>
                        </a:rPr>
                        <a:t>Nutrient</a:t>
                      </a:r>
                      <a:endParaRPr lang="en-AU" sz="2200" dirty="0">
                        <a:solidFill>
                          <a:schemeClr val="tx1"/>
                        </a:solidFill>
                      </a:endParaRPr>
                    </a:p>
                  </a:txBody>
                  <a:tcPr marL="91439" marR="91439" marT="55270" marB="55270">
                    <a:solidFill>
                      <a:srgbClr val="FFC000"/>
                    </a:solidFill>
                  </a:tcPr>
                </a:tc>
                <a:tc rowSpan="2" hMerge="1">
                  <a:txBody>
                    <a:bodyPr/>
                    <a:lstStyle/>
                    <a:p>
                      <a:pPr algn="ctr"/>
                      <a:endParaRPr lang="en-AU" sz="1400" dirty="0"/>
                    </a:p>
                  </a:txBody>
                  <a:tcPr/>
                </a:tc>
                <a:tc>
                  <a:txBody>
                    <a:bodyPr/>
                    <a:lstStyle/>
                    <a:p>
                      <a:pPr algn="ctr"/>
                      <a:endParaRPr lang="en-AU" sz="1700" dirty="0" smtClean="0">
                        <a:solidFill>
                          <a:schemeClr val="tx1"/>
                        </a:solidFill>
                      </a:endParaRPr>
                    </a:p>
                    <a:p>
                      <a:pPr algn="ctr"/>
                      <a:r>
                        <a:rPr lang="en-AU" sz="2200" dirty="0" smtClean="0">
                          <a:solidFill>
                            <a:schemeClr val="tx1"/>
                          </a:solidFill>
                        </a:rPr>
                        <a:t>Aboriginal</a:t>
                      </a:r>
                      <a:endParaRPr lang="en-AU" sz="2200" dirty="0">
                        <a:solidFill>
                          <a:schemeClr val="tx1"/>
                        </a:solidFill>
                      </a:endParaRPr>
                    </a:p>
                  </a:txBody>
                  <a:tcPr marL="91439" marR="91439" marT="55270" marB="55270">
                    <a:solidFill>
                      <a:srgbClr val="FFC000"/>
                    </a:solidFill>
                  </a:tcPr>
                </a:tc>
                <a:tc>
                  <a:txBody>
                    <a:bodyPr/>
                    <a:lstStyle/>
                    <a:p>
                      <a:pPr algn="ctr"/>
                      <a:r>
                        <a:rPr lang="en-AU" sz="2200" dirty="0" smtClean="0">
                          <a:solidFill>
                            <a:schemeClr val="tx1"/>
                          </a:solidFill>
                        </a:rPr>
                        <a:t>non -Indigenous</a:t>
                      </a:r>
                      <a:endParaRPr lang="en-AU" sz="2200" dirty="0">
                        <a:solidFill>
                          <a:schemeClr val="tx1"/>
                        </a:solidFill>
                      </a:endParaRPr>
                    </a:p>
                  </a:txBody>
                  <a:tcPr marL="91439" marR="91439" marT="55270" marB="55270">
                    <a:solidFill>
                      <a:srgbClr val="FFC000"/>
                    </a:solidFill>
                  </a:tcPr>
                </a:tc>
              </a:tr>
              <a:tr h="240114">
                <a:tc gridSpan="2" vMerge="1">
                  <a:txBody>
                    <a:bodyPr/>
                    <a:lstStyle/>
                    <a:p>
                      <a:endParaRPr lang="en-AU" dirty="0"/>
                    </a:p>
                  </a:txBody>
                  <a:tcPr/>
                </a:tc>
                <a:tc hMerge="1" vMerge="1">
                  <a:txBody>
                    <a:bodyPr/>
                    <a:lstStyle/>
                    <a:p>
                      <a:pPr algn="ctr" fontAlgn="ctr"/>
                      <a:endParaRPr lang="en-AU" sz="1000" b="0" i="0" u="none" strike="noStrike" dirty="0">
                        <a:solidFill>
                          <a:srgbClr val="000000"/>
                        </a:solidFill>
                        <a:latin typeface="Times New Roman"/>
                      </a:endParaRPr>
                    </a:p>
                  </a:txBody>
                  <a:tcPr marL="9525" marR="9525" marT="9525" marB="0" anchor="ctr"/>
                </a:tc>
                <a:tc>
                  <a:txBody>
                    <a:bodyPr/>
                    <a:lstStyle/>
                    <a:p>
                      <a:pPr algn="ctr" fontAlgn="ctr"/>
                      <a:r>
                        <a:rPr lang="en-AU" sz="1500" b="0" i="0" u="none" strike="noStrike" dirty="0" smtClean="0">
                          <a:solidFill>
                            <a:srgbClr val="000000"/>
                          </a:solidFill>
                          <a:latin typeface="Times New Roman"/>
                        </a:rPr>
                        <a:t>%</a:t>
                      </a:r>
                      <a:endParaRPr lang="en-AU" sz="1500" b="0" i="0" u="none" strike="noStrike" dirty="0">
                        <a:solidFill>
                          <a:srgbClr val="000000"/>
                        </a:solidFill>
                        <a:latin typeface="Times New Roman"/>
                      </a:endParaRPr>
                    </a:p>
                  </a:txBody>
                  <a:tcPr marL="9525" marR="9525" marT="11515" marB="0" anchor="ctr">
                    <a:solidFill>
                      <a:srgbClr val="FFC000"/>
                    </a:solidFill>
                  </a:tcPr>
                </a:tc>
                <a:tc>
                  <a:txBody>
                    <a:bodyPr/>
                    <a:lstStyle/>
                    <a:p>
                      <a:pPr algn="ctr" fontAlgn="ctr"/>
                      <a:r>
                        <a:rPr lang="en-AU" sz="1500" b="0" i="0" u="none" strike="noStrike" dirty="0" smtClean="0">
                          <a:solidFill>
                            <a:srgbClr val="000000"/>
                          </a:solidFill>
                          <a:latin typeface="Times New Roman"/>
                        </a:rPr>
                        <a:t>%</a:t>
                      </a:r>
                      <a:endParaRPr lang="en-AU" sz="1500" b="0" i="0" u="none" strike="noStrike" dirty="0">
                        <a:solidFill>
                          <a:srgbClr val="000000"/>
                        </a:solidFill>
                        <a:latin typeface="Times New Roman"/>
                      </a:endParaRPr>
                    </a:p>
                  </a:txBody>
                  <a:tcPr marL="9525" marR="9525" marT="11515" marB="0" anchor="ctr">
                    <a:solidFill>
                      <a:srgbClr val="FFC000"/>
                    </a:solidFill>
                  </a:tcPr>
                </a:tc>
              </a:tr>
              <a:tr h="461749">
                <a:tc>
                  <a:txBody>
                    <a:bodyPr/>
                    <a:lstStyle/>
                    <a:p>
                      <a:r>
                        <a:rPr lang="en-AU" sz="1900" dirty="0" smtClean="0"/>
                        <a:t>Fibre &lt;AI</a:t>
                      </a:r>
                      <a:endParaRPr lang="en-AU" sz="1900" dirty="0"/>
                    </a:p>
                  </a:txBody>
                  <a:tcPr marL="91439" marR="91439" marT="55270" marB="55270"/>
                </a:tc>
                <a:tc>
                  <a:txBody>
                    <a:bodyPr/>
                    <a:lstStyle/>
                    <a:p>
                      <a:pPr algn="ctr" fontAlgn="ctr"/>
                      <a:endParaRPr lang="en-AU" sz="1200" b="0" i="0" u="none" strike="noStrike" dirty="0">
                        <a:solidFill>
                          <a:srgbClr val="000000"/>
                        </a:solidFill>
                        <a:latin typeface="Times New Roman"/>
                      </a:endParaRPr>
                    </a:p>
                  </a:txBody>
                  <a:tcPr marL="9525" marR="9525" marT="11515" marB="0" anchor="ctr"/>
                </a:tc>
                <a:tc>
                  <a:txBody>
                    <a:bodyPr/>
                    <a:lstStyle/>
                    <a:p>
                      <a:pPr algn="ctr" fontAlgn="ctr"/>
                      <a:r>
                        <a:rPr lang="en-AU" sz="2200" b="0" i="0" u="none" strike="noStrike" dirty="0">
                          <a:solidFill>
                            <a:srgbClr val="000000"/>
                          </a:solidFill>
                          <a:latin typeface="Times New Roman"/>
                        </a:rPr>
                        <a:t>77</a:t>
                      </a:r>
                    </a:p>
                  </a:txBody>
                  <a:tcPr marL="9525" marR="9525" marT="11515" marB="0" anchor="ctr"/>
                </a:tc>
                <a:tc>
                  <a:txBody>
                    <a:bodyPr/>
                    <a:lstStyle/>
                    <a:p>
                      <a:pPr algn="ctr" fontAlgn="ctr"/>
                      <a:r>
                        <a:rPr lang="en-AU" sz="2200" b="0" i="0" u="none" strike="noStrike" dirty="0">
                          <a:solidFill>
                            <a:srgbClr val="000000"/>
                          </a:solidFill>
                          <a:latin typeface="Times New Roman"/>
                        </a:rPr>
                        <a:t>79</a:t>
                      </a:r>
                    </a:p>
                  </a:txBody>
                  <a:tcPr marL="9525" marR="9525" marT="11515" marB="0" anchor="ctr"/>
                </a:tc>
              </a:tr>
              <a:tr h="448305">
                <a:tc rowSpan="2">
                  <a:txBody>
                    <a:bodyPr/>
                    <a:lstStyle/>
                    <a:p>
                      <a:endParaRPr lang="en-AU" sz="1900" dirty="0" smtClean="0"/>
                    </a:p>
                    <a:p>
                      <a:r>
                        <a:rPr lang="en-AU" sz="1900" dirty="0" smtClean="0"/>
                        <a:t>Calcium &lt;EAR</a:t>
                      </a:r>
                      <a:endParaRPr lang="en-AU" sz="1900" dirty="0"/>
                    </a:p>
                  </a:txBody>
                  <a:tcPr marL="91439" marR="91439" marT="55270" marB="55270"/>
                </a:tc>
                <a:tc>
                  <a:txBody>
                    <a:bodyPr/>
                    <a:lstStyle/>
                    <a:p>
                      <a:pPr algn="ctr" fontAlgn="ctr"/>
                      <a:r>
                        <a:rPr lang="en-AU" sz="1200" b="0" i="0" u="none" strike="noStrike" dirty="0">
                          <a:solidFill>
                            <a:srgbClr val="000000"/>
                          </a:solidFill>
                          <a:latin typeface="Times New Roman"/>
                        </a:rPr>
                        <a:t> 9-11yrs</a:t>
                      </a:r>
                      <a:r>
                        <a:rPr lang="en-AU" sz="1200" b="0" i="0" u="none" strike="noStrike" baseline="30000" dirty="0">
                          <a:solidFill>
                            <a:srgbClr val="000000"/>
                          </a:solidFill>
                          <a:latin typeface="Times New Roman"/>
                        </a:rPr>
                        <a:t>f</a:t>
                      </a:r>
                      <a:endParaRPr lang="en-AU" sz="1200" b="0" i="0" u="none" strike="noStrike" dirty="0">
                        <a:solidFill>
                          <a:srgbClr val="000000"/>
                        </a:solidFill>
                        <a:latin typeface="Times New Roman"/>
                      </a:endParaRPr>
                    </a:p>
                  </a:txBody>
                  <a:tcPr marL="9525" marR="9525" marT="11515" marB="0" anchor="ctr"/>
                </a:tc>
                <a:tc>
                  <a:txBody>
                    <a:bodyPr/>
                    <a:lstStyle/>
                    <a:p>
                      <a:pPr algn="ctr" fontAlgn="ctr"/>
                      <a:r>
                        <a:rPr lang="en-AU" sz="2200" b="0" i="0" u="none" strike="noStrike" dirty="0">
                          <a:solidFill>
                            <a:srgbClr val="000000"/>
                          </a:solidFill>
                          <a:latin typeface="Times New Roman"/>
                        </a:rPr>
                        <a:t>65</a:t>
                      </a:r>
                    </a:p>
                  </a:txBody>
                  <a:tcPr marL="9525" marR="9525" marT="11515" marB="0" anchor="ctr"/>
                </a:tc>
                <a:tc>
                  <a:txBody>
                    <a:bodyPr/>
                    <a:lstStyle/>
                    <a:p>
                      <a:pPr algn="ctr" fontAlgn="ctr"/>
                      <a:r>
                        <a:rPr lang="en-AU" sz="2200" b="0" i="0" u="none" strike="noStrike" dirty="0">
                          <a:solidFill>
                            <a:srgbClr val="000000"/>
                          </a:solidFill>
                          <a:latin typeface="Times New Roman"/>
                        </a:rPr>
                        <a:t>60</a:t>
                      </a:r>
                    </a:p>
                  </a:txBody>
                  <a:tcPr marL="9525" marR="9525" marT="11515" marB="0" anchor="ctr"/>
                </a:tc>
              </a:tr>
              <a:tr h="530909">
                <a:tc vMerge="1">
                  <a:txBody>
                    <a:bodyPr/>
                    <a:lstStyle/>
                    <a:p>
                      <a:endParaRPr lang="en-AU" dirty="0"/>
                    </a:p>
                  </a:txBody>
                  <a:tcPr/>
                </a:tc>
                <a:tc>
                  <a:txBody>
                    <a:bodyPr/>
                    <a:lstStyle/>
                    <a:p>
                      <a:pPr algn="ctr" fontAlgn="ctr"/>
                      <a:r>
                        <a:rPr lang="en-AU" sz="1200" b="0" i="0" u="none" strike="noStrike" dirty="0">
                          <a:solidFill>
                            <a:srgbClr val="000000"/>
                          </a:solidFill>
                          <a:latin typeface="Times New Roman"/>
                        </a:rPr>
                        <a:t>12-13yrs</a:t>
                      </a:r>
                      <a:r>
                        <a:rPr lang="en-AU" sz="1200" b="0" i="0" u="none" strike="noStrike" baseline="30000" dirty="0">
                          <a:solidFill>
                            <a:srgbClr val="000000"/>
                          </a:solidFill>
                          <a:latin typeface="Times New Roman"/>
                        </a:rPr>
                        <a:t>g</a:t>
                      </a:r>
                      <a:endParaRPr lang="en-AU" sz="1200" b="0" i="0" u="none" strike="noStrike" dirty="0">
                        <a:solidFill>
                          <a:srgbClr val="000000"/>
                        </a:solidFill>
                        <a:latin typeface="Times New Roman"/>
                      </a:endParaRPr>
                    </a:p>
                  </a:txBody>
                  <a:tcPr marL="9525" marR="9525" marT="11515" marB="0" anchor="ctr"/>
                </a:tc>
                <a:tc>
                  <a:txBody>
                    <a:bodyPr/>
                    <a:lstStyle/>
                    <a:p>
                      <a:pPr algn="ctr" fontAlgn="ctr"/>
                      <a:r>
                        <a:rPr lang="en-AU" sz="2200" b="0" i="0" u="none" strike="noStrike" dirty="0">
                          <a:solidFill>
                            <a:srgbClr val="000000"/>
                          </a:solidFill>
                          <a:latin typeface="Times New Roman"/>
                        </a:rPr>
                        <a:t>86</a:t>
                      </a:r>
                    </a:p>
                  </a:txBody>
                  <a:tcPr marL="9525" marR="9525" marT="11515" marB="0" anchor="ctr"/>
                </a:tc>
                <a:tc>
                  <a:txBody>
                    <a:bodyPr/>
                    <a:lstStyle/>
                    <a:p>
                      <a:pPr algn="ctr" fontAlgn="ctr"/>
                      <a:r>
                        <a:rPr lang="en-AU" sz="2200" b="0" i="0" u="none" strike="noStrike" dirty="0">
                          <a:solidFill>
                            <a:srgbClr val="000000"/>
                          </a:solidFill>
                          <a:latin typeface="Times New Roman"/>
                        </a:rPr>
                        <a:t>80</a:t>
                      </a:r>
                    </a:p>
                  </a:txBody>
                  <a:tcPr marL="9525" marR="9525" marT="11515" marB="0" anchor="ctr"/>
                </a:tc>
              </a:tr>
              <a:tr h="689656">
                <a:tc>
                  <a:txBody>
                    <a:bodyPr/>
                    <a:lstStyle/>
                    <a:p>
                      <a:r>
                        <a:rPr lang="en-AU" sz="1900" dirty="0" smtClean="0"/>
                        <a:t>Potassium &lt;AI</a:t>
                      </a:r>
                      <a:endParaRPr lang="en-AU" sz="1900" dirty="0"/>
                    </a:p>
                  </a:txBody>
                  <a:tcPr marL="91439" marR="91439" marT="55270" marB="55270"/>
                </a:tc>
                <a:tc>
                  <a:txBody>
                    <a:bodyPr/>
                    <a:lstStyle/>
                    <a:p>
                      <a:endParaRPr lang="en-AU" sz="2200"/>
                    </a:p>
                  </a:txBody>
                  <a:tcPr marL="91439" marR="91439" marT="55270" marB="55270"/>
                </a:tc>
                <a:tc>
                  <a:txBody>
                    <a:bodyPr/>
                    <a:lstStyle/>
                    <a:p>
                      <a:pPr algn="ctr" fontAlgn="ctr"/>
                      <a:r>
                        <a:rPr lang="en-AU" sz="2200" b="0" i="0" u="none" strike="noStrike" dirty="0">
                          <a:solidFill>
                            <a:srgbClr val="000000"/>
                          </a:solidFill>
                          <a:latin typeface="Times New Roman"/>
                        </a:rPr>
                        <a:t>62</a:t>
                      </a:r>
                    </a:p>
                  </a:txBody>
                  <a:tcPr marL="9525" marR="9525" marT="11515" marB="0" anchor="ctr"/>
                </a:tc>
                <a:tc>
                  <a:txBody>
                    <a:bodyPr/>
                    <a:lstStyle/>
                    <a:p>
                      <a:pPr algn="ctr" fontAlgn="ctr"/>
                      <a:r>
                        <a:rPr lang="en-AU" sz="2200" b="0" i="0" u="none" strike="noStrike" dirty="0">
                          <a:solidFill>
                            <a:srgbClr val="000000"/>
                          </a:solidFill>
                          <a:latin typeface="Times New Roman"/>
                        </a:rPr>
                        <a:t>66</a:t>
                      </a:r>
                    </a:p>
                  </a:txBody>
                  <a:tcPr marL="9525" marR="9525" marT="11515" marB="0" anchor="ctr"/>
                </a:tc>
              </a:tr>
              <a:tr h="448305">
                <a:tc>
                  <a:txBody>
                    <a:bodyPr/>
                    <a:lstStyle/>
                    <a:p>
                      <a:r>
                        <a:rPr lang="en-AU" sz="1900" dirty="0" smtClean="0"/>
                        <a:t>Sodium &gt;UL</a:t>
                      </a:r>
                      <a:endParaRPr lang="en-AU" sz="1900" dirty="0"/>
                    </a:p>
                  </a:txBody>
                  <a:tcPr marL="91439" marR="91439" marT="55270" marB="55270"/>
                </a:tc>
                <a:tc>
                  <a:txBody>
                    <a:bodyPr/>
                    <a:lstStyle/>
                    <a:p>
                      <a:endParaRPr lang="en-AU" sz="2200" dirty="0"/>
                    </a:p>
                  </a:txBody>
                  <a:tcPr marL="91439" marR="91439" marT="55270" marB="55270"/>
                </a:tc>
                <a:tc>
                  <a:txBody>
                    <a:bodyPr/>
                    <a:lstStyle/>
                    <a:p>
                      <a:pPr algn="ctr" fontAlgn="ctr"/>
                      <a:r>
                        <a:rPr lang="en-AU" sz="2200" b="0" i="0" u="none" strike="noStrike" dirty="0">
                          <a:solidFill>
                            <a:srgbClr val="000000"/>
                          </a:solidFill>
                          <a:latin typeface="Times New Roman"/>
                        </a:rPr>
                        <a:t>74</a:t>
                      </a:r>
                    </a:p>
                  </a:txBody>
                  <a:tcPr marL="9525" marR="9525" marT="11515" marB="0" anchor="ctr"/>
                </a:tc>
                <a:tc>
                  <a:txBody>
                    <a:bodyPr/>
                    <a:lstStyle/>
                    <a:p>
                      <a:pPr algn="ctr" fontAlgn="ctr"/>
                      <a:r>
                        <a:rPr lang="en-AU" sz="2200" b="0" i="0" u="none" strike="noStrike" dirty="0">
                          <a:solidFill>
                            <a:srgbClr val="000000"/>
                          </a:solidFill>
                          <a:latin typeface="Times New Roman"/>
                        </a:rPr>
                        <a:t>70</a:t>
                      </a:r>
                    </a:p>
                  </a:txBody>
                  <a:tcPr marL="9525" marR="9525" marT="11515" marB="0" anchor="ctr"/>
                </a:tc>
              </a:tr>
            </a:tbl>
          </a:graphicData>
        </a:graphic>
      </p:graphicFrame>
      <p:sp>
        <p:nvSpPr>
          <p:cNvPr id="4" name="Text Placeholder 3"/>
          <p:cNvSpPr>
            <a:spLocks noGrp="1"/>
          </p:cNvSpPr>
          <p:nvPr>
            <p:ph type="body" sz="half" idx="3"/>
          </p:nvPr>
        </p:nvSpPr>
        <p:spPr>
          <a:xfrm>
            <a:off x="5143500" y="1600200"/>
            <a:ext cx="3786188" cy="4972050"/>
          </a:xfrm>
        </p:spPr>
        <p:txBody>
          <a:bodyPr/>
          <a:lstStyle/>
          <a:p>
            <a:pPr eaLnBrk="1" hangingPunct="1"/>
            <a:endParaRPr lang="en-US" sz="3200" smtClean="0"/>
          </a:p>
          <a:p>
            <a:pPr eaLnBrk="1" hangingPunct="1"/>
            <a:r>
              <a:rPr lang="en-US" sz="3200" smtClean="0"/>
              <a:t>Majority of children fail to meet guidelines for key nutrient intake. </a:t>
            </a:r>
          </a:p>
          <a:p>
            <a:pPr eaLnBrk="1" hangingPunct="1"/>
            <a:endParaRPr lang="en-US" sz="3200" smtClean="0"/>
          </a:p>
          <a:p>
            <a:pPr eaLnBrk="1" hangingPunct="1"/>
            <a:r>
              <a:rPr lang="en-US" sz="3200" smtClean="0"/>
              <a:t>Some differences are evident by gender alone. </a:t>
            </a:r>
          </a:p>
          <a:p>
            <a:pPr eaLnBrk="1" hangingPunct="1"/>
            <a:endParaRPr lang="en-US" sz="3200" smtClean="0"/>
          </a:p>
          <a:p>
            <a:pPr eaLnBrk="1" hangingPunct="1"/>
            <a:endParaRPr lang="en-AU"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AU" smtClean="0"/>
              <a:t>Current stats</a:t>
            </a:r>
          </a:p>
        </p:txBody>
      </p:sp>
      <p:sp>
        <p:nvSpPr>
          <p:cNvPr id="33795" name="Text Placeholder 2"/>
          <p:cNvSpPr>
            <a:spLocks noGrp="1"/>
          </p:cNvSpPr>
          <p:nvPr>
            <p:ph type="body" sz="half" idx="1"/>
          </p:nvPr>
        </p:nvSpPr>
        <p:spPr>
          <a:xfrm>
            <a:off x="2268538" y="1628775"/>
            <a:ext cx="4038600" cy="4525963"/>
          </a:xfrm>
        </p:spPr>
        <p:txBody>
          <a:bodyPr/>
          <a:lstStyle/>
          <a:p>
            <a:r>
              <a:rPr lang="en-AU" smtClean="0"/>
              <a:t>41% Aboriginal kids overweight/obese</a:t>
            </a:r>
          </a:p>
          <a:p>
            <a:r>
              <a:rPr lang="en-AU" smtClean="0"/>
              <a:t>Compared to 35% Non- Aboriginal kids</a:t>
            </a:r>
          </a:p>
          <a:p>
            <a:r>
              <a:rPr lang="en-AU" smtClean="0"/>
              <a:t>Underweight went from 4% to 15 % ????</a:t>
            </a:r>
          </a:p>
          <a:p>
            <a:r>
              <a:rPr lang="en-AU" smtClean="0"/>
              <a:t>75 % overall clients who have BMI stated.</a:t>
            </a:r>
          </a:p>
        </p:txBody>
      </p:sp>
      <p:sp>
        <p:nvSpPr>
          <p:cNvPr id="33796" name="Content Placeholder 3"/>
          <p:cNvSpPr>
            <a:spLocks noGrp="1"/>
          </p:cNvSpPr>
          <p:nvPr>
            <p:ph sz="half" idx="2"/>
          </p:nvPr>
        </p:nvSpPr>
        <p:spPr/>
        <p:txBody>
          <a:bodyPr/>
          <a:lstStyle/>
          <a:p>
            <a:endParaRPr lang="en-AU"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612775" y="228600"/>
            <a:ext cx="8153400" cy="990600"/>
          </a:xfrm>
        </p:spPr>
        <p:txBody>
          <a:bodyPr/>
          <a:lstStyle/>
          <a:p>
            <a:endParaRPr lang="en-AU" smtClean="0"/>
          </a:p>
        </p:txBody>
      </p:sp>
      <p:sp>
        <p:nvSpPr>
          <p:cNvPr id="34819" name="Content Placeholder 5"/>
          <p:cNvSpPr>
            <a:spLocks noGrp="1"/>
          </p:cNvSpPr>
          <p:nvPr>
            <p:ph sz="quarter" idx="1"/>
          </p:nvPr>
        </p:nvSpPr>
        <p:spPr>
          <a:xfrm>
            <a:off x="612775" y="1600200"/>
            <a:ext cx="8153400" cy="4495800"/>
          </a:xfrm>
        </p:spPr>
        <p:txBody>
          <a:bodyPr/>
          <a:lstStyle/>
          <a:p>
            <a:r>
              <a:rPr lang="en-AU" smtClean="0"/>
              <a:t>Many Rivers Diabetes Prevention Project “health promotion strategies 2012-2013”</a:t>
            </a:r>
          </a:p>
          <a:p>
            <a:r>
              <a:rPr lang="en-AU" smtClean="0"/>
              <a:t>Deliver Diabetes education package in schools.</a:t>
            </a:r>
          </a:p>
          <a:p>
            <a:r>
              <a:rPr lang="en-AU" smtClean="0"/>
              <a:t>School canteens with a priority to high schools</a:t>
            </a:r>
          </a:p>
          <a:p>
            <a:r>
              <a:rPr lang="en-AU" smtClean="0"/>
              <a:t>Physical activity photo voice project</a:t>
            </a:r>
          </a:p>
          <a:p>
            <a:r>
              <a:rPr lang="en-AU" smtClean="0"/>
              <a:t>Traditional Indigenous games in schools</a:t>
            </a:r>
          </a:p>
          <a:p>
            <a:r>
              <a:rPr lang="en-AU" smtClean="0"/>
              <a:t>Social Marketing multi media campaign</a:t>
            </a:r>
          </a:p>
          <a:p>
            <a:r>
              <a:rPr lang="en-AU" smtClean="0"/>
              <a:t>Health support for children identified as overweight or obese from our previous survey</a:t>
            </a:r>
          </a:p>
          <a:p>
            <a:r>
              <a:rPr lang="en-AU" smtClean="0"/>
              <a:t>Explore Local store healthy food promotions</a:t>
            </a:r>
          </a:p>
          <a:p>
            <a:r>
              <a:rPr lang="en-AU" smtClean="0"/>
              <a:t>Aboriginal knockout health promotion activities for kids</a:t>
            </a:r>
          </a:p>
          <a:p>
            <a:endParaRPr lang="en-AU"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20713"/>
          </a:xfrm>
          <a:solidFill>
            <a:srgbClr val="00B0F0"/>
          </a:solidFill>
        </p:spPr>
        <p:txBody>
          <a:bodyPr/>
          <a:lstStyle/>
          <a:p>
            <a:pPr eaLnBrk="1" hangingPunct="1"/>
            <a:r>
              <a:rPr lang="en-AU" sz="3600" b="1" smtClean="0"/>
              <a:t>Health Promotion Strategies</a:t>
            </a:r>
          </a:p>
        </p:txBody>
      </p:sp>
      <p:graphicFrame>
        <p:nvGraphicFramePr>
          <p:cNvPr id="6" name="Content Placeholder 5"/>
          <p:cNvGraphicFramePr>
            <a:graphicFrameLocks noGrp="1"/>
          </p:cNvGraphicFramePr>
          <p:nvPr>
            <p:ph idx="4294967295"/>
          </p:nvPr>
        </p:nvGraphicFramePr>
        <p:xfrm>
          <a:off x="0" y="764704"/>
          <a:ext cx="9144000"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73050"/>
            <a:ext cx="8153400" cy="1084263"/>
          </a:xfrm>
          <a:solidFill>
            <a:srgbClr val="FFFF00"/>
          </a:solidFill>
        </p:spPr>
        <p:txBody>
          <a:bodyPr/>
          <a:lstStyle/>
          <a:p>
            <a:pPr eaLnBrk="1" hangingPunct="1"/>
            <a:r>
              <a:rPr lang="en-AU" b="1" smtClean="0"/>
              <a:t>Determinants</a:t>
            </a:r>
          </a:p>
        </p:txBody>
      </p:sp>
      <p:sp>
        <p:nvSpPr>
          <p:cNvPr id="5" name="Content Placeholder 4"/>
          <p:cNvSpPr>
            <a:spLocks noGrp="1"/>
          </p:cNvSpPr>
          <p:nvPr>
            <p:ph sz="quarter" idx="2"/>
          </p:nvPr>
        </p:nvSpPr>
        <p:spPr>
          <a:xfrm>
            <a:off x="500063" y="2571750"/>
            <a:ext cx="4029075" cy="2643188"/>
          </a:xfrm>
        </p:spPr>
        <p:txBody>
          <a:bodyPr>
            <a:normAutofit fontScale="77500" lnSpcReduction="20000"/>
          </a:bodyPr>
          <a:lstStyle/>
          <a:p>
            <a:pPr marL="320040" indent="-320040" eaLnBrk="1" fontAlgn="auto" hangingPunct="1">
              <a:spcAft>
                <a:spcPts val="0"/>
              </a:spcAft>
              <a:buFont typeface="Wingdings"/>
              <a:buChar char=""/>
              <a:defRPr/>
            </a:pPr>
            <a:r>
              <a:rPr lang="en-AU" sz="2800" dirty="0" smtClean="0"/>
              <a:t>Availability, Access, Affordability*</a:t>
            </a:r>
          </a:p>
          <a:p>
            <a:pPr marL="320040" indent="-320040" eaLnBrk="1" fontAlgn="auto" hangingPunct="1">
              <a:spcAft>
                <a:spcPts val="0"/>
              </a:spcAft>
              <a:buFont typeface="Wingdings"/>
              <a:buChar char=""/>
              <a:defRPr/>
            </a:pPr>
            <a:r>
              <a:rPr lang="en-AU" sz="2800" dirty="0" smtClean="0"/>
              <a:t>Public Transport*</a:t>
            </a:r>
          </a:p>
          <a:p>
            <a:pPr marL="320040" indent="-320040" eaLnBrk="1" fontAlgn="auto" hangingPunct="1">
              <a:spcAft>
                <a:spcPts val="0"/>
              </a:spcAft>
              <a:buFont typeface="Wingdings"/>
              <a:buChar char=""/>
              <a:defRPr/>
            </a:pPr>
            <a:r>
              <a:rPr lang="en-AU" sz="2800" dirty="0" smtClean="0"/>
              <a:t>‘Junk Food’ advertising</a:t>
            </a:r>
          </a:p>
          <a:p>
            <a:pPr marL="320040" indent="-320040" eaLnBrk="1" fontAlgn="auto" hangingPunct="1">
              <a:spcAft>
                <a:spcPts val="0"/>
              </a:spcAft>
              <a:buFont typeface="Wingdings"/>
              <a:buChar char=""/>
              <a:defRPr/>
            </a:pPr>
            <a:r>
              <a:rPr lang="en-AU" sz="2800" dirty="0" smtClean="0"/>
              <a:t>Government regulation*</a:t>
            </a:r>
          </a:p>
          <a:p>
            <a:pPr marL="320040" indent="-320040" eaLnBrk="1" fontAlgn="auto" hangingPunct="1">
              <a:spcAft>
                <a:spcPts val="0"/>
              </a:spcAft>
              <a:buFont typeface="Wingdings"/>
              <a:buChar char=""/>
              <a:defRPr/>
            </a:pPr>
            <a:r>
              <a:rPr lang="en-AU" sz="2800" dirty="0" smtClean="0"/>
              <a:t>Funding, sustainability and support for health promotion programs</a:t>
            </a:r>
          </a:p>
          <a:p>
            <a:pPr marL="640080" lvl="1" indent="-274320" eaLnBrk="1" fontAlgn="auto" hangingPunct="1">
              <a:spcAft>
                <a:spcPts val="0"/>
              </a:spcAft>
              <a:buFont typeface="Wingdings 2"/>
              <a:buChar char=""/>
              <a:defRPr/>
            </a:pPr>
            <a:endParaRPr lang="en-AU" dirty="0" smtClean="0"/>
          </a:p>
          <a:p>
            <a:pPr marL="320040" indent="-320040" eaLnBrk="1" fontAlgn="auto" hangingPunct="1">
              <a:spcAft>
                <a:spcPts val="0"/>
              </a:spcAft>
              <a:buFont typeface="Wingdings"/>
              <a:buChar char=""/>
              <a:defRPr/>
            </a:pPr>
            <a:endParaRPr lang="en-AU" dirty="0"/>
          </a:p>
        </p:txBody>
      </p:sp>
      <p:sp>
        <p:nvSpPr>
          <p:cNvPr id="7" name="Content Placeholder 6"/>
          <p:cNvSpPr>
            <a:spLocks noGrp="1"/>
          </p:cNvSpPr>
          <p:nvPr>
            <p:ph sz="quarter" idx="4"/>
          </p:nvPr>
        </p:nvSpPr>
        <p:spPr>
          <a:xfrm>
            <a:off x="4786313" y="2571750"/>
            <a:ext cx="3886200" cy="2786063"/>
          </a:xfrm>
        </p:spPr>
        <p:txBody>
          <a:bodyPr/>
          <a:lstStyle/>
          <a:p>
            <a:pPr eaLnBrk="1" hangingPunct="1"/>
            <a:r>
              <a:rPr lang="en-AU" sz="2400" smtClean="0"/>
              <a:t>Income / income management</a:t>
            </a:r>
          </a:p>
          <a:p>
            <a:pPr eaLnBrk="1" hangingPunct="1"/>
            <a:r>
              <a:rPr lang="en-AU" sz="2400" smtClean="0"/>
              <a:t>Private Transport*</a:t>
            </a:r>
          </a:p>
          <a:p>
            <a:pPr eaLnBrk="1" hangingPunct="1"/>
            <a:r>
              <a:rPr lang="en-AU" sz="2400" smtClean="0"/>
              <a:t>Education levels</a:t>
            </a:r>
          </a:p>
          <a:p>
            <a:pPr eaLnBrk="1" hangingPunct="1"/>
            <a:r>
              <a:rPr lang="en-AU" sz="2400" smtClean="0"/>
              <a:t>Role Modelling*</a:t>
            </a:r>
          </a:p>
          <a:p>
            <a:pPr eaLnBrk="1" hangingPunct="1"/>
            <a:r>
              <a:rPr lang="en-AU" sz="2400" smtClean="0"/>
              <a:t>Physical Activity levels*</a:t>
            </a:r>
          </a:p>
        </p:txBody>
      </p:sp>
      <p:sp>
        <p:nvSpPr>
          <p:cNvPr id="4" name="Text Placeholder 3"/>
          <p:cNvSpPr>
            <a:spLocks noGrp="1"/>
          </p:cNvSpPr>
          <p:nvPr>
            <p:ph type="body" sz="quarter" idx="1"/>
          </p:nvPr>
        </p:nvSpPr>
        <p:spPr>
          <a:xfrm>
            <a:off x="609600" y="1752600"/>
            <a:ext cx="3886200" cy="639763"/>
          </a:xfrm>
        </p:spPr>
        <p:txBody>
          <a:bodyPr>
            <a:normAutofit fontScale="25000" lnSpcReduction="20000"/>
          </a:bodyPr>
          <a:lstStyle/>
          <a:p>
            <a:pPr eaLnBrk="1" fontAlgn="auto" hangingPunct="1">
              <a:spcAft>
                <a:spcPts val="0"/>
              </a:spcAft>
              <a:defRPr/>
            </a:pPr>
            <a:endParaRPr lang="en-AU" sz="3200" dirty="0" smtClean="0"/>
          </a:p>
          <a:p>
            <a:pPr eaLnBrk="1" fontAlgn="auto" hangingPunct="1">
              <a:spcAft>
                <a:spcPts val="0"/>
              </a:spcAft>
              <a:defRPr/>
            </a:pPr>
            <a:r>
              <a:rPr lang="en-AU" sz="14400" dirty="0" smtClean="0">
                <a:latin typeface="+mj-lt"/>
              </a:rPr>
              <a:t>Environmental</a:t>
            </a:r>
          </a:p>
          <a:p>
            <a:pPr eaLnBrk="1" fontAlgn="auto" hangingPunct="1">
              <a:spcAft>
                <a:spcPts val="0"/>
              </a:spcAft>
              <a:defRPr/>
            </a:pPr>
            <a:endParaRPr lang="en-AU" dirty="0"/>
          </a:p>
        </p:txBody>
      </p:sp>
      <p:sp>
        <p:nvSpPr>
          <p:cNvPr id="6" name="Text Placeholder 5"/>
          <p:cNvSpPr>
            <a:spLocks noGrp="1"/>
          </p:cNvSpPr>
          <p:nvPr>
            <p:ph type="body" sz="quarter" idx="3"/>
          </p:nvPr>
        </p:nvSpPr>
        <p:spPr>
          <a:xfrm>
            <a:off x="4800600" y="1752600"/>
            <a:ext cx="3886200" cy="639763"/>
          </a:xfrm>
        </p:spPr>
        <p:txBody>
          <a:bodyPr>
            <a:noAutofit/>
          </a:bodyPr>
          <a:lstStyle/>
          <a:p>
            <a:pPr eaLnBrk="1" fontAlgn="auto" hangingPunct="1">
              <a:spcAft>
                <a:spcPts val="0"/>
              </a:spcAft>
              <a:defRPr/>
            </a:pPr>
            <a:r>
              <a:rPr lang="en-AU" sz="4000" dirty="0" smtClean="0">
                <a:latin typeface="+mj-lt"/>
              </a:rPr>
              <a:t>Individual</a:t>
            </a:r>
            <a:endParaRPr lang="en-AU" sz="4000" dirty="0">
              <a:latin typeface="+mj-lt"/>
            </a:endParaRPr>
          </a:p>
        </p:txBody>
      </p:sp>
      <p:sp>
        <p:nvSpPr>
          <p:cNvPr id="8" name="TextBox 7"/>
          <p:cNvSpPr txBox="1"/>
          <p:nvPr/>
        </p:nvSpPr>
        <p:spPr>
          <a:xfrm>
            <a:off x="5143500" y="5429250"/>
            <a:ext cx="4000500" cy="708025"/>
          </a:xfrm>
          <a:prstGeom prst="rect">
            <a:avLst/>
          </a:prstGeom>
          <a:solidFill>
            <a:schemeClr val="accent6">
              <a:lumMod val="60000"/>
              <a:lumOff val="40000"/>
            </a:schemeClr>
          </a:solidFill>
        </p:spPr>
        <p:txBody>
          <a:bodyPr>
            <a:spAutoFit/>
          </a:bodyPr>
          <a:lstStyle/>
          <a:p>
            <a:pPr algn="ctr" fontAlgn="auto">
              <a:spcBef>
                <a:spcPts val="0"/>
              </a:spcBef>
              <a:spcAft>
                <a:spcPts val="0"/>
              </a:spcAft>
              <a:defRPr/>
            </a:pPr>
            <a:r>
              <a:rPr lang="en-AU" sz="4000" b="1" dirty="0">
                <a:solidFill>
                  <a:schemeClr val="accent4">
                    <a:lumMod val="75000"/>
                  </a:schemeClr>
                </a:solidFill>
                <a:latin typeface="+mn-lt"/>
              </a:rPr>
              <a:t>RACISM</a:t>
            </a:r>
          </a:p>
        </p:txBody>
      </p:sp>
      <p:sp>
        <p:nvSpPr>
          <p:cNvPr id="10" name="TextBox 9"/>
          <p:cNvSpPr txBox="1">
            <a:spLocks noChangeArrowheads="1"/>
          </p:cNvSpPr>
          <p:nvPr/>
        </p:nvSpPr>
        <p:spPr bwMode="auto">
          <a:xfrm>
            <a:off x="0" y="5143500"/>
            <a:ext cx="3571875" cy="6461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3600" b="1">
                <a:latin typeface="Tw Cen MT" pitchFamily="34" charset="0"/>
              </a:rPr>
              <a:t>Historical</a:t>
            </a:r>
            <a:r>
              <a:rPr lang="en-AU">
                <a:latin typeface="Tw Cen MT" pitchFamily="34" charset="0"/>
              </a:rPr>
              <a:t> </a:t>
            </a:r>
          </a:p>
        </p:txBody>
      </p:sp>
      <p:sp>
        <p:nvSpPr>
          <p:cNvPr id="11" name="TextBox 10"/>
          <p:cNvSpPr txBox="1">
            <a:spLocks noChangeArrowheads="1"/>
          </p:cNvSpPr>
          <p:nvPr/>
        </p:nvSpPr>
        <p:spPr bwMode="auto">
          <a:xfrm>
            <a:off x="1785938" y="6273800"/>
            <a:ext cx="2928937" cy="5842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3200" b="1">
                <a:latin typeface="Tw Cen MT" pitchFamily="34" charset="0"/>
              </a:rPr>
              <a:t>Cultural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0-#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par>
                                <p:cTn id="41" presetID="6" presetClass="emph" presetSubtype="0" fill="hold" grpId="1" nodeType="withEffect">
                                  <p:stCondLst>
                                    <p:cond delay="0"/>
                                  </p:stCondLst>
                                  <p:childTnLst>
                                    <p:animScale>
                                      <p:cBhvr>
                                        <p:cTn id="42" dur="2000" fill="hold"/>
                                        <p:tgtEl>
                                          <p:spTgt spid="10"/>
                                        </p:tgtEl>
                                      </p:cBhvr>
                                      <p:by x="150000" y="15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000" fill="hold"/>
                                        <p:tgtEl>
                                          <p:spTgt spid="11"/>
                                        </p:tgtEl>
                                        <p:attrNameLst>
                                          <p:attrName>ppt_x</p:attrName>
                                        </p:attrNameLst>
                                      </p:cBhvr>
                                      <p:tavLst>
                                        <p:tav tm="0">
                                          <p:val>
                                            <p:strVal val="0-#ppt_w/2"/>
                                          </p:val>
                                        </p:tav>
                                        <p:tav tm="100000">
                                          <p:val>
                                            <p:strVal val="#ppt_x"/>
                                          </p:val>
                                        </p:tav>
                                      </p:tavLst>
                                    </p:anim>
                                    <p:anim calcmode="lin" valueType="num">
                                      <p:cBhvr additive="base">
                                        <p:cTn id="48" dur="1000" fill="hold"/>
                                        <p:tgtEl>
                                          <p:spTgt spid="11"/>
                                        </p:tgtEl>
                                        <p:attrNameLst>
                                          <p:attrName>ppt_y</p:attrName>
                                        </p:attrNameLst>
                                      </p:cBhvr>
                                      <p:tavLst>
                                        <p:tav tm="0">
                                          <p:val>
                                            <p:strVal val="#ppt_y"/>
                                          </p:val>
                                        </p:tav>
                                        <p:tav tm="100000">
                                          <p:val>
                                            <p:strVal val="#ppt_y"/>
                                          </p:val>
                                        </p:tav>
                                      </p:tavLst>
                                    </p:anim>
                                  </p:childTnLst>
                                </p:cTn>
                              </p:par>
                              <p:par>
                                <p:cTn id="49" presetID="6" presetClass="emph" presetSubtype="0" fill="hold" grpId="1" nodeType="withEffect">
                                  <p:stCondLst>
                                    <p:cond delay="0"/>
                                  </p:stCondLst>
                                  <p:childTnLst>
                                    <p:animScale>
                                      <p:cBhvr>
                                        <p:cTn id="50" dur="2000" fill="hold"/>
                                        <p:tgtEl>
                                          <p:spTgt spid="11"/>
                                        </p:tgtEl>
                                      </p:cBhvr>
                                      <p:by x="150000" y="15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1000" fill="hold"/>
                                        <p:tgtEl>
                                          <p:spTgt spid="8"/>
                                        </p:tgtEl>
                                        <p:attrNameLst>
                                          <p:attrName>ppt_x</p:attrName>
                                        </p:attrNameLst>
                                      </p:cBhvr>
                                      <p:tavLst>
                                        <p:tav tm="0">
                                          <p:val>
                                            <p:strVal val="0-#ppt_w/2"/>
                                          </p:val>
                                        </p:tav>
                                        <p:tav tm="100000">
                                          <p:val>
                                            <p:strVal val="#ppt_x"/>
                                          </p:val>
                                        </p:tav>
                                      </p:tavLst>
                                    </p:anim>
                                    <p:anim calcmode="lin" valueType="num">
                                      <p:cBhvr additive="base">
                                        <p:cTn id="56" dur="1000" fill="hold"/>
                                        <p:tgtEl>
                                          <p:spTgt spid="8"/>
                                        </p:tgtEl>
                                        <p:attrNameLst>
                                          <p:attrName>ppt_y</p:attrName>
                                        </p:attrNameLst>
                                      </p:cBhvr>
                                      <p:tavLst>
                                        <p:tav tm="0">
                                          <p:val>
                                            <p:strVal val="#ppt_y"/>
                                          </p:val>
                                        </p:tav>
                                        <p:tav tm="100000">
                                          <p:val>
                                            <p:strVal val="#ppt_y"/>
                                          </p:val>
                                        </p:tav>
                                      </p:tavLst>
                                    </p:anim>
                                  </p:childTnLst>
                                </p:cTn>
                              </p:par>
                              <p:par>
                                <p:cTn id="57" presetID="6" presetClass="emph" presetSubtype="0" fill="hold" grpId="1" nodeType="withEffect">
                                  <p:stCondLst>
                                    <p:cond delay="0"/>
                                  </p:stCondLst>
                                  <p:childTnLst>
                                    <p:animScale>
                                      <p:cBhvr>
                                        <p:cTn id="5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4" grpId="0" build="p" animBg="1"/>
      <p:bldP spid="6" grpId="0" build="p" animBg="1"/>
      <p:bldP spid="8" grpId="0" animBg="1"/>
      <p:bldP spid="8" grpId="1" animBg="1"/>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pPr eaLnBrk="1" hangingPunct="1"/>
            <a:r>
              <a:rPr lang="en-AU" smtClean="0"/>
              <a:t>Where to from here, Prevention and Protection.</a:t>
            </a:r>
          </a:p>
        </p:txBody>
      </p:sp>
      <p:sp>
        <p:nvSpPr>
          <p:cNvPr id="37891" name="Rectangle 3"/>
          <p:cNvSpPr>
            <a:spLocks noGrp="1"/>
          </p:cNvSpPr>
          <p:nvPr>
            <p:ph type="body" idx="4294967295"/>
          </p:nvPr>
        </p:nvSpPr>
        <p:spPr/>
        <p:txBody>
          <a:bodyPr/>
          <a:lstStyle/>
          <a:p>
            <a:pPr eaLnBrk="1" hangingPunct="1"/>
            <a:r>
              <a:rPr lang="en-AU" smtClean="0"/>
              <a:t>More Education for parents</a:t>
            </a:r>
          </a:p>
          <a:p>
            <a:pPr eaLnBrk="1" hangingPunct="1"/>
            <a:r>
              <a:rPr lang="en-AU" smtClean="0"/>
              <a:t>More Education in schools</a:t>
            </a:r>
          </a:p>
          <a:p>
            <a:pPr eaLnBrk="1" hangingPunct="1"/>
            <a:r>
              <a:rPr lang="en-AU" smtClean="0"/>
              <a:t>More Education for communities, extending to other areas.</a:t>
            </a:r>
          </a:p>
          <a:p>
            <a:pPr eaLnBrk="1" hangingPunct="1"/>
            <a:r>
              <a:rPr lang="en-AU" smtClean="0"/>
              <a:t>Increase health assessments and screenings</a:t>
            </a:r>
          </a:p>
          <a:p>
            <a:pPr eaLnBrk="1" hangingPunct="1"/>
            <a:r>
              <a:rPr lang="en-AU" smtClean="0"/>
              <a:t>Screenings important for all age groups especially young boys.</a:t>
            </a:r>
          </a:p>
          <a:p>
            <a:pPr eaLnBrk="1" hangingPunct="1"/>
            <a:endParaRPr lang="en-AU"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AU" smtClean="0"/>
              <a:t>REMEMBER </a:t>
            </a:r>
          </a:p>
        </p:txBody>
      </p:sp>
      <p:sp>
        <p:nvSpPr>
          <p:cNvPr id="38915" name="Content Placeholder 2"/>
          <p:cNvSpPr>
            <a:spLocks noGrp="1"/>
          </p:cNvSpPr>
          <p:nvPr>
            <p:ph sz="quarter" idx="2"/>
          </p:nvPr>
        </p:nvSpPr>
        <p:spPr/>
        <p:txBody>
          <a:bodyPr/>
          <a:lstStyle/>
          <a:p>
            <a:r>
              <a:rPr lang="en-AU" smtClean="0"/>
              <a:t>To have a successful project in a community it must have many layers.</a:t>
            </a:r>
          </a:p>
          <a:p>
            <a:r>
              <a:rPr lang="en-AU" smtClean="0"/>
              <a:t>This must include involving the community and knowing what the needs are . ????</a:t>
            </a:r>
          </a:p>
        </p:txBody>
      </p:sp>
      <p:sp>
        <p:nvSpPr>
          <p:cNvPr id="38916" name="Content Placeholder 3"/>
          <p:cNvSpPr>
            <a:spLocks noGrp="1"/>
          </p:cNvSpPr>
          <p:nvPr>
            <p:ph sz="quarter" idx="4"/>
          </p:nvPr>
        </p:nvSpPr>
        <p:spPr/>
        <p:txBody>
          <a:bodyPr/>
          <a:lstStyle/>
          <a:p>
            <a:r>
              <a:rPr lang="en-AU" smtClean="0"/>
              <a:t>We can not presume we know everything and what is right for the community.</a:t>
            </a:r>
          </a:p>
          <a:p>
            <a:r>
              <a:rPr lang="en-AU" smtClean="0"/>
              <a:t>Do a bit of researching before you start any new project.  </a:t>
            </a:r>
          </a:p>
        </p:txBody>
      </p:sp>
      <p:sp>
        <p:nvSpPr>
          <p:cNvPr id="38917" name="Text Placeholder 4"/>
          <p:cNvSpPr>
            <a:spLocks noGrp="1"/>
          </p:cNvSpPr>
          <p:nvPr>
            <p:ph type="body" sz="quarter" idx="1"/>
          </p:nvPr>
        </p:nvSpPr>
        <p:spPr>
          <a:xfrm>
            <a:off x="609600" y="1752600"/>
            <a:ext cx="3886200" cy="639763"/>
          </a:xfrm>
        </p:spPr>
        <p:txBody>
          <a:bodyPr/>
          <a:lstStyle/>
          <a:p>
            <a:endParaRPr lang="en-AU" smtClean="0"/>
          </a:p>
        </p:txBody>
      </p:sp>
      <p:sp>
        <p:nvSpPr>
          <p:cNvPr id="6" name="Text Placeholder 5"/>
          <p:cNvSpPr>
            <a:spLocks noGrp="1"/>
          </p:cNvSpPr>
          <p:nvPr>
            <p:ph type="body" sz="quarter" idx="3"/>
          </p:nvPr>
        </p:nvSpPr>
        <p:spPr>
          <a:xfrm>
            <a:off x="4800600" y="1752600"/>
            <a:ext cx="3886200" cy="639763"/>
          </a:xfrm>
        </p:spPr>
        <p:txBody>
          <a:bodyPr/>
          <a:lstStyle/>
          <a:p>
            <a:pPr>
              <a:defRPr/>
            </a:pPr>
            <a:endParaRPr lang="en-A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AU" smtClean="0"/>
              <a:t>Publications</a:t>
            </a:r>
          </a:p>
        </p:txBody>
      </p:sp>
      <p:sp>
        <p:nvSpPr>
          <p:cNvPr id="1028" name="Content Placeholder 2"/>
          <p:cNvSpPr>
            <a:spLocks noGrp="1"/>
          </p:cNvSpPr>
          <p:nvPr>
            <p:ph sz="quarter" idx="2"/>
          </p:nvPr>
        </p:nvSpPr>
        <p:spPr/>
        <p:txBody>
          <a:bodyPr/>
          <a:lstStyle/>
          <a:p>
            <a:endParaRPr lang="en-AU" smtClean="0"/>
          </a:p>
        </p:txBody>
      </p:sp>
      <p:sp>
        <p:nvSpPr>
          <p:cNvPr id="1029" name="Content Placeholder 3"/>
          <p:cNvSpPr>
            <a:spLocks noGrp="1"/>
          </p:cNvSpPr>
          <p:nvPr>
            <p:ph sz="quarter" idx="4"/>
          </p:nvPr>
        </p:nvSpPr>
        <p:spPr/>
        <p:txBody>
          <a:bodyPr/>
          <a:lstStyle/>
          <a:p>
            <a:endParaRPr lang="en-AU" smtClean="0"/>
          </a:p>
        </p:txBody>
      </p:sp>
      <p:sp>
        <p:nvSpPr>
          <p:cNvPr id="1030" name="Text Placeholder 4"/>
          <p:cNvSpPr>
            <a:spLocks noGrp="1"/>
          </p:cNvSpPr>
          <p:nvPr>
            <p:ph type="body" sz="quarter" idx="1"/>
          </p:nvPr>
        </p:nvSpPr>
        <p:spPr>
          <a:xfrm>
            <a:off x="609600" y="1752600"/>
            <a:ext cx="3886200" cy="639763"/>
          </a:xfrm>
        </p:spPr>
        <p:txBody>
          <a:bodyPr/>
          <a:lstStyle/>
          <a:p>
            <a:endParaRPr lang="en-AU" smtClean="0"/>
          </a:p>
        </p:txBody>
      </p:sp>
      <p:sp>
        <p:nvSpPr>
          <p:cNvPr id="6" name="Text Placeholder 5"/>
          <p:cNvSpPr>
            <a:spLocks noGrp="1"/>
          </p:cNvSpPr>
          <p:nvPr>
            <p:ph type="body" sz="quarter" idx="3"/>
          </p:nvPr>
        </p:nvSpPr>
        <p:spPr>
          <a:xfrm>
            <a:off x="4800600" y="1752600"/>
            <a:ext cx="3886200" cy="639763"/>
          </a:xfrm>
        </p:spPr>
        <p:txBody>
          <a:bodyPr/>
          <a:lstStyle/>
          <a:p>
            <a:pPr>
              <a:defRPr/>
            </a:pPr>
            <a:endParaRPr lang="en-AU"/>
          </a:p>
        </p:txBody>
      </p:sp>
      <p:graphicFrame>
        <p:nvGraphicFramePr>
          <p:cNvPr id="1026" name="Object 6"/>
          <p:cNvGraphicFramePr>
            <a:graphicFrameLocks noChangeAspect="1"/>
          </p:cNvGraphicFramePr>
          <p:nvPr/>
        </p:nvGraphicFramePr>
        <p:xfrm>
          <a:off x="1704975" y="1290638"/>
          <a:ext cx="5732463" cy="4278312"/>
        </p:xfrm>
        <a:graphic>
          <a:graphicData uri="http://schemas.openxmlformats.org/presentationml/2006/ole">
            <mc:AlternateContent xmlns:mc="http://schemas.openxmlformats.org/markup-compatibility/2006">
              <mc:Choice xmlns:v="urn:schemas-microsoft-com:vml" Requires="v">
                <p:oleObj spid="_x0000_s1032" name="Document" r:id="rId4" imgW="5732276" imgH="4278178" progId="Word.Document.8">
                  <p:embed/>
                </p:oleObj>
              </mc:Choice>
              <mc:Fallback>
                <p:oleObj name="Document" r:id="rId4" imgW="5732276" imgH="4278178"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975" y="1290638"/>
                        <a:ext cx="5732463"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011237"/>
          </a:xfrm>
          <a:solidFill>
            <a:srgbClr val="FFFF66"/>
          </a:solidFill>
        </p:spPr>
        <p:txBody>
          <a:bodyPr/>
          <a:lstStyle/>
          <a:p>
            <a:pPr eaLnBrk="1" hangingPunct="1"/>
            <a:r>
              <a:rPr lang="en-AU" b="1" smtClean="0"/>
              <a:t>Acknowledgements</a:t>
            </a:r>
          </a:p>
        </p:txBody>
      </p:sp>
      <p:sp>
        <p:nvSpPr>
          <p:cNvPr id="8195" name="Rectangle 3"/>
          <p:cNvSpPr>
            <a:spLocks noGrp="1" noChangeArrowheads="1"/>
          </p:cNvSpPr>
          <p:nvPr>
            <p:ph type="body" sz="half" idx="1"/>
          </p:nvPr>
        </p:nvSpPr>
        <p:spPr>
          <a:xfrm>
            <a:off x="457200" y="1600200"/>
            <a:ext cx="5267325" cy="4997450"/>
          </a:xfrm>
        </p:spPr>
        <p:txBody>
          <a:bodyPr/>
          <a:lstStyle/>
          <a:p>
            <a:pPr eaLnBrk="1" hangingPunct="1">
              <a:lnSpc>
                <a:spcPct val="90000"/>
              </a:lnSpc>
            </a:pPr>
            <a:r>
              <a:rPr lang="en-AU" sz="2800" smtClean="0"/>
              <a:t>Children of Taree, Kempsey and Lower Hunter and their families</a:t>
            </a:r>
            <a:r>
              <a:rPr lang="en-AU" sz="2000" smtClean="0"/>
              <a:t>.</a:t>
            </a:r>
          </a:p>
          <a:p>
            <a:pPr eaLnBrk="1" hangingPunct="1">
              <a:lnSpc>
                <a:spcPct val="90000"/>
              </a:lnSpc>
              <a:buFontTx/>
              <a:buNone/>
            </a:pPr>
            <a:endParaRPr lang="en-AU" sz="2000" smtClean="0"/>
          </a:p>
          <a:p>
            <a:pPr eaLnBrk="1" hangingPunct="1">
              <a:lnSpc>
                <a:spcPct val="90000"/>
              </a:lnSpc>
            </a:pPr>
            <a:r>
              <a:rPr lang="en-AU" sz="2400" smtClean="0"/>
              <a:t>Biripi, Durri and Awabakal ACMSs.</a:t>
            </a:r>
            <a:r>
              <a:rPr lang="en-AU" sz="2000" smtClean="0"/>
              <a:t> </a:t>
            </a:r>
          </a:p>
          <a:p>
            <a:pPr eaLnBrk="1" hangingPunct="1">
              <a:lnSpc>
                <a:spcPct val="90000"/>
              </a:lnSpc>
            </a:pPr>
            <a:endParaRPr lang="en-AU" sz="2000" smtClean="0"/>
          </a:p>
          <a:p>
            <a:pPr eaLnBrk="1" hangingPunct="1">
              <a:lnSpc>
                <a:spcPct val="90000"/>
              </a:lnSpc>
            </a:pPr>
            <a:r>
              <a:rPr lang="en-AU" sz="2000" smtClean="0"/>
              <a:t>nturner@durri.org.au</a:t>
            </a:r>
          </a:p>
          <a:p>
            <a:pPr eaLnBrk="1" hangingPunct="1">
              <a:lnSpc>
                <a:spcPct val="90000"/>
              </a:lnSpc>
            </a:pPr>
            <a:endParaRPr lang="en-AU" sz="1800" smtClean="0"/>
          </a:p>
        </p:txBody>
      </p:sp>
      <p:pic>
        <p:nvPicPr>
          <p:cNvPr id="8196" name="Picture 4" descr="Raymondterrac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2205038"/>
            <a:ext cx="3106737" cy="3106737"/>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1000">
                                          <p:stCondLst>
                                            <p:cond delay="0"/>
                                          </p:stCondLst>
                                        </p:cTn>
                                        <p:tgtEl>
                                          <p:spTgt spid="8194"/>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fade">
                                      <p:cBhvr>
                                        <p:cTn id="10" dur="500">
                                          <p:stCondLst>
                                            <p:cond delay="0"/>
                                          </p:stCondLst>
                                        </p:cTn>
                                        <p:tgtEl>
                                          <p:spTgt spid="8195">
                                            <p:txEl>
                                              <p:pRg st="0" end="0"/>
                                            </p:txEl>
                                          </p:spTgt>
                                        </p:tgtEl>
                                      </p:cBhvr>
                                    </p:animEffect>
                                  </p:childTnLst>
                                </p:cTn>
                              </p:par>
                              <p:par>
                                <p:cTn id="11" presetID="10" presetClass="entr" presetSubtype="0" fill="hold" grpId="0" nodeType="withEffect">
                                  <p:stCondLst>
                                    <p:cond delay="0"/>
                                  </p:stCondLst>
                                  <p:iterate type="lt">
                                    <p:tmPct val="10000"/>
                                  </p:iterate>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500">
                                          <p:stCondLst>
                                            <p:cond delay="0"/>
                                          </p:stCondLst>
                                        </p:cTn>
                                        <p:tgtEl>
                                          <p:spTgt spid="819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8195">
                                            <p:txEl>
                                              <p:pRg st="4" end="4"/>
                                            </p:txEl>
                                          </p:spTgt>
                                        </p:tgtEl>
                                        <p:attrNameLst>
                                          <p:attrName>style.visibility</p:attrName>
                                        </p:attrNameLst>
                                      </p:cBhvr>
                                      <p:to>
                                        <p:strVal val="visible"/>
                                      </p:to>
                                    </p:set>
                                    <p:animEffect transition="in" filter="fade">
                                      <p:cBhvr>
                                        <p:cTn id="18" dur="500">
                                          <p:stCondLst>
                                            <p:cond delay="0"/>
                                          </p:stCondLst>
                                        </p:cTn>
                                        <p:tgtEl>
                                          <p:spTgt spid="8195">
                                            <p:txEl>
                                              <p:pRg st="4" end="4"/>
                                            </p:txEl>
                                          </p:spTgt>
                                        </p:tgtEl>
                                      </p:cBhvr>
                                    </p:animEffect>
                                  </p:childTnLst>
                                </p:cTn>
                              </p:par>
                              <p:par>
                                <p:cTn id="19" presetID="1" presetClass="entr" presetSubtype="0" fill="hold" grpId="1" nodeType="withEffect">
                                  <p:stCondLst>
                                    <p:cond delay="0"/>
                                  </p:stCondLst>
                                  <p:iterate type="lt">
                                    <p:tmAbs val="0"/>
                                  </p:iterate>
                                  <p:childTnLst>
                                    <p:set>
                                      <p:cBhvr>
                                        <p:cTn id="20" dur="1" fill="hold">
                                          <p:stCondLst>
                                            <p:cond delay="0"/>
                                          </p:stCondLst>
                                        </p:cTn>
                                        <p:tgtEl>
                                          <p:spTgt spid="8195">
                                            <p:txEl>
                                              <p:pRg st="0" end="0"/>
                                            </p:txEl>
                                          </p:spTgt>
                                        </p:tgtEl>
                                        <p:attrNameLst>
                                          <p:attrName>style.visibility</p:attrName>
                                        </p:attrNameLst>
                                      </p:cBhvr>
                                      <p:to>
                                        <p:strVal val="visible"/>
                                      </p:to>
                                    </p:set>
                                  </p:childTnLst>
                                </p:cTn>
                              </p:par>
                              <p:par>
                                <p:cTn id="21" presetID="1" presetClass="entr" presetSubtype="0" fill="hold" grpId="1" nodeType="withEffect">
                                  <p:stCondLst>
                                    <p:cond delay="0"/>
                                  </p:stCondLst>
                                  <p:iterate type="lt">
                                    <p:tmAbs val="0"/>
                                  </p:iterate>
                                  <p:childTnLst>
                                    <p:set>
                                      <p:cBhvr>
                                        <p:cTn id="2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iterate type="lt">
                                    <p:tmAbs val="0"/>
                                  </p:iterate>
                                  <p:childTnLst>
                                    <p:set>
                                      <p:cBhvr>
                                        <p:cTn id="26" dur="1" fill="hold">
                                          <p:stCondLst>
                                            <p:cond delay="0"/>
                                          </p:stCondLst>
                                        </p:cTn>
                                        <p:tgtEl>
                                          <p:spTgt spid="819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build="p"/>
      <p:bldP spid="8195"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urri and Ruths farewell March 2011 0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4"/>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endParaRPr lang="en-AU" smtClean="0"/>
          </a:p>
        </p:txBody>
      </p:sp>
      <p:sp>
        <p:nvSpPr>
          <p:cNvPr id="14340" name="Text Placeholder 5"/>
          <p:cNvSpPr>
            <a:spLocks noGrp="1"/>
          </p:cNvSpPr>
          <p:nvPr>
            <p:ph type="body" idx="1"/>
          </p:nvPr>
        </p:nvSpPr>
        <p:spPr>
          <a:xfrm>
            <a:off x="609600" y="1752600"/>
            <a:ext cx="3886200" cy="639763"/>
          </a:xfrm>
        </p:spPr>
        <p:txBody>
          <a:bodyPr/>
          <a:lstStyle/>
          <a:p>
            <a:pPr eaLnBrk="1" hangingPunct="1"/>
            <a:endParaRPr lang="en-AU" smtClean="0"/>
          </a:p>
        </p:txBody>
      </p:sp>
      <p:pic>
        <p:nvPicPr>
          <p:cNvPr id="10" name="Content Placeholder 9" descr="photo4.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995363" y="2174875"/>
            <a:ext cx="2424112" cy="3232150"/>
          </a:xfrm>
        </p:spPr>
      </p:pic>
      <p:sp>
        <p:nvSpPr>
          <p:cNvPr id="5126" name="Text Placeholder 7"/>
          <p:cNvSpPr>
            <a:spLocks noGrp="1"/>
          </p:cNvSpPr>
          <p:nvPr>
            <p:ph type="body" sz="quarter" idx="3"/>
          </p:nvPr>
        </p:nvSpPr>
        <p:spPr>
          <a:xfrm>
            <a:off x="4800600" y="1752600"/>
            <a:ext cx="3886200" cy="639763"/>
          </a:xfrm>
        </p:spPr>
        <p:txBody>
          <a:bodyPr/>
          <a:lstStyle/>
          <a:p>
            <a:pPr eaLnBrk="1" hangingPunct="1">
              <a:defRPr/>
            </a:pPr>
            <a:endParaRPr lang="en-AU" smtClean="0"/>
          </a:p>
        </p:txBody>
      </p:sp>
      <p:pic>
        <p:nvPicPr>
          <p:cNvPr id="11" name="Content Placeholder 10" descr="IMG_0359.JPG"/>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1403350" y="549275"/>
            <a:ext cx="4041775" cy="3030538"/>
          </a:xfrm>
        </p:spPr>
      </p:pic>
      <p:pic>
        <p:nvPicPr>
          <p:cNvPr id="13" name="Picture 12" descr="IMG_038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836613"/>
            <a:ext cx="429577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anada options 04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2924175"/>
            <a:ext cx="4716462"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anada options 04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3850" y="0"/>
            <a:ext cx="94678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6" presetClass="emph" presetSubtype="0" fill="hold" nodeType="afterEffect">
                                  <p:stCondLst>
                                    <p:cond delay="0"/>
                                  </p:stCondLst>
                                  <p:childTnLst>
                                    <p:animScale>
                                      <p:cBhvr>
                                        <p:cTn id="9" dur="2000" fill="hold"/>
                                        <p:tgtEl>
                                          <p:spTgt spid="10"/>
                                        </p:tgtEl>
                                      </p:cBhvr>
                                      <p:by x="150000" y="150000"/>
                                    </p:animScale>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nodeType="afterGroup">
                            <p:stCondLst>
                              <p:cond delay="2000"/>
                            </p:stCondLst>
                            <p:childTnLst>
                              <p:par>
                                <p:cTn id="14" presetID="6" presetClass="emph" presetSubtype="0" fill="hold" nodeType="afterEffect">
                                  <p:stCondLst>
                                    <p:cond delay="0"/>
                                  </p:stCondLst>
                                  <p:childTnLst>
                                    <p:animScale>
                                      <p:cBhvr>
                                        <p:cTn id="15" dur="2000" fill="hold"/>
                                        <p:tgtEl>
                                          <p:spTgt spid="16"/>
                                        </p:tgtEl>
                                      </p:cBhvr>
                                      <p:by x="150000" y="150000"/>
                                    </p:animScale>
                                  </p:childTnLst>
                                </p:cTn>
                              </p:par>
                            </p:childTnLst>
                          </p:cTn>
                        </p:par>
                        <p:par>
                          <p:cTn id="16" fill="hold" nodeType="afterGroup">
                            <p:stCondLst>
                              <p:cond delay="40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nodeType="afterGroup">
                            <p:stCondLst>
                              <p:cond delay="4000"/>
                            </p:stCondLst>
                            <p:childTnLst>
                              <p:par>
                                <p:cTn id="20" presetID="6" presetClass="emph" presetSubtype="0" fill="hold" nodeType="afterEffect">
                                  <p:stCondLst>
                                    <p:cond delay="0"/>
                                  </p:stCondLst>
                                  <p:childTnLst>
                                    <p:animScale>
                                      <p:cBhvr>
                                        <p:cTn id="21" dur="2000" fill="hold"/>
                                        <p:tgtEl>
                                          <p:spTgt spid="11"/>
                                        </p:tgtEl>
                                      </p:cBhvr>
                                      <p:by x="150000" y="150000"/>
                                    </p:animScale>
                                  </p:childTnLst>
                                </p:cTn>
                              </p:par>
                            </p:childTnLst>
                          </p:cTn>
                        </p:par>
                        <p:par>
                          <p:cTn id="22" fill="hold" nodeType="afterGroup">
                            <p:stCondLst>
                              <p:cond delay="60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nodeType="afterGroup">
                            <p:stCondLst>
                              <p:cond delay="6000"/>
                            </p:stCondLst>
                            <p:childTnLst>
                              <p:par>
                                <p:cTn id="26" presetID="6" presetClass="emph" presetSubtype="0" fill="hold" nodeType="afterEffect">
                                  <p:stCondLst>
                                    <p:cond delay="0"/>
                                  </p:stCondLst>
                                  <p:childTnLst>
                                    <p:animScale>
                                      <p:cBhvr>
                                        <p:cTn id="27" dur="2000" fill="hold"/>
                                        <p:tgtEl>
                                          <p:spTgt spid="13"/>
                                        </p:tgtEl>
                                      </p:cBhvr>
                                      <p:by x="150000" y="150000"/>
                                    </p:animScale>
                                  </p:childTnLst>
                                </p:cTn>
                              </p:par>
                            </p:childTnLst>
                          </p:cTn>
                        </p:par>
                        <p:par>
                          <p:cTn id="28" fill="hold" nodeType="afterGroup">
                            <p:stCondLst>
                              <p:cond delay="800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nodeType="afterGroup">
                            <p:stCondLst>
                              <p:cond delay="8000"/>
                            </p:stCondLst>
                            <p:childTnLst>
                              <p:par>
                                <p:cTn id="32" presetID="6" presetClass="emph" presetSubtype="0" fill="hold" nodeType="afterEffect">
                                  <p:stCondLst>
                                    <p:cond delay="0"/>
                                  </p:stCondLst>
                                  <p:childTnLst>
                                    <p:animScale>
                                      <p:cBhvr>
                                        <p:cTn id="33" dur="2000" fill="hold"/>
                                        <p:tgtEl>
                                          <p:spTgt spid="14"/>
                                        </p:tgtEl>
                                      </p:cBhvr>
                                      <p:by x="150000" y="150000"/>
                                    </p:animScale>
                                  </p:childTnLst>
                                </p:cTn>
                              </p:par>
                            </p:childTnLst>
                          </p:cTn>
                        </p:par>
                        <p:par>
                          <p:cTn id="34" fill="hold" nodeType="afterGroup">
                            <p:stCondLst>
                              <p:cond delay="10000"/>
                            </p:stCondLst>
                            <p:childTnLst>
                              <p:par>
                                <p:cTn id="35" presetID="1"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nodeType="afterGroup">
                            <p:stCondLst>
                              <p:cond delay="10000"/>
                            </p:stCondLst>
                            <p:childTnLst>
                              <p:par>
                                <p:cTn id="38" presetID="6" presetClass="emph" presetSubtype="0" fill="hold" nodeType="afterEffect">
                                  <p:stCondLst>
                                    <p:cond delay="0"/>
                                  </p:stCondLst>
                                  <p:childTnLst>
                                    <p:animScale>
                                      <p:cBhvr>
                                        <p:cTn id="39"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AU" smtClean="0"/>
              <a:t>My journey.</a:t>
            </a:r>
          </a:p>
        </p:txBody>
      </p:sp>
      <p:sp>
        <p:nvSpPr>
          <p:cNvPr id="15363" name="Content Placeholder 2"/>
          <p:cNvSpPr>
            <a:spLocks noGrp="1"/>
          </p:cNvSpPr>
          <p:nvPr>
            <p:ph sz="quarter" idx="1"/>
          </p:nvPr>
        </p:nvSpPr>
        <p:spPr>
          <a:xfrm>
            <a:off x="612775" y="1600200"/>
            <a:ext cx="8153400" cy="4495800"/>
          </a:xfrm>
        </p:spPr>
        <p:txBody>
          <a:bodyPr/>
          <a:lstStyle/>
          <a:p>
            <a:r>
              <a:rPr lang="en-AU" smtClean="0"/>
              <a:t>Started many years ago.</a:t>
            </a:r>
          </a:p>
          <a:p>
            <a:r>
              <a:rPr lang="en-AU" smtClean="0"/>
              <a:t>Shocked at the results from research that I gathered</a:t>
            </a:r>
          </a:p>
          <a:p>
            <a:r>
              <a:rPr lang="en-AU" smtClean="0"/>
              <a:t>I know I had to do something about it </a:t>
            </a:r>
          </a:p>
          <a:p>
            <a:r>
              <a:rPr lang="en-AU" smtClean="0"/>
              <a:t>Looked into where and how I can do a course with 4 kids and full time 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AU" smtClean="0"/>
              <a:t>How many Aboriginal Nutritionist ???</a:t>
            </a:r>
          </a:p>
        </p:txBody>
      </p:sp>
      <p:sp>
        <p:nvSpPr>
          <p:cNvPr id="16387" name="Content Placeholder 2"/>
          <p:cNvSpPr>
            <a:spLocks noGrp="1"/>
          </p:cNvSpPr>
          <p:nvPr>
            <p:ph sz="quarter" idx="1"/>
          </p:nvPr>
        </p:nvSpPr>
        <p:spPr>
          <a:xfrm>
            <a:off x="612775" y="1600200"/>
            <a:ext cx="8153400" cy="4495800"/>
          </a:xfrm>
        </p:spPr>
        <p:txBody>
          <a:bodyPr/>
          <a:lstStyle/>
          <a:p>
            <a:r>
              <a:rPr lang="en-AU" smtClean="0"/>
              <a:t>Good question ???</a:t>
            </a:r>
          </a:p>
          <a:p>
            <a:r>
              <a:rPr lang="en-AU" smtClean="0"/>
              <a:t>I'm 1of Five that I know about in Australia</a:t>
            </a:r>
          </a:p>
          <a:p>
            <a:r>
              <a:rPr lang="en-AU" smtClean="0"/>
              <a:t>We need so many more</a:t>
            </a:r>
          </a:p>
          <a:p>
            <a:r>
              <a:rPr lang="en-AU" smtClean="0"/>
              <a:t>What are our people dying from ???, mostly preventable diseases</a:t>
            </a:r>
          </a:p>
          <a:p>
            <a:r>
              <a:rPr lang="en-AU" smtClean="0"/>
              <a:t>A lot of the gap is related to risk factors such as obesity and physical inactivity, which nutrition plays a large role in.  </a:t>
            </a:r>
          </a:p>
          <a:p>
            <a:r>
              <a:rPr lang="en-AU" smtClean="0"/>
              <a:t>And the current “GAP”, differs in many areas</a:t>
            </a:r>
          </a:p>
          <a:p>
            <a:endParaRPr lang="en-A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AU" smtClean="0"/>
              <a:t>What change has to be made </a:t>
            </a:r>
          </a:p>
        </p:txBody>
      </p:sp>
      <p:sp>
        <p:nvSpPr>
          <p:cNvPr id="17411" name="Content Placeholder 2"/>
          <p:cNvSpPr>
            <a:spLocks noGrp="1"/>
          </p:cNvSpPr>
          <p:nvPr>
            <p:ph sz="quarter" idx="1"/>
          </p:nvPr>
        </p:nvSpPr>
        <p:spPr>
          <a:xfrm>
            <a:off x="612775" y="1600200"/>
            <a:ext cx="8153400" cy="4495800"/>
          </a:xfrm>
        </p:spPr>
        <p:txBody>
          <a:bodyPr/>
          <a:lstStyle/>
          <a:p>
            <a:r>
              <a:rPr lang="en-AU" smtClean="0"/>
              <a:t>Capacity building of nutrition workforce</a:t>
            </a:r>
          </a:p>
          <a:p>
            <a:r>
              <a:rPr lang="en-AU" smtClean="0"/>
              <a:t>Education delivered by Aboriginal people</a:t>
            </a:r>
          </a:p>
          <a:p>
            <a:r>
              <a:rPr lang="en-AU" smtClean="0"/>
              <a:t>Make community aware of problems and where they can help.</a:t>
            </a:r>
          </a:p>
          <a:p>
            <a:r>
              <a:rPr lang="en-AU" smtClean="0"/>
              <a:t> Its about prevention and looking after our young kids before that get chronic diseases. </a:t>
            </a:r>
          </a:p>
          <a:p>
            <a:endParaRPr lang="en-A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8625" y="285750"/>
            <a:ext cx="8229600" cy="1071563"/>
          </a:xfrm>
          <a:solidFill>
            <a:srgbClr val="FFFF00"/>
          </a:solidFill>
        </p:spPr>
        <p:txBody>
          <a:bodyPr/>
          <a:lstStyle/>
          <a:p>
            <a:pPr eaLnBrk="1" hangingPunct="1"/>
            <a:r>
              <a:rPr lang="en-AU" sz="4000" b="1" i="1" smtClean="0"/>
              <a:t>Many Layers of the Many Rivers Diabetes Prevention Project.…</a:t>
            </a:r>
          </a:p>
        </p:txBody>
      </p:sp>
      <p:pic>
        <p:nvPicPr>
          <p:cNvPr id="7172" name="Picture 4" descr="BIRIPIDRAWING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1643063"/>
            <a:ext cx="2811463" cy="2682875"/>
          </a:xfrm>
        </p:spPr>
      </p:pic>
      <p:pic>
        <p:nvPicPr>
          <p:cNvPr id="7173" name="Picture 5" descr="Kempsey 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57188" y="4357688"/>
            <a:ext cx="2214562" cy="2214562"/>
          </a:xfrm>
        </p:spPr>
      </p:pic>
      <p:pic>
        <p:nvPicPr>
          <p:cNvPr id="7174" name="Picture 6" descr="aUniLOGO_RestrictedSp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7050" y="6165850"/>
            <a:ext cx="10080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BIRIPIACM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9700" y="5954713"/>
            <a:ext cx="77787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Durriacm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375" y="5805488"/>
            <a:ext cx="6778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sz="half" idx="3"/>
          </p:nvPr>
        </p:nvSpPr>
        <p:spPr>
          <a:xfrm>
            <a:off x="3563938" y="1484313"/>
            <a:ext cx="5267325" cy="4708525"/>
          </a:xfrm>
        </p:spPr>
        <p:txBody>
          <a:bodyPr/>
          <a:lstStyle/>
          <a:p>
            <a:pPr indent="0" eaLnBrk="1" hangingPunct="1">
              <a:lnSpc>
                <a:spcPct val="90000"/>
              </a:lnSpc>
              <a:buFontTx/>
              <a:buNone/>
            </a:pPr>
            <a:endParaRPr lang="en-AU" altLang="zh-CN" sz="3000" b="1" smtClean="0">
              <a:ea typeface="SimSun" pitchFamily="2" charset="-122"/>
            </a:endParaRPr>
          </a:p>
          <a:p>
            <a:pPr indent="0" eaLnBrk="1" hangingPunct="1">
              <a:lnSpc>
                <a:spcPct val="90000"/>
              </a:lnSpc>
              <a:buFontTx/>
              <a:buNone/>
            </a:pPr>
            <a:r>
              <a:rPr lang="en-AU" altLang="zh-CN" sz="1900" b="1" i="1" smtClean="0">
                <a:ea typeface="SimSun" pitchFamily="2" charset="-122"/>
              </a:rPr>
              <a:t>The Many Rivers Diabetes Prevention Project. </a:t>
            </a:r>
            <a:r>
              <a:rPr lang="en-AU" sz="1900" b="1" i="1" smtClean="0"/>
              <a:t>  </a:t>
            </a:r>
            <a:r>
              <a:rPr lang="en-AU" sz="2600" b="1" i="1" smtClean="0"/>
              <a:t> </a:t>
            </a:r>
          </a:p>
          <a:p>
            <a:pPr indent="0" algn="ctr" eaLnBrk="1" hangingPunct="1">
              <a:lnSpc>
                <a:spcPct val="90000"/>
              </a:lnSpc>
              <a:buFontTx/>
              <a:buNone/>
            </a:pPr>
            <a:r>
              <a:rPr lang="en-AU" sz="1900" b="1" smtClean="0"/>
              <a:t>			</a:t>
            </a:r>
          </a:p>
          <a:p>
            <a:pPr indent="0" eaLnBrk="1" hangingPunct="1">
              <a:lnSpc>
                <a:spcPct val="90000"/>
              </a:lnSpc>
              <a:buFontTx/>
              <a:buNone/>
            </a:pPr>
            <a:r>
              <a:rPr lang="en-AU" sz="1900" b="1" smtClean="0"/>
              <a:t>Nicole Turner</a:t>
            </a:r>
            <a:endParaRPr lang="en-AU" sz="1700" b="1" smtClean="0"/>
          </a:p>
          <a:p>
            <a:pPr indent="0" eaLnBrk="1" hangingPunct="1">
              <a:lnSpc>
                <a:spcPct val="90000"/>
              </a:lnSpc>
              <a:buFontTx/>
              <a:buNone/>
            </a:pPr>
            <a:endParaRPr lang="en-AU" sz="1700" b="1" smtClean="0"/>
          </a:p>
          <a:p>
            <a:pPr indent="0" eaLnBrk="1" hangingPunct="1">
              <a:lnSpc>
                <a:spcPct val="90000"/>
              </a:lnSpc>
              <a:buFontTx/>
              <a:buNone/>
            </a:pPr>
            <a:r>
              <a:rPr lang="en-AU" sz="1700" b="1" i="1" smtClean="0"/>
              <a:t>Manager Health Promotion</a:t>
            </a:r>
          </a:p>
          <a:p>
            <a:pPr indent="0" eaLnBrk="1" hangingPunct="1">
              <a:lnSpc>
                <a:spcPct val="90000"/>
              </a:lnSpc>
              <a:buFontTx/>
              <a:buNone/>
            </a:pPr>
            <a:endParaRPr lang="en-AU" sz="1700" b="1" i="1" smtClean="0"/>
          </a:p>
          <a:p>
            <a:pPr indent="0" eaLnBrk="1" hangingPunct="1">
              <a:lnSpc>
                <a:spcPct val="90000"/>
              </a:lnSpc>
              <a:buFontTx/>
              <a:buNone/>
            </a:pPr>
            <a:endParaRPr lang="en-AU" sz="1700" b="1" i="1" smtClean="0"/>
          </a:p>
          <a:p>
            <a:pPr indent="0" eaLnBrk="1" hangingPunct="1">
              <a:lnSpc>
                <a:spcPct val="90000"/>
              </a:lnSpc>
              <a:buFontTx/>
              <a:buNone/>
            </a:pPr>
            <a:endParaRPr lang="en-AU" sz="1700" b="1" i="1" smtClean="0"/>
          </a:p>
          <a:p>
            <a:pPr indent="0" eaLnBrk="1" hangingPunct="1">
              <a:lnSpc>
                <a:spcPct val="90000"/>
              </a:lnSpc>
              <a:buFontTx/>
              <a:buNone/>
            </a:pPr>
            <a:endParaRPr lang="en-AU" sz="1700" i="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214313"/>
            <a:ext cx="8153400" cy="1143000"/>
          </a:xfrm>
          <a:solidFill>
            <a:srgbClr val="FFFF00"/>
          </a:solidFill>
          <a:ln>
            <a:solidFill>
              <a:srgbClr val="FFFF66"/>
            </a:solidFill>
            <a:miter lim="800000"/>
            <a:headEnd/>
            <a:tailEnd/>
          </a:ln>
        </p:spPr>
        <p:txBody>
          <a:bodyPr/>
          <a:lstStyle/>
          <a:p>
            <a:pPr eaLnBrk="1" hangingPunct="1"/>
            <a:r>
              <a:rPr lang="en-AU" sz="4800" b="1" smtClean="0">
                <a:solidFill>
                  <a:schemeClr val="tx1"/>
                </a:solidFill>
              </a:rPr>
              <a:t>Background</a:t>
            </a:r>
            <a:endParaRPr lang="en-US" sz="4800" b="1" smtClean="0">
              <a:solidFill>
                <a:schemeClr val="tx1"/>
              </a:solidFill>
            </a:endParaRPr>
          </a:p>
        </p:txBody>
      </p:sp>
      <p:sp>
        <p:nvSpPr>
          <p:cNvPr id="9219" name="Rectangle 3"/>
          <p:cNvSpPr>
            <a:spLocks noGrp="1" noChangeArrowheads="1"/>
          </p:cNvSpPr>
          <p:nvPr>
            <p:ph type="body" sz="half" idx="2"/>
          </p:nvPr>
        </p:nvSpPr>
        <p:spPr>
          <a:xfrm>
            <a:off x="4211638" y="1557338"/>
            <a:ext cx="4932362" cy="4530725"/>
          </a:xfrm>
        </p:spPr>
        <p:txBody>
          <a:bodyPr/>
          <a:lstStyle/>
          <a:p>
            <a:pPr eaLnBrk="1" hangingPunct="1">
              <a:lnSpc>
                <a:spcPct val="70000"/>
              </a:lnSpc>
            </a:pPr>
            <a:endParaRPr lang="en-AU" sz="1100" smtClean="0"/>
          </a:p>
          <a:p>
            <a:pPr eaLnBrk="1" hangingPunct="1">
              <a:lnSpc>
                <a:spcPct val="70000"/>
              </a:lnSpc>
            </a:pPr>
            <a:r>
              <a:rPr lang="en-AU" sz="1900" smtClean="0"/>
              <a:t>Initiative of Durri ACMS in Kempsey N.S.W.</a:t>
            </a:r>
          </a:p>
          <a:p>
            <a:pPr eaLnBrk="1" hangingPunct="1">
              <a:lnSpc>
                <a:spcPct val="70000"/>
              </a:lnSpc>
            </a:pPr>
            <a:r>
              <a:rPr lang="en-AU" sz="1900" i="1" smtClean="0"/>
              <a:t>Started in 2000 </a:t>
            </a:r>
          </a:p>
          <a:p>
            <a:pPr eaLnBrk="1" hangingPunct="1">
              <a:lnSpc>
                <a:spcPct val="70000"/>
              </a:lnSpc>
              <a:buFontTx/>
              <a:buNone/>
            </a:pPr>
            <a:r>
              <a:rPr lang="en-AU" sz="2200" b="1" i="1" smtClean="0"/>
              <a:t>‘To prevent children from growing up to get Diabetes’</a:t>
            </a:r>
          </a:p>
          <a:p>
            <a:pPr eaLnBrk="1" hangingPunct="1">
              <a:lnSpc>
                <a:spcPct val="70000"/>
              </a:lnSpc>
              <a:buFontTx/>
              <a:buNone/>
            </a:pPr>
            <a:endParaRPr lang="en-AU" sz="2200" b="1" i="1" smtClean="0"/>
          </a:p>
          <a:p>
            <a:pPr eaLnBrk="1" hangingPunct="1">
              <a:lnSpc>
                <a:spcPct val="70000"/>
              </a:lnSpc>
            </a:pPr>
            <a:r>
              <a:rPr lang="en-AU" sz="1900" smtClean="0"/>
              <a:t>University of Newcastle</a:t>
            </a:r>
          </a:p>
          <a:p>
            <a:pPr eaLnBrk="1" hangingPunct="1">
              <a:lnSpc>
                <a:spcPct val="70000"/>
              </a:lnSpc>
            </a:pPr>
            <a:r>
              <a:rPr lang="en-AU" sz="1900" smtClean="0"/>
              <a:t>Biripi ACMS in Taree </a:t>
            </a:r>
          </a:p>
          <a:p>
            <a:pPr eaLnBrk="1" hangingPunct="1">
              <a:lnSpc>
                <a:spcPct val="70000"/>
              </a:lnSpc>
            </a:pPr>
            <a:r>
              <a:rPr lang="en-AU" sz="1900" smtClean="0"/>
              <a:t>Durri ACMS in Kempsey </a:t>
            </a:r>
          </a:p>
          <a:p>
            <a:pPr eaLnBrk="1" hangingPunct="1">
              <a:lnSpc>
                <a:spcPct val="70000"/>
              </a:lnSpc>
            </a:pPr>
            <a:r>
              <a:rPr lang="en-AU" sz="1900" smtClean="0"/>
              <a:t>Awabakal AMS in Newcastle </a:t>
            </a:r>
          </a:p>
          <a:p>
            <a:pPr eaLnBrk="1" hangingPunct="1">
              <a:lnSpc>
                <a:spcPct val="70000"/>
              </a:lnSpc>
            </a:pPr>
            <a:endParaRPr lang="en-AU" sz="1900" smtClean="0"/>
          </a:p>
          <a:p>
            <a:pPr eaLnBrk="1" hangingPunct="1">
              <a:lnSpc>
                <a:spcPct val="70000"/>
              </a:lnSpc>
            </a:pPr>
            <a:r>
              <a:rPr lang="en-AU" sz="1900" smtClean="0"/>
              <a:t>Centre for Public Health Nutrition at University of Sydney</a:t>
            </a:r>
          </a:p>
          <a:p>
            <a:pPr eaLnBrk="1" hangingPunct="1">
              <a:lnSpc>
                <a:spcPct val="70000"/>
              </a:lnSpc>
              <a:buFont typeface="Wingdings" pitchFamily="2" charset="2"/>
              <a:buNone/>
            </a:pPr>
            <a:endParaRPr lang="en-AU" sz="1900" smtClean="0"/>
          </a:p>
          <a:p>
            <a:pPr eaLnBrk="1" hangingPunct="1">
              <a:lnSpc>
                <a:spcPct val="70000"/>
              </a:lnSpc>
            </a:pPr>
            <a:r>
              <a:rPr lang="en-AU" sz="1900" smtClean="0"/>
              <a:t>Associate Professor Vicki Flood – University of Wollongong.</a:t>
            </a:r>
          </a:p>
          <a:p>
            <a:pPr eaLnBrk="1" hangingPunct="1">
              <a:lnSpc>
                <a:spcPct val="70000"/>
              </a:lnSpc>
              <a:buFontTx/>
              <a:buNone/>
            </a:pPr>
            <a:endParaRPr lang="en-AU" sz="1700" smtClean="0"/>
          </a:p>
          <a:p>
            <a:pPr eaLnBrk="1" hangingPunct="1">
              <a:lnSpc>
                <a:spcPct val="70000"/>
              </a:lnSpc>
            </a:pPr>
            <a:endParaRPr lang="en-AU" sz="1700" smtClean="0"/>
          </a:p>
          <a:p>
            <a:pPr eaLnBrk="1" hangingPunct="1">
              <a:lnSpc>
                <a:spcPct val="70000"/>
              </a:lnSpc>
            </a:pPr>
            <a:endParaRPr lang="en-AU" sz="1700" smtClean="0"/>
          </a:p>
          <a:p>
            <a:pPr eaLnBrk="1" hangingPunct="1">
              <a:lnSpc>
                <a:spcPct val="70000"/>
              </a:lnSpc>
            </a:pPr>
            <a:endParaRPr lang="en-US" sz="1700" smtClean="0"/>
          </a:p>
          <a:p>
            <a:pPr eaLnBrk="1" hangingPunct="1">
              <a:lnSpc>
                <a:spcPct val="70000"/>
              </a:lnSpc>
              <a:buFontTx/>
              <a:buNone/>
            </a:pPr>
            <a:endParaRPr lang="en-US" sz="1700" smtClean="0"/>
          </a:p>
        </p:txBody>
      </p:sp>
      <p:pic>
        <p:nvPicPr>
          <p:cNvPr id="19460" name="Content Placeholder 9" descr="IMG_0392.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2420938"/>
            <a:ext cx="3886200" cy="291465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anim calcmode="lin" valueType="num">
                                      <p:cBhvr>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2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Effect transition="in" filter="fade">
                                      <p:cBhvr>
                                        <p:cTn id="19" dur="500"/>
                                        <p:tgtEl>
                                          <p:spTgt spid="9219">
                                            <p:txEl>
                                              <p:pRg st="2" end="2"/>
                                            </p:txEl>
                                          </p:spTgt>
                                        </p:tgtEl>
                                      </p:cBhvr>
                                    </p:animEffect>
                                    <p:anim calcmode="lin" valueType="num">
                                      <p:cBhvr>
                                        <p:cTn id="20"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9219">
                                            <p:txEl>
                                              <p:pRg st="2" end="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animEffect transition="in" filter="fade">
                                      <p:cBhvr>
                                        <p:cTn id="24" dur="500"/>
                                        <p:tgtEl>
                                          <p:spTgt spid="9219">
                                            <p:txEl>
                                              <p:pRg st="3" end="3"/>
                                            </p:txEl>
                                          </p:spTgt>
                                        </p:tgtEl>
                                      </p:cBhvr>
                                    </p:animEffect>
                                    <p:anim calcmode="lin" valueType="num">
                                      <p:cBhvr>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92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Effect transition="in" filter="fade">
                                      <p:cBhvr>
                                        <p:cTn id="31" dur="500"/>
                                        <p:tgtEl>
                                          <p:spTgt spid="9219">
                                            <p:txEl>
                                              <p:pRg st="5" end="5"/>
                                            </p:txEl>
                                          </p:spTgt>
                                        </p:tgtEl>
                                      </p:cBhvr>
                                    </p:animEffect>
                                    <p:anim calcmode="lin" valueType="num">
                                      <p:cBhvr>
                                        <p:cTn id="32"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9219">
                                            <p:txEl>
                                              <p:pRg st="5" end="5"/>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500"/>
                                        <p:tgtEl>
                                          <p:spTgt spid="9219">
                                            <p:txEl>
                                              <p:pRg st="6" end="6"/>
                                            </p:txEl>
                                          </p:spTgt>
                                        </p:tgtEl>
                                      </p:cBhvr>
                                    </p:animEffect>
                                    <p:anim calcmode="lin" valueType="num">
                                      <p:cBhvr>
                                        <p:cTn id="37"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9219">
                                            <p:txEl>
                                              <p:pRg st="6" end="6"/>
                                            </p:txEl>
                                          </p:spTgt>
                                        </p:tgtEl>
                                        <p:attrNameLst>
                                          <p:attrName>ppt_y</p:attrName>
                                        </p:attrNameLst>
                                      </p:cBhvr>
                                      <p:tavLst>
                                        <p:tav tm="0">
                                          <p:val>
                                            <p:strVal val="#ppt_y+.05"/>
                                          </p:val>
                                        </p:tav>
                                        <p:tav tm="100000">
                                          <p:val>
                                            <p:strVal val="#ppt_y"/>
                                          </p:val>
                                        </p:tav>
                                      </p:tavLst>
                                    </p:anim>
                                  </p:childTnLst>
                                </p:cTn>
                              </p:par>
                              <p:par>
                                <p:cTn id="39" presetID="44" presetClass="entr" presetSubtype="0" fill="hold" grpId="0" nodeType="withEffect">
                                  <p:stCondLst>
                                    <p:cond delay="0"/>
                                  </p:stCondLst>
                                  <p:childTnLst>
                                    <p:set>
                                      <p:cBhvr>
                                        <p:cTn id="40" dur="1" fill="hold">
                                          <p:stCondLst>
                                            <p:cond delay="0"/>
                                          </p:stCondLst>
                                        </p:cTn>
                                        <p:tgtEl>
                                          <p:spTgt spid="9219">
                                            <p:txEl>
                                              <p:pRg st="7" end="7"/>
                                            </p:txEl>
                                          </p:spTgt>
                                        </p:tgtEl>
                                        <p:attrNameLst>
                                          <p:attrName>style.visibility</p:attrName>
                                        </p:attrNameLst>
                                      </p:cBhvr>
                                      <p:to>
                                        <p:strVal val="visible"/>
                                      </p:to>
                                    </p:set>
                                    <p:animEffect transition="in" filter="fade">
                                      <p:cBhvr>
                                        <p:cTn id="41" dur="500"/>
                                        <p:tgtEl>
                                          <p:spTgt spid="9219">
                                            <p:txEl>
                                              <p:pRg st="7" end="7"/>
                                            </p:txEl>
                                          </p:spTgt>
                                        </p:tgtEl>
                                      </p:cBhvr>
                                    </p:animEffect>
                                    <p:anim calcmode="lin" valueType="num">
                                      <p:cBhvr>
                                        <p:cTn id="42"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43" dur="500" fill="hold"/>
                                        <p:tgtEl>
                                          <p:spTgt spid="9219">
                                            <p:txEl>
                                              <p:pRg st="7" end="7"/>
                                            </p:txEl>
                                          </p:spTgt>
                                        </p:tgtEl>
                                        <p:attrNameLst>
                                          <p:attrName>ppt_y</p:attrName>
                                        </p:attrNameLst>
                                      </p:cBhvr>
                                      <p:tavLst>
                                        <p:tav tm="0">
                                          <p:val>
                                            <p:strVal val="#ppt_y+.05"/>
                                          </p:val>
                                        </p:tav>
                                        <p:tav tm="100000">
                                          <p:val>
                                            <p:strVal val="#ppt_y"/>
                                          </p:val>
                                        </p:tav>
                                      </p:tavLst>
                                    </p:anim>
                                  </p:childTnLst>
                                </p:cTn>
                              </p:par>
                              <p:par>
                                <p:cTn id="44" presetID="44" presetClass="entr" presetSubtype="0" fill="hold" grpId="0" nodeType="withEffect">
                                  <p:stCondLst>
                                    <p:cond delay="0"/>
                                  </p:stCondLst>
                                  <p:childTnLst>
                                    <p:set>
                                      <p:cBhvr>
                                        <p:cTn id="45" dur="1" fill="hold">
                                          <p:stCondLst>
                                            <p:cond delay="0"/>
                                          </p:stCondLst>
                                        </p:cTn>
                                        <p:tgtEl>
                                          <p:spTgt spid="9219">
                                            <p:txEl>
                                              <p:pRg st="8" end="8"/>
                                            </p:txEl>
                                          </p:spTgt>
                                        </p:tgtEl>
                                        <p:attrNameLst>
                                          <p:attrName>style.visibility</p:attrName>
                                        </p:attrNameLst>
                                      </p:cBhvr>
                                      <p:to>
                                        <p:strVal val="visible"/>
                                      </p:to>
                                    </p:set>
                                    <p:animEffect transition="in" filter="fade">
                                      <p:cBhvr>
                                        <p:cTn id="46" dur="500"/>
                                        <p:tgtEl>
                                          <p:spTgt spid="9219">
                                            <p:txEl>
                                              <p:pRg st="8" end="8"/>
                                            </p:txEl>
                                          </p:spTgt>
                                        </p:tgtEl>
                                      </p:cBhvr>
                                    </p:animEffect>
                                    <p:anim calcmode="lin" valueType="num">
                                      <p:cBhvr>
                                        <p:cTn id="47"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48" dur="500" fill="hold"/>
                                        <p:tgtEl>
                                          <p:spTgt spid="9219">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9219">
                                            <p:txEl>
                                              <p:pRg st="10" end="10"/>
                                            </p:txEl>
                                          </p:spTgt>
                                        </p:tgtEl>
                                        <p:attrNameLst>
                                          <p:attrName>style.visibility</p:attrName>
                                        </p:attrNameLst>
                                      </p:cBhvr>
                                      <p:to>
                                        <p:strVal val="visible"/>
                                      </p:to>
                                    </p:set>
                                    <p:animEffect transition="in" filter="fade">
                                      <p:cBhvr>
                                        <p:cTn id="53" dur="500"/>
                                        <p:tgtEl>
                                          <p:spTgt spid="9219">
                                            <p:txEl>
                                              <p:pRg st="10" end="10"/>
                                            </p:txEl>
                                          </p:spTgt>
                                        </p:tgtEl>
                                      </p:cBhvr>
                                    </p:animEffect>
                                    <p:anim calcmode="lin" valueType="num">
                                      <p:cBhvr>
                                        <p:cTn id="54"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p:cTn id="55" dur="500" fill="hold"/>
                                        <p:tgtEl>
                                          <p:spTgt spid="9219">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4" presetClass="entr" presetSubtype="0" fill="hold" grpId="0" nodeType="clickEffect">
                                  <p:stCondLst>
                                    <p:cond delay="0"/>
                                  </p:stCondLst>
                                  <p:childTnLst>
                                    <p:set>
                                      <p:cBhvr>
                                        <p:cTn id="59" dur="1" fill="hold">
                                          <p:stCondLst>
                                            <p:cond delay="0"/>
                                          </p:stCondLst>
                                        </p:cTn>
                                        <p:tgtEl>
                                          <p:spTgt spid="9219">
                                            <p:txEl>
                                              <p:pRg st="12" end="12"/>
                                            </p:txEl>
                                          </p:spTgt>
                                        </p:tgtEl>
                                        <p:attrNameLst>
                                          <p:attrName>style.visibility</p:attrName>
                                        </p:attrNameLst>
                                      </p:cBhvr>
                                      <p:to>
                                        <p:strVal val="visible"/>
                                      </p:to>
                                    </p:set>
                                    <p:animEffect transition="in" filter="fade">
                                      <p:cBhvr>
                                        <p:cTn id="60" dur="500"/>
                                        <p:tgtEl>
                                          <p:spTgt spid="9219">
                                            <p:txEl>
                                              <p:pRg st="12" end="12"/>
                                            </p:txEl>
                                          </p:spTgt>
                                        </p:tgtEl>
                                      </p:cBhvr>
                                    </p:animEffect>
                                    <p:anim calcmode="lin" valueType="num">
                                      <p:cBhvr>
                                        <p:cTn id="61"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p:cTn id="62" dur="500" fill="hold"/>
                                        <p:tgtEl>
                                          <p:spTgt spid="9219">
                                            <p:txEl>
                                              <p:pRg st="12" end="1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AU" smtClean="0"/>
              <a:t>My Team </a:t>
            </a:r>
          </a:p>
        </p:txBody>
      </p:sp>
      <p:pic>
        <p:nvPicPr>
          <p:cNvPr id="20483"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92275" y="1600200"/>
            <a:ext cx="5994400" cy="4495800"/>
          </a:xfr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Median</Template>
  <TotalTime>2555</TotalTime>
  <Words>3215</Words>
  <Application>Microsoft Office PowerPoint</Application>
  <PresentationFormat>On-screen Show (4:3)</PresentationFormat>
  <Paragraphs>498</Paragraphs>
  <Slides>29</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Arial</vt:lpstr>
      <vt:lpstr>Tw Cen MT</vt:lpstr>
      <vt:lpstr>Wingdings</vt:lpstr>
      <vt:lpstr>Wingdings 2</vt:lpstr>
      <vt:lpstr>Calibri</vt:lpstr>
      <vt:lpstr>SimSun</vt:lpstr>
      <vt:lpstr>Times New Roman</vt:lpstr>
      <vt:lpstr>华文仿宋</vt:lpstr>
      <vt:lpstr>Median</vt:lpstr>
      <vt:lpstr>Microsoft Word 97 - 2003 Document</vt:lpstr>
      <vt:lpstr>Nicole Turner  Aboriginal Nutritionist </vt:lpstr>
      <vt:lpstr>PowerPoint Presentation</vt:lpstr>
      <vt:lpstr>PowerPoint Presentation</vt:lpstr>
      <vt:lpstr>My journey.</vt:lpstr>
      <vt:lpstr>How many Aboriginal Nutritionist ???</vt:lpstr>
      <vt:lpstr>What change has to be made </vt:lpstr>
      <vt:lpstr>Many Layers of the Many Rivers Diabetes Prevention Project.…</vt:lpstr>
      <vt:lpstr>Background</vt:lpstr>
      <vt:lpstr>My Team </vt:lpstr>
      <vt:lpstr>Staff and Project  </vt:lpstr>
      <vt:lpstr> PROCESSES to SUPPORT COMMUNITY CONTROL   </vt:lpstr>
      <vt:lpstr>Governance structure </vt:lpstr>
      <vt:lpstr>PowerPoint Presentation</vt:lpstr>
      <vt:lpstr>Figure 2: DOCUMENTS TO SUPPORT COMMUNITY CONTROL AND GOVERNANCE  These documents are regularly reviewed and updated , and others added to ensure relevance to all matters related to community control of research</vt:lpstr>
      <vt:lpstr>PowerPoint Presentation</vt:lpstr>
      <vt:lpstr>Capacity building</vt:lpstr>
      <vt:lpstr>Mean daily intake of nutrients</vt:lpstr>
      <vt:lpstr>Daily per capita quantity (gms) of highest ranking food categories contributing to energy, fat, saturated fat, sugar, fibre and sodium</vt:lpstr>
      <vt:lpstr>Saturated fatty acids</vt:lpstr>
      <vt:lpstr>Fruit and Vegetable intake </vt:lpstr>
      <vt:lpstr>Proportions Meeting Guidelines</vt:lpstr>
      <vt:lpstr>Current stats</vt:lpstr>
      <vt:lpstr>PowerPoint Presentation</vt:lpstr>
      <vt:lpstr>Health Promotion Strategies</vt:lpstr>
      <vt:lpstr>Determinants</vt:lpstr>
      <vt:lpstr>Where to from here, Prevention and Protection.</vt:lpstr>
      <vt:lpstr>REMEMBER </vt:lpstr>
      <vt:lpstr>Publications</vt:lpstr>
      <vt:lpstr>Acknowledgements</vt:lpstr>
    </vt:vector>
  </TitlesOfParts>
  <Company>University of Newcastle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Gap? Not in their lifetime…..</dc:title>
  <dc:creator>josephine gwynn</dc:creator>
  <cp:lastModifiedBy>BCEC</cp:lastModifiedBy>
  <cp:revision>270</cp:revision>
  <cp:lastPrinted>2012-06-15T04:54:47Z</cp:lastPrinted>
  <dcterms:created xsi:type="dcterms:W3CDTF">2010-04-09T01:46:38Z</dcterms:created>
  <dcterms:modified xsi:type="dcterms:W3CDTF">2012-11-21T22:55:49Z</dcterms:modified>
</cp:coreProperties>
</file>