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sldIdLst>
    <p:sldId id="260" r:id="rId2"/>
    <p:sldId id="280" r:id="rId3"/>
    <p:sldId id="355" r:id="rId4"/>
    <p:sldId id="357" r:id="rId5"/>
    <p:sldId id="288" r:id="rId6"/>
    <p:sldId id="348" r:id="rId7"/>
    <p:sldId id="358" r:id="rId8"/>
    <p:sldId id="356" r:id="rId9"/>
    <p:sldId id="359" r:id="rId10"/>
    <p:sldId id="354" r:id="rId11"/>
    <p:sldId id="289" r:id="rId12"/>
    <p:sldId id="319" r:id="rId13"/>
    <p:sldId id="291" r:id="rId14"/>
    <p:sldId id="292" r:id="rId15"/>
    <p:sldId id="330" r:id="rId16"/>
    <p:sldId id="320" r:id="rId17"/>
    <p:sldId id="321" r:id="rId18"/>
    <p:sldId id="352" r:id="rId19"/>
    <p:sldId id="304" r:id="rId20"/>
    <p:sldId id="317" r:id="rId21"/>
    <p:sldId id="306" r:id="rId22"/>
    <p:sldId id="307" r:id="rId23"/>
    <p:sldId id="308" r:id="rId24"/>
    <p:sldId id="309" r:id="rId25"/>
    <p:sldId id="310" r:id="rId26"/>
    <p:sldId id="311" r:id="rId27"/>
    <p:sldId id="312" r:id="rId28"/>
    <p:sldId id="350" r:id="rId29"/>
    <p:sldId id="295" r:id="rId30"/>
    <p:sldId id="349" r:id="rId31"/>
    <p:sldId id="323" r:id="rId32"/>
    <p:sldId id="313" r:id="rId33"/>
    <p:sldId id="316" r:id="rId34"/>
    <p:sldId id="332" r:id="rId35"/>
    <p:sldId id="333" r:id="rId36"/>
    <p:sldId id="334" r:id="rId37"/>
    <p:sldId id="335" r:id="rId38"/>
    <p:sldId id="336" r:id="rId39"/>
    <p:sldId id="338" r:id="rId40"/>
    <p:sldId id="340" r:id="rId41"/>
    <p:sldId id="342" r:id="rId42"/>
    <p:sldId id="343" r:id="rId43"/>
    <p:sldId id="344" r:id="rId44"/>
    <p:sldId id="345" r:id="rId45"/>
    <p:sldId id="346" r:id="rId46"/>
    <p:sldId id="347" r:id="rId47"/>
    <p:sldId id="298" r:id="rId48"/>
    <p:sldId id="299" r:id="rId49"/>
    <p:sldId id="300" r:id="rId50"/>
    <p:sldId id="301" r:id="rId51"/>
  </p:sldIdLst>
  <p:sldSz cx="9144000" cy="6858000" type="screen4x3"/>
  <p:notesSz cx="6858000" cy="9144000"/>
  <p:defaultTextStyle>
    <a:defPPr>
      <a:defRPr lang="en-N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E9EDF4"/>
    <a:srgbClr val="D0D8E8"/>
    <a:srgbClr val="B4B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0261" autoAdjust="0"/>
  </p:normalViewPr>
  <p:slideViewPr>
    <p:cSldViewPr snapToGrid="0" showGuides="1">
      <p:cViewPr>
        <p:scale>
          <a:sx n="100" d="100"/>
          <a:sy n="100" d="100"/>
        </p:scale>
        <p:origin x="-1056" y="-72"/>
      </p:cViewPr>
      <p:guideLst>
        <p:guide orient="horz" pos="2160"/>
        <p:guide pos="2880"/>
      </p:guideLst>
    </p:cSldViewPr>
  </p:slideViewPr>
  <p:notesTextViewPr>
    <p:cViewPr>
      <p:scale>
        <a:sx n="20" d="100"/>
        <a:sy n="20" d="100"/>
      </p:scale>
      <p:origin x="0" y="0"/>
    </p:cViewPr>
  </p:notesTextViewPr>
  <p:sorterViewPr>
    <p:cViewPr>
      <p:scale>
        <a:sx n="90" d="100"/>
        <a:sy n="90" d="100"/>
      </p:scale>
      <p:origin x="0" y="50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NZ" dirty="0"/>
              <a:t>Foundation Course in Cultural Competency</a:t>
            </a:r>
            <a:r>
              <a:rPr lang="en-NZ" baseline="0" dirty="0"/>
              <a:t> Users</a:t>
            </a:r>
            <a:endParaRPr lang="en-NZ"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Sheet1!$C$19</c:f>
              <c:strCache>
                <c:ptCount val="1"/>
                <c:pt idx="0">
                  <c:v>Registered Health Workforce</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cat>
            <c:strRef>
              <c:f>Sheet1!$B$20:$B$23</c:f>
              <c:strCache>
                <c:ptCount val="4"/>
                <c:pt idx="0">
                  <c:v>July</c:v>
                </c:pt>
                <c:pt idx="1">
                  <c:v>August</c:v>
                </c:pt>
                <c:pt idx="2">
                  <c:v>September</c:v>
                </c:pt>
                <c:pt idx="3">
                  <c:v>October</c:v>
                </c:pt>
              </c:strCache>
            </c:strRef>
          </c:cat>
          <c:val>
            <c:numRef>
              <c:f>Sheet1!$C$20:$C$23</c:f>
              <c:numCache>
                <c:formatCode>General</c:formatCode>
                <c:ptCount val="4"/>
                <c:pt idx="0">
                  <c:v>512</c:v>
                </c:pt>
                <c:pt idx="1">
                  <c:v>503</c:v>
                </c:pt>
                <c:pt idx="2">
                  <c:v>330</c:v>
                </c:pt>
                <c:pt idx="3">
                  <c:v>260</c:v>
                </c:pt>
              </c:numCache>
            </c:numRef>
          </c:val>
        </c:ser>
        <c:ser>
          <c:idx val="1"/>
          <c:order val="1"/>
          <c:tx>
            <c:strRef>
              <c:f>Sheet1!$D$19</c:f>
              <c:strCache>
                <c:ptCount val="1"/>
                <c:pt idx="0">
                  <c:v>Non-Registered Health Workforce</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cat>
            <c:strRef>
              <c:f>Sheet1!$B$20:$B$23</c:f>
              <c:strCache>
                <c:ptCount val="4"/>
                <c:pt idx="0">
                  <c:v>July</c:v>
                </c:pt>
                <c:pt idx="1">
                  <c:v>August</c:v>
                </c:pt>
                <c:pt idx="2">
                  <c:v>September</c:v>
                </c:pt>
                <c:pt idx="3">
                  <c:v>October</c:v>
                </c:pt>
              </c:strCache>
            </c:strRef>
          </c:cat>
          <c:val>
            <c:numRef>
              <c:f>Sheet1!$D$20:$D$23</c:f>
              <c:numCache>
                <c:formatCode>General</c:formatCode>
                <c:ptCount val="4"/>
                <c:pt idx="0">
                  <c:v>263</c:v>
                </c:pt>
                <c:pt idx="1">
                  <c:v>270</c:v>
                </c:pt>
                <c:pt idx="2">
                  <c:v>159</c:v>
                </c:pt>
                <c:pt idx="3">
                  <c:v>167</c:v>
                </c:pt>
              </c:numCache>
            </c:numRef>
          </c:val>
        </c:ser>
        <c:dLbls>
          <c:showLegendKey val="0"/>
          <c:showVal val="1"/>
          <c:showCatName val="0"/>
          <c:showSerName val="0"/>
          <c:showPercent val="0"/>
          <c:showBubbleSize val="0"/>
        </c:dLbls>
        <c:gapWidth val="150"/>
        <c:shape val="box"/>
        <c:axId val="79255424"/>
        <c:axId val="79256960"/>
        <c:axId val="0"/>
      </c:bar3DChart>
      <c:catAx>
        <c:axId val="79255424"/>
        <c:scaling>
          <c:orientation val="minMax"/>
        </c:scaling>
        <c:delete val="0"/>
        <c:axPos val="b"/>
        <c:majorTickMark val="none"/>
        <c:minorTickMark val="none"/>
        <c:tickLblPos val="nextTo"/>
        <c:crossAx val="79256960"/>
        <c:crosses val="autoZero"/>
        <c:auto val="1"/>
        <c:lblAlgn val="ctr"/>
        <c:lblOffset val="100"/>
        <c:noMultiLvlLbl val="0"/>
      </c:catAx>
      <c:valAx>
        <c:axId val="79256960"/>
        <c:scaling>
          <c:orientation val="minMax"/>
        </c:scaling>
        <c:delete val="1"/>
        <c:axPos val="l"/>
        <c:numFmt formatCode="General" sourceLinked="1"/>
        <c:majorTickMark val="none"/>
        <c:minorTickMark val="none"/>
        <c:tickLblPos val="none"/>
        <c:crossAx val="79255424"/>
        <c:crosses val="autoZero"/>
        <c:crossBetween val="between"/>
      </c:valAx>
    </c:plotArea>
    <c:legend>
      <c:legendPos val="t"/>
      <c:overlay val="0"/>
      <c:txPr>
        <a:bodyPr/>
        <a:lstStyle/>
        <a:p>
          <a:pPr>
            <a:defRPr sz="16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C2064A7-884E-4B8A-BC7C-119B9D4B0C1F}" type="datetimeFigureOut">
              <a:rPr lang="en-NZ"/>
              <a:pPr>
                <a:defRPr/>
              </a:pPr>
              <a:t>22/11/2012</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9782BADE-E258-416A-92FA-051F8830FE73}" type="slidenum">
              <a:rPr lang="en-NZ"/>
              <a:pPr>
                <a:defRPr/>
              </a:pPr>
              <a:t>‹#›</a:t>
            </a:fld>
            <a:endParaRPr lang="en-NZ" dirty="0"/>
          </a:p>
        </p:txBody>
      </p:sp>
    </p:spTree>
    <p:extLst>
      <p:ext uri="{BB962C8B-B14F-4D97-AF65-F5344CB8AC3E}">
        <p14:creationId xmlns:p14="http://schemas.microsoft.com/office/powerpoint/2010/main" val="3767960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52139FE-18CE-4606-8F49-135AA338270F}" type="slidenum">
              <a:rPr lang="en-NZ" smtClean="0"/>
              <a:pPr eaLnBrk="1" hangingPunct="1">
                <a:defRPr/>
              </a:pPr>
              <a:t>1</a:t>
            </a:fld>
            <a:endParaRPr lang="en-N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mi-NZ" smtClean="0"/>
              <a:t>Customs, beliefs and practices</a:t>
            </a:r>
            <a:endParaRPr lang="en-NZ"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5D927AB-666F-4ABA-988A-588CE9E6B8FD}" type="slidenum">
              <a:rPr lang="en-NZ" smtClean="0"/>
              <a:pPr eaLnBrk="1" hangingPunct="1">
                <a:defRPr/>
              </a:pPr>
              <a:t>38</a:t>
            </a:fld>
            <a:endParaRPr lang="en-N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C1488B8-9E43-4A77-8503-7E1BA1E4EEE0}" type="slidenum">
              <a:rPr lang="en-NZ" smtClean="0"/>
              <a:pPr eaLnBrk="1" hangingPunct="1">
                <a:defRPr/>
              </a:pPr>
              <a:t>49</a:t>
            </a:fld>
            <a:endParaRPr lang="en-N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mi-NZ" smtClean="0"/>
              <a:t>Betancourt</a:t>
            </a:r>
            <a:endParaRPr lang="en-NZ" smtClean="0"/>
          </a:p>
        </p:txBody>
      </p:sp>
      <p:sp>
        <p:nvSpPr>
          <p:cNvPr id="737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41A0BD8-80DA-4176-B91E-2264F5BE9F88}" type="slidenum">
              <a:rPr lang="en-NZ" smtClean="0"/>
              <a:pPr eaLnBrk="1" hangingPunct="1">
                <a:defRPr/>
              </a:pPr>
              <a:t>50</a:t>
            </a:fld>
            <a:endParaRPr lang="en-N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3056A30-49F2-4E9A-B55B-12B1C28E0166}" type="slidenum">
              <a:rPr lang="en-NZ" smtClean="0"/>
              <a:pPr eaLnBrk="1" hangingPunct="1">
                <a:defRPr/>
              </a:pPr>
              <a:t>5</a:t>
            </a:fld>
            <a:endParaRPr lang="en-N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E1B2DBE-1297-471E-BC73-66A8D613DC96}" type="slidenum">
              <a:rPr lang="en-NZ" smtClean="0"/>
              <a:pPr eaLnBrk="1" hangingPunct="1">
                <a:defRPr/>
              </a:pPr>
              <a:t>11</a:t>
            </a:fld>
            <a:endParaRPr lang="en-N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E899DE9-CCB6-4748-8CF0-AF03FA849629}" type="slidenum">
              <a:rPr lang="en-NZ" smtClean="0"/>
              <a:pPr>
                <a:defRPr/>
              </a:pPr>
              <a:t>17</a:t>
            </a:fld>
            <a:endParaRPr lang="en-N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B869D65-7FBF-4ADD-AD3D-A11642FCE578}" type="slidenum">
              <a:rPr lang="en-NZ" smtClean="0"/>
              <a:pPr eaLnBrk="1" hangingPunct="1">
                <a:defRPr/>
              </a:pPr>
              <a:t>19</a:t>
            </a:fld>
            <a:endParaRPr lang="en-N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smtClean="0">
                <a:solidFill>
                  <a:srgbClr val="FF0000"/>
                </a:solidFill>
              </a:rPr>
              <a:t>Right click on the hyper link and click ‘open hyperlink’</a:t>
            </a:r>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309BF38-70A1-42BC-9612-FD44F97A50F7}" type="slidenum">
              <a:rPr lang="en-NZ" smtClean="0"/>
              <a:pPr eaLnBrk="1" hangingPunct="1">
                <a:defRPr/>
              </a:pPr>
              <a:t>20</a:t>
            </a:fld>
            <a:endParaRPr lang="en-N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NZ" dirty="0" smtClean="0"/>
              <a:t>Login details for you are – username: riripeti and password: mickimouse</a:t>
            </a:r>
            <a:r>
              <a:rPr lang="en-NZ" b="1" dirty="0" smtClean="0"/>
              <a:t> </a:t>
            </a:r>
            <a:r>
              <a:rPr lang="en-NZ" i="1" dirty="0" smtClean="0"/>
              <a:t>(don’t for get to check the sound is on)</a:t>
            </a:r>
          </a:p>
          <a:p>
            <a:pPr eaLnBrk="1" fontAlgn="auto" hangingPunct="1">
              <a:spcBef>
                <a:spcPts val="0"/>
              </a:spcBef>
              <a:spcAft>
                <a:spcPts val="0"/>
              </a:spcAft>
              <a:defRPr/>
            </a:pPr>
            <a:endParaRPr lang="en-NZ" dirty="0" smtClean="0"/>
          </a:p>
          <a:p>
            <a:pPr eaLnBrk="1" fontAlgn="auto" hangingPunct="1">
              <a:spcBef>
                <a:spcPts val="0"/>
              </a:spcBef>
              <a:spcAft>
                <a:spcPts val="0"/>
              </a:spcAft>
              <a:defRPr/>
            </a:pPr>
            <a:r>
              <a:rPr lang="en-NZ" dirty="0" smtClean="0"/>
              <a:t>To Login to the DEMO - </a:t>
            </a:r>
            <a:r>
              <a:rPr lang="en-NZ" i="1" dirty="0" smtClean="0"/>
              <a:t>(don’t for get to check the sound is on)</a:t>
            </a:r>
          </a:p>
          <a:p>
            <a:pPr marL="228600" indent="-228600" eaLnBrk="1" fontAlgn="auto" hangingPunct="1">
              <a:spcBef>
                <a:spcPts val="0"/>
              </a:spcBef>
              <a:spcAft>
                <a:spcPts val="0"/>
              </a:spcAft>
              <a:buFontTx/>
              <a:buAutoNum type="arabicPeriod"/>
              <a:defRPr/>
            </a:pPr>
            <a:r>
              <a:rPr lang="en-NZ" dirty="0" smtClean="0"/>
              <a:t>Go to website www.mauriora.co.nz </a:t>
            </a:r>
          </a:p>
          <a:p>
            <a:pPr marL="228600" indent="-228600" eaLnBrk="1" fontAlgn="auto" hangingPunct="1">
              <a:spcBef>
                <a:spcPts val="0"/>
              </a:spcBef>
              <a:spcAft>
                <a:spcPts val="0"/>
              </a:spcAft>
              <a:buFontTx/>
              <a:buAutoNum type="arabicPeriod"/>
              <a:defRPr/>
            </a:pPr>
            <a:r>
              <a:rPr lang="en-NZ" dirty="0" smtClean="0"/>
              <a:t>Click on the ‘e-Learning’ tab</a:t>
            </a:r>
          </a:p>
          <a:p>
            <a:pPr marL="228600" indent="-228600" eaLnBrk="1" fontAlgn="auto" hangingPunct="1">
              <a:spcBef>
                <a:spcPts val="0"/>
              </a:spcBef>
              <a:spcAft>
                <a:spcPts val="0"/>
              </a:spcAft>
              <a:buFontTx/>
              <a:buAutoNum type="arabicPeriod"/>
              <a:defRPr/>
            </a:pPr>
            <a:r>
              <a:rPr lang="en-NZ" dirty="0" smtClean="0"/>
              <a:t>Click watch preview </a:t>
            </a:r>
          </a:p>
          <a:p>
            <a:pPr marL="228600" indent="-228600" eaLnBrk="1" fontAlgn="auto" hangingPunct="1">
              <a:spcBef>
                <a:spcPts val="0"/>
              </a:spcBef>
              <a:spcAft>
                <a:spcPts val="0"/>
              </a:spcAft>
              <a:buFontTx/>
              <a:buAutoNum type="arabicPeriod"/>
              <a:defRPr/>
            </a:pPr>
            <a:r>
              <a:rPr lang="en-NZ" dirty="0" smtClean="0"/>
              <a:t>For those who do not have logins click on “Login as a guest”</a:t>
            </a:r>
          </a:p>
          <a:p>
            <a:pPr marL="228600" indent="-228600" eaLnBrk="1" fontAlgn="auto" hangingPunct="1">
              <a:spcBef>
                <a:spcPts val="0"/>
              </a:spcBef>
              <a:spcAft>
                <a:spcPts val="0"/>
              </a:spcAft>
              <a:buFontTx/>
              <a:buAutoNum type="arabicPeriod"/>
              <a:defRPr/>
            </a:pPr>
            <a:r>
              <a:rPr lang="en-NZ" dirty="0" smtClean="0"/>
              <a:t>Then you will linked to the video</a:t>
            </a:r>
          </a:p>
          <a:p>
            <a:pPr marL="228600" indent="-228600" eaLnBrk="1" fontAlgn="auto" hangingPunct="1">
              <a:spcBef>
                <a:spcPts val="0"/>
              </a:spcBef>
              <a:spcAft>
                <a:spcPts val="0"/>
              </a:spcAft>
              <a:buFontTx/>
              <a:buAutoNum type="arabicPeriod"/>
              <a:defRPr/>
            </a:pPr>
            <a:endParaRPr lang="en-NZ" dirty="0" smtClean="0"/>
          </a:p>
          <a:p>
            <a:pPr marL="228600" indent="-228600" eaLnBrk="1" fontAlgn="auto" hangingPunct="1">
              <a:spcBef>
                <a:spcPts val="0"/>
              </a:spcBef>
              <a:spcAft>
                <a:spcPts val="0"/>
              </a:spcAft>
              <a:defRPr/>
            </a:pPr>
            <a:r>
              <a:rPr lang="en-NZ" dirty="0" smtClean="0"/>
              <a:t>To Get the CC Video - </a:t>
            </a:r>
            <a:r>
              <a:rPr lang="en-NZ" i="1" dirty="0" smtClean="0"/>
              <a:t>(don’t for get to check the sound is on)</a:t>
            </a:r>
          </a:p>
          <a:p>
            <a:pPr marL="228600" indent="-228600" eaLnBrk="1" fontAlgn="auto" hangingPunct="1">
              <a:spcBef>
                <a:spcPts val="0"/>
              </a:spcBef>
              <a:spcAft>
                <a:spcPts val="0"/>
              </a:spcAft>
              <a:buFontTx/>
              <a:buAutoNum type="arabicPeriod"/>
              <a:defRPr/>
            </a:pPr>
            <a:r>
              <a:rPr lang="en-NZ" dirty="0" smtClean="0"/>
              <a:t>Go to website www.mauriora.co.nz</a:t>
            </a:r>
          </a:p>
          <a:p>
            <a:pPr marL="228600" indent="-228600" eaLnBrk="1" fontAlgn="auto" hangingPunct="1">
              <a:spcBef>
                <a:spcPts val="0"/>
              </a:spcBef>
              <a:spcAft>
                <a:spcPts val="0"/>
              </a:spcAft>
              <a:buFontTx/>
              <a:buAutoNum type="arabicPeriod"/>
              <a:defRPr/>
            </a:pPr>
            <a:r>
              <a:rPr lang="en-NZ" dirty="0" smtClean="0"/>
              <a:t>Click on the ‘Courses’ tab</a:t>
            </a:r>
          </a:p>
          <a:p>
            <a:pPr marL="228600" indent="-228600" eaLnBrk="1" fontAlgn="auto" hangingPunct="1">
              <a:spcBef>
                <a:spcPts val="0"/>
              </a:spcBef>
              <a:spcAft>
                <a:spcPts val="0"/>
              </a:spcAft>
              <a:buFontTx/>
              <a:buAutoNum type="arabicPeriod"/>
              <a:defRPr/>
            </a:pPr>
            <a:r>
              <a:rPr lang="en-NZ" dirty="0" smtClean="0"/>
              <a:t>Scroll down to ‘Foundation in Cultural Competency’ </a:t>
            </a:r>
          </a:p>
          <a:p>
            <a:pPr marL="228600" indent="-228600" eaLnBrk="1" fontAlgn="auto" hangingPunct="1">
              <a:spcBef>
                <a:spcPts val="0"/>
              </a:spcBef>
              <a:spcAft>
                <a:spcPts val="0"/>
              </a:spcAft>
              <a:buFontTx/>
              <a:buAutoNum type="arabicPeriod"/>
              <a:defRPr/>
            </a:pPr>
            <a:r>
              <a:rPr lang="en-NZ" dirty="0" smtClean="0"/>
              <a:t>Click on the ‘Read More’ button </a:t>
            </a:r>
          </a:p>
          <a:p>
            <a:pPr marL="228600" indent="-228600" eaLnBrk="1" fontAlgn="auto" hangingPunct="1">
              <a:spcBef>
                <a:spcPts val="0"/>
              </a:spcBef>
              <a:spcAft>
                <a:spcPts val="0"/>
              </a:spcAft>
              <a:buFontTx/>
              <a:buAutoNum type="arabicPeriod"/>
              <a:defRPr/>
            </a:pPr>
            <a:r>
              <a:rPr lang="en-NZ" dirty="0" smtClean="0"/>
              <a:t>This will link you to more information and the video</a:t>
            </a:r>
          </a:p>
          <a:p>
            <a:pPr marL="228600" indent="-228600" eaLnBrk="1" fontAlgn="auto" hangingPunct="1">
              <a:spcBef>
                <a:spcPts val="0"/>
              </a:spcBef>
              <a:spcAft>
                <a:spcPts val="0"/>
              </a:spcAft>
              <a:buFontTx/>
              <a:buAutoNum type="arabicPeriod"/>
              <a:defRPr/>
            </a:pPr>
            <a:r>
              <a:rPr lang="en-NZ" dirty="0" smtClean="0"/>
              <a:t>Click on the ‘play’ button to watch the video</a:t>
            </a:r>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2FD5FC3-3575-4793-9485-135B939748C0}" type="slidenum">
              <a:rPr lang="en-NZ" smtClean="0"/>
              <a:pPr eaLnBrk="1" hangingPunct="1">
                <a:defRPr/>
              </a:pPr>
              <a:t>21</a:t>
            </a:fld>
            <a:endParaRPr lang="en-N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38F13D4-6161-49AB-90F9-D485F25CF4B7}" type="slidenum">
              <a:rPr lang="en-NZ" smtClean="0"/>
              <a:pPr eaLnBrk="1" hangingPunct="1">
                <a:defRPr/>
              </a:pPr>
              <a:t>34</a:t>
            </a:fld>
            <a:endParaRPr lang="en-N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C6425ED-266D-4EE1-BE39-086A2BCF7EA0}" type="slidenum">
              <a:rPr lang="en-NZ" smtClean="0"/>
              <a:pPr eaLnBrk="1" hangingPunct="1">
                <a:defRPr/>
              </a:pPr>
              <a:t>35</a:t>
            </a:fld>
            <a:endParaRPr lang="en-NZ"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66000">
              <a:schemeClr val="tx1">
                <a:lumMod val="75000"/>
                <a:alpha val="67000"/>
              </a:schemeClr>
            </a:gs>
            <a:gs pos="95000">
              <a:schemeClr val="tx2">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5" name="Rectangle 4"/>
          <p:cNvSpPr txBox="1">
            <a:spLocks noChangeArrowheads="1"/>
          </p:cNvSpPr>
          <p:nvPr userDrawn="1"/>
        </p:nvSpPr>
        <p:spPr bwMode="auto">
          <a:xfrm>
            <a:off x="0" y="0"/>
            <a:ext cx="9144000" cy="1574800"/>
          </a:xfrm>
          <a:prstGeom prst="rect">
            <a:avLst/>
          </a:prstGeom>
          <a:solidFill>
            <a:schemeClr val="bg2"/>
          </a:solidFill>
          <a:ln w="9525">
            <a:noFill/>
            <a:miter lim="800000"/>
            <a:headEnd/>
            <a:tailEnd/>
          </a:ln>
          <a:effectLst/>
        </p:spPr>
        <p:txBody>
          <a:bodyPr anchor="ctr"/>
          <a:lstStyle/>
          <a:p>
            <a:pPr algn="ctr">
              <a:defRPr/>
            </a:pPr>
            <a:endParaRPr lang="en-NZ" sz="4000" b="1" kern="0" dirty="0">
              <a:solidFill>
                <a:schemeClr val="bg1"/>
              </a:solidFill>
              <a:effectLst>
                <a:outerShdw blurRad="38100" dist="38100" dir="2700000" algn="tl">
                  <a:srgbClr val="C0C0C0"/>
                </a:outerShdw>
              </a:effectLst>
              <a:latin typeface="+mj-lt"/>
              <a:ea typeface="+mj-ea"/>
              <a:cs typeface="+mj-cs"/>
            </a:endParaRPr>
          </a:p>
        </p:txBody>
      </p:sp>
      <p:pic>
        <p:nvPicPr>
          <p:cNvPr id="6" name="Picture 9" descr="maurioraLogo.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0888" y="295275"/>
            <a:ext cx="5102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userDrawn="1"/>
        </p:nvSpPr>
        <p:spPr bwMode="auto">
          <a:xfrm>
            <a:off x="0" y="1565275"/>
            <a:ext cx="9144000" cy="182563"/>
          </a:xfrm>
          <a:prstGeom prst="rect">
            <a:avLst/>
          </a:prstGeom>
          <a:gradFill rotWithShape="1">
            <a:gsLst>
              <a:gs pos="28000">
                <a:schemeClr val="bg2"/>
              </a:gs>
              <a:gs pos="69000">
                <a:schemeClr val="tx2"/>
              </a:gs>
            </a:gsLst>
            <a:lin ang="5400000" scaled="1"/>
          </a:gradFill>
          <a:ln w="3175">
            <a:noFill/>
            <a:miter lim="800000"/>
            <a:headEnd/>
            <a:tailEnd/>
          </a:ln>
          <a:effectLst/>
        </p:spPr>
        <p:txBody>
          <a:bodyPr/>
          <a:lstStyle/>
          <a:p>
            <a:pPr>
              <a:defRPr/>
            </a:pPr>
            <a:endParaRPr lang="en-NZ" dirty="0">
              <a:cs typeface="+mn-cs"/>
            </a:endParaRPr>
          </a:p>
        </p:txBody>
      </p:sp>
      <p:sp>
        <p:nvSpPr>
          <p:cNvPr id="2" name="Title 1"/>
          <p:cNvSpPr>
            <a:spLocks noGrp="1"/>
          </p:cNvSpPr>
          <p:nvPr>
            <p:ph type="ctrTitle"/>
          </p:nvPr>
        </p:nvSpPr>
        <p:spPr>
          <a:xfrm>
            <a:off x="680357" y="2130425"/>
            <a:ext cx="7783286" cy="1734004"/>
          </a:xfrm>
        </p:spPr>
        <p:txBody>
          <a:bodyPr/>
          <a:lstStyle>
            <a:lvl1pPr algn="ctr">
              <a:defRPr sz="4800">
                <a:solidFill>
                  <a:schemeClr val="bg2"/>
                </a:solidFill>
              </a:defRPr>
            </a:lvl1pPr>
          </a:lstStyle>
          <a:p>
            <a:r>
              <a:rPr lang="en-US" smtClean="0"/>
              <a:t>Click to edit Master title style</a:t>
            </a:r>
            <a:endParaRPr lang="en-NZ" dirty="0"/>
          </a:p>
        </p:txBody>
      </p:sp>
      <p:sp>
        <p:nvSpPr>
          <p:cNvPr id="3" name="Subtitle 2"/>
          <p:cNvSpPr>
            <a:spLocks noGrp="1"/>
          </p:cNvSpPr>
          <p:nvPr>
            <p:ph type="subTitle" idx="1"/>
          </p:nvPr>
        </p:nvSpPr>
        <p:spPr>
          <a:xfrm>
            <a:off x="1366157" y="4278086"/>
            <a:ext cx="6411686" cy="1360714"/>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dirty="0"/>
          </a:p>
        </p:txBody>
      </p:sp>
      <p:sp>
        <p:nvSpPr>
          <p:cNvPr id="10" name="Content Placeholder 9"/>
          <p:cNvSpPr>
            <a:spLocks noGrp="1"/>
          </p:cNvSpPr>
          <p:nvPr>
            <p:ph sz="quarter" idx="10"/>
          </p:nvPr>
        </p:nvSpPr>
        <p:spPr>
          <a:xfrm>
            <a:off x="6999288" y="6226175"/>
            <a:ext cx="1873250" cy="369888"/>
          </a:xfrm>
        </p:spPr>
        <p:txBody>
          <a:bodyPr anchor="ctr"/>
          <a:lstStyle>
            <a:lvl1pPr algn="r">
              <a:buNone/>
              <a:defRPr sz="1200"/>
            </a:lvl1pPr>
            <a:lvl2pPr marL="14288" indent="-14288" algn="r">
              <a:buNone/>
              <a:defRPr sz="1800"/>
            </a:lvl2pPr>
          </a:lstStyle>
          <a:p>
            <a:pPr lvl="0"/>
            <a:r>
              <a:rPr lang="en-US" smtClean="0"/>
              <a:t>Click to edit Master text styles</a:t>
            </a:r>
          </a:p>
        </p:txBody>
      </p:sp>
    </p:spTree>
    <p:extLst>
      <p:ext uri="{BB962C8B-B14F-4D97-AF65-F5344CB8AC3E}">
        <p14:creationId xmlns:p14="http://schemas.microsoft.com/office/powerpoint/2010/main" val="3159496110"/>
      </p:ext>
    </p:extLst>
  </p:cSld>
  <p:clrMapOvr>
    <a:overrideClrMapping bg1="dk1" tx1="lt1" bg2="dk2" tx2="lt2" accent1="accent1" accent2="accent2" accent3="accent3" accent4="accent4" accent5="accent5" accent6="accent6" hlink="hlink" folHlink="folHlink"/>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8" descr="MauriOraAssociates_Logo_Positiv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9600" y="131763"/>
            <a:ext cx="20415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userDrawn="1"/>
        </p:nvSpPr>
        <p:spPr bwMode="auto">
          <a:xfrm>
            <a:off x="-152401" y="1194526"/>
            <a:ext cx="9492343" cy="111760"/>
          </a:xfrm>
          <a:prstGeom prst="rect">
            <a:avLst/>
          </a:prstGeom>
          <a:gradFill rotWithShape="1">
            <a:gsLst>
              <a:gs pos="58000">
                <a:schemeClr val="bg2">
                  <a:alpha val="72000"/>
                </a:schemeClr>
              </a:gs>
              <a:gs pos="73000">
                <a:schemeClr val="bg1">
                  <a:lumMod val="75000"/>
                </a:schemeClr>
              </a:gs>
            </a:gsLst>
            <a:lin ang="5400000" scaled="1"/>
          </a:gradFill>
          <a:ln w="3175">
            <a:noFill/>
            <a:miter lim="800000"/>
            <a:headEnd/>
            <a:tailEnd/>
          </a:ln>
          <a:effectLst>
            <a:softEdge rad="31750"/>
          </a:effectLst>
        </p:spPr>
        <p:txBody>
          <a:bodyPr/>
          <a:lstStyle/>
          <a:p>
            <a:pPr>
              <a:defRPr/>
            </a:pPr>
            <a:endParaRPr lang="en-NZ" dirty="0">
              <a:cs typeface="+mn-cs"/>
            </a:endParaRPr>
          </a:p>
        </p:txBody>
      </p:sp>
      <p:sp>
        <p:nvSpPr>
          <p:cNvPr id="3" name="Content Placeholder 2"/>
          <p:cNvSpPr>
            <a:spLocks noGrp="1"/>
          </p:cNvSpPr>
          <p:nvPr>
            <p:ph idx="1"/>
          </p:nvPr>
        </p:nvSpPr>
        <p:spPr>
          <a:xfrm>
            <a:off x="413657" y="1600200"/>
            <a:ext cx="8338457" cy="4695825"/>
          </a:xfrm>
        </p:spPr>
        <p:txBody>
          <a:bodyPr/>
          <a:lstStyle>
            <a:lvl1pPr>
              <a:spcBef>
                <a:spcPts val="1800"/>
              </a:spcBef>
              <a:buClr>
                <a:schemeClr val="tx2"/>
              </a:buClr>
              <a:defRPr sz="3200">
                <a:solidFill>
                  <a:schemeClr val="accent5">
                    <a:lumMod val="10000"/>
                  </a:schemeClr>
                </a:solidFill>
              </a:defRPr>
            </a:lvl1pPr>
            <a:lvl2pPr marL="719138" indent="-273050">
              <a:buClr>
                <a:schemeClr val="bg2"/>
              </a:buClr>
              <a:buSzPct val="100000"/>
              <a:buFont typeface="Arial" pitchFamily="34" charset="0"/>
              <a:buChar char="•"/>
              <a:defRPr sz="2800">
                <a:solidFill>
                  <a:schemeClr val="accent5">
                    <a:lumMod val="10000"/>
                  </a:schemeClr>
                </a:solidFill>
              </a:defRPr>
            </a:lvl2pPr>
            <a:lvl3pPr marL="1077913" indent="-273050">
              <a:buClr>
                <a:srgbClr val="B4B3B7"/>
              </a:buClr>
              <a:buSzPct val="100000"/>
              <a:buFont typeface="Arial" pitchFamily="34" charset="0"/>
              <a:buChar char="•"/>
              <a:defRPr sz="2600">
                <a:solidFill>
                  <a:schemeClr val="accent5">
                    <a:lumMod val="10000"/>
                  </a:schemeClr>
                </a:solidFill>
              </a:defRPr>
            </a:lvl3pPr>
            <a:lvl4pPr>
              <a:buNone/>
              <a:defRPr/>
            </a:lvl4pPr>
          </a:lstStyle>
          <a:p>
            <a:pPr lvl="0"/>
            <a:r>
              <a:rPr lang="en-US" smtClean="0"/>
              <a:t>Click to edit Master text styles</a:t>
            </a:r>
          </a:p>
          <a:p>
            <a:pPr lvl="1"/>
            <a:r>
              <a:rPr lang="en-US" smtClean="0"/>
              <a:t>Second level</a:t>
            </a:r>
          </a:p>
          <a:p>
            <a:pPr lvl="2"/>
            <a:r>
              <a:rPr lang="en-US" smtClean="0"/>
              <a:t>Third level</a:t>
            </a:r>
          </a:p>
        </p:txBody>
      </p:sp>
      <p:sp>
        <p:nvSpPr>
          <p:cNvPr id="8" name="Rectangle 4"/>
          <p:cNvSpPr>
            <a:spLocks noGrp="1" noChangeArrowheads="1"/>
          </p:cNvSpPr>
          <p:nvPr>
            <p:ph type="title"/>
          </p:nvPr>
        </p:nvSpPr>
        <p:spPr bwMode="auto">
          <a:xfrm>
            <a:off x="0" y="0"/>
            <a:ext cx="9144000" cy="1207008"/>
          </a:xfrm>
          <a:prstGeom prst="rect">
            <a:avLst/>
          </a:prstGeom>
          <a:noFill/>
          <a:ln w="9525">
            <a:noFill/>
            <a:miter lim="800000"/>
            <a:headEnd/>
            <a:tailEnd/>
          </a:ln>
          <a:effectLst/>
        </p:spPr>
        <p:txBody>
          <a:bodyPr/>
          <a:lstStyle>
            <a:lvl1pPr marL="92075" indent="0" algn="l">
              <a:defRPr sz="3600">
                <a:solidFill>
                  <a:schemeClr val="tx2"/>
                </a:solidFill>
              </a:defRPr>
            </a:lvl1pPr>
          </a:lstStyle>
          <a:p>
            <a:pPr lvl="0"/>
            <a:r>
              <a:rPr lang="en-US" smtClean="0"/>
              <a:t>Click to edit Master title style</a:t>
            </a:r>
            <a:endParaRPr lang="en-NZ" dirty="0" smtClean="0"/>
          </a:p>
        </p:txBody>
      </p:sp>
      <p:sp>
        <p:nvSpPr>
          <p:cNvPr id="6" name="Date Placeholder 9"/>
          <p:cNvSpPr>
            <a:spLocks noGrp="1"/>
          </p:cNvSpPr>
          <p:nvPr>
            <p:ph type="dt" sz="half" idx="10"/>
          </p:nvPr>
        </p:nvSpPr>
        <p:spPr/>
        <p:txBody>
          <a:bodyPr/>
          <a:lstStyle>
            <a:lvl1pPr algn="l" eaLnBrk="1" latinLnBrk="0" hangingPunct="1">
              <a:defRPr kumimoji="0" sz="1000">
                <a:solidFill>
                  <a:schemeClr val="tx1"/>
                </a:solidFill>
                <a:latin typeface="+mn-lt"/>
              </a:defRPr>
            </a:lvl1pPr>
            <a:extLst/>
          </a:lstStyle>
          <a:p>
            <a:pPr>
              <a:defRPr/>
            </a:pPr>
            <a:fld id="{C18BCF32-65E0-465E-ABE9-EEF0346E25E7}" type="datetimeFigureOut">
              <a:rPr lang="en-US"/>
              <a:pPr>
                <a:defRPr/>
              </a:pPr>
              <a:t>11/22/2012</a:t>
            </a:fld>
            <a:endParaRPr lang="en-US" dirty="0"/>
          </a:p>
        </p:txBody>
      </p:sp>
      <p:sp>
        <p:nvSpPr>
          <p:cNvPr id="7" name="Footer Placeholder 21"/>
          <p:cNvSpPr>
            <a:spLocks noGrp="1"/>
          </p:cNvSpPr>
          <p:nvPr>
            <p:ph type="ftr" sz="quarter" idx="11"/>
          </p:nvPr>
        </p:nvSpPr>
        <p:spPr/>
        <p:txBody>
          <a:bodyPr/>
          <a:lstStyle>
            <a:lvl1pPr algn="r" eaLnBrk="1" latinLnBrk="0" hangingPunct="1">
              <a:defRPr kumimoji="0" sz="1000">
                <a:solidFill>
                  <a:schemeClr val="tx1"/>
                </a:solidFill>
                <a:latin typeface="+mn-lt"/>
              </a:defRPr>
            </a:lvl1pPr>
            <a:extLst/>
          </a:lstStyle>
          <a:p>
            <a:pPr>
              <a:defRPr/>
            </a:pPr>
            <a:r>
              <a:rPr lang="pt-BR"/>
              <a:t>© Mauriora Associates 2012</a:t>
            </a:r>
            <a:endParaRPr lang="en-US" i="0"/>
          </a:p>
        </p:txBody>
      </p:sp>
      <p:sp>
        <p:nvSpPr>
          <p:cNvPr id="9" name="Slide Number Placeholder 17"/>
          <p:cNvSpPr>
            <a:spLocks noGrp="1"/>
          </p:cNvSpPr>
          <p:nvPr>
            <p:ph type="sldNum" sz="quarter" idx="12"/>
          </p:nvPr>
        </p:nvSpPr>
        <p:spPr/>
        <p:txBody>
          <a:bodyPr/>
          <a:lstStyle>
            <a:lvl1pPr algn="r" eaLnBrk="1" latinLnBrk="0" hangingPunct="1">
              <a:defRPr kumimoji="0" sz="1000" b="0">
                <a:solidFill>
                  <a:schemeClr val="tx1"/>
                </a:solidFill>
                <a:latin typeface="+mn-lt"/>
              </a:defRPr>
            </a:lvl1pPr>
            <a:extLst/>
          </a:lstStyle>
          <a:p>
            <a:pPr>
              <a:defRPr/>
            </a:pPr>
            <a:fld id="{5D068C00-C8C7-4438-BD96-375FE0BE7411}" type="slidenum">
              <a:rPr lang="en-US"/>
              <a:pPr>
                <a:defRPr/>
              </a:pPr>
              <a:t>‹#›</a:t>
            </a:fld>
            <a:endParaRPr lang="en-US" dirty="0"/>
          </a:p>
        </p:txBody>
      </p:sp>
    </p:spTree>
    <p:extLst>
      <p:ext uri="{BB962C8B-B14F-4D97-AF65-F5344CB8AC3E}">
        <p14:creationId xmlns:p14="http://schemas.microsoft.com/office/powerpoint/2010/main" val="3117310798"/>
      </p:ext>
    </p:extLst>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8" descr="MauriOraAssociates_Logo_Positiv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9600" y="131763"/>
            <a:ext cx="20415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userDrawn="1"/>
        </p:nvSpPr>
        <p:spPr bwMode="auto">
          <a:xfrm>
            <a:off x="-152401" y="1194526"/>
            <a:ext cx="9492343" cy="111760"/>
          </a:xfrm>
          <a:prstGeom prst="rect">
            <a:avLst/>
          </a:prstGeom>
          <a:gradFill rotWithShape="1">
            <a:gsLst>
              <a:gs pos="58000">
                <a:schemeClr val="bg2">
                  <a:alpha val="72000"/>
                </a:schemeClr>
              </a:gs>
              <a:gs pos="73000">
                <a:schemeClr val="bg1">
                  <a:lumMod val="75000"/>
                </a:schemeClr>
              </a:gs>
            </a:gsLst>
            <a:lin ang="5400000" scaled="1"/>
          </a:gradFill>
          <a:ln w="3175">
            <a:noFill/>
            <a:miter lim="800000"/>
            <a:headEnd/>
            <a:tailEnd/>
          </a:ln>
          <a:effectLst>
            <a:softEdge rad="31750"/>
          </a:effectLst>
        </p:spPr>
        <p:txBody>
          <a:bodyPr/>
          <a:lstStyle/>
          <a:p>
            <a:pPr>
              <a:defRPr/>
            </a:pPr>
            <a:endParaRPr lang="en-NZ" dirty="0">
              <a:cs typeface="+mn-cs"/>
            </a:endParaRPr>
          </a:p>
        </p:txBody>
      </p:sp>
      <p:sp>
        <p:nvSpPr>
          <p:cNvPr id="3" name="Content Placeholder 2"/>
          <p:cNvSpPr>
            <a:spLocks noGrp="1"/>
          </p:cNvSpPr>
          <p:nvPr>
            <p:ph sz="half" idx="1"/>
          </p:nvPr>
        </p:nvSpPr>
        <p:spPr>
          <a:xfrm>
            <a:off x="457200" y="1600200"/>
            <a:ext cx="4038600" cy="4695825"/>
          </a:xfrm>
        </p:spPr>
        <p:txBody>
          <a:bodyPr/>
          <a:lstStyle>
            <a:lvl1pPr>
              <a:buClr>
                <a:schemeClr val="tx2"/>
              </a:buClr>
              <a:buSzPct val="100000"/>
              <a:defRPr sz="2600">
                <a:solidFill>
                  <a:schemeClr val="accent5">
                    <a:lumMod val="10000"/>
                  </a:schemeClr>
                </a:solidFill>
              </a:defRPr>
            </a:lvl1pPr>
            <a:lvl2pPr marL="719138" indent="-273050">
              <a:buClr>
                <a:schemeClr val="bg2"/>
              </a:buClr>
              <a:buSzPct val="100000"/>
              <a:buFont typeface="Arial" pitchFamily="34" charset="0"/>
              <a:buChar char="•"/>
              <a:defRPr sz="2400">
                <a:solidFill>
                  <a:schemeClr val="accent5">
                    <a:lumMod val="10000"/>
                  </a:schemeClr>
                </a:solidFill>
              </a:defRPr>
            </a:lvl2pPr>
            <a:lvl3pPr marL="1077913" indent="-273050">
              <a:buClr>
                <a:srgbClr val="B4B3B7"/>
              </a:buClr>
              <a:buSzPct val="100000"/>
              <a:buFont typeface="Arial" pitchFamily="34" charset="0"/>
              <a:buChar char="•"/>
              <a:defRPr sz="2200">
                <a:solidFill>
                  <a:schemeClr val="accent5">
                    <a:lumMod val="1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695825"/>
          </a:xfrm>
        </p:spPr>
        <p:txBody>
          <a:bodyPr/>
          <a:lstStyle>
            <a:lvl1pPr>
              <a:buClr>
                <a:schemeClr val="tx2"/>
              </a:buClr>
              <a:defRPr sz="2600">
                <a:solidFill>
                  <a:schemeClr val="accent5">
                    <a:lumMod val="10000"/>
                  </a:schemeClr>
                </a:solidFill>
              </a:defRPr>
            </a:lvl1pPr>
            <a:lvl2pPr marL="722313" indent="-276225">
              <a:buClr>
                <a:schemeClr val="bg2"/>
              </a:buClr>
              <a:buSzPct val="100000"/>
              <a:buFont typeface="Arial" pitchFamily="34" charset="0"/>
              <a:buChar char="•"/>
              <a:defRPr sz="2400">
                <a:solidFill>
                  <a:schemeClr val="accent5">
                    <a:lumMod val="10000"/>
                  </a:schemeClr>
                </a:solidFill>
              </a:defRPr>
            </a:lvl2pPr>
            <a:lvl3pPr marL="1077913" indent="-273050">
              <a:buClr>
                <a:srgbClr val="B4B3B7"/>
              </a:buClr>
              <a:buFont typeface="Arial" pitchFamily="34" charset="0"/>
              <a:buChar char="•"/>
              <a:defRPr sz="2200">
                <a:solidFill>
                  <a:schemeClr val="accent5">
                    <a:lumMod val="1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Rectangle 4"/>
          <p:cNvSpPr>
            <a:spLocks noGrp="1" noChangeArrowheads="1"/>
          </p:cNvSpPr>
          <p:nvPr>
            <p:ph type="title"/>
          </p:nvPr>
        </p:nvSpPr>
        <p:spPr bwMode="auto">
          <a:xfrm>
            <a:off x="0" y="0"/>
            <a:ext cx="9144000" cy="1207008"/>
          </a:xfrm>
          <a:prstGeom prst="rect">
            <a:avLst/>
          </a:prstGeom>
          <a:noFill/>
          <a:ln w="9525">
            <a:noFill/>
            <a:miter lim="800000"/>
            <a:headEnd/>
            <a:tailEnd/>
          </a:ln>
          <a:effectLst/>
        </p:spPr>
        <p:txBody>
          <a:bodyPr/>
          <a:lstStyle>
            <a:lvl1pPr marL="92075" indent="0" algn="l">
              <a:defRPr sz="3600">
                <a:solidFill>
                  <a:schemeClr val="tx2"/>
                </a:solidFill>
              </a:defRPr>
            </a:lvl1pPr>
          </a:lstStyle>
          <a:p>
            <a:pPr lvl="0"/>
            <a:r>
              <a:rPr lang="en-US" smtClean="0"/>
              <a:t>Click to edit Master title style</a:t>
            </a:r>
            <a:endParaRPr lang="en-NZ" dirty="0" smtClean="0"/>
          </a:p>
        </p:txBody>
      </p:sp>
      <p:sp>
        <p:nvSpPr>
          <p:cNvPr id="8" name="Date Placeholder 9"/>
          <p:cNvSpPr>
            <a:spLocks noGrp="1"/>
          </p:cNvSpPr>
          <p:nvPr>
            <p:ph type="dt" sz="half" idx="10"/>
          </p:nvPr>
        </p:nvSpPr>
        <p:spPr/>
        <p:txBody>
          <a:bodyPr/>
          <a:lstStyle>
            <a:lvl1pPr algn="l" eaLnBrk="1" latinLnBrk="0" hangingPunct="1">
              <a:defRPr kumimoji="0" sz="1000">
                <a:solidFill>
                  <a:schemeClr val="tx1"/>
                </a:solidFill>
                <a:latin typeface="+mn-lt"/>
              </a:defRPr>
            </a:lvl1pPr>
            <a:extLst/>
          </a:lstStyle>
          <a:p>
            <a:pPr>
              <a:defRPr/>
            </a:pPr>
            <a:fld id="{E2BFB822-312B-4E05-9D5A-155D07FECFEE}" type="datetimeFigureOut">
              <a:rPr lang="en-US"/>
              <a:pPr>
                <a:defRPr/>
              </a:pPr>
              <a:t>11/22/2012</a:t>
            </a:fld>
            <a:endParaRPr lang="en-US" dirty="0"/>
          </a:p>
        </p:txBody>
      </p:sp>
      <p:sp>
        <p:nvSpPr>
          <p:cNvPr id="9" name="Footer Placeholder 21"/>
          <p:cNvSpPr>
            <a:spLocks noGrp="1"/>
          </p:cNvSpPr>
          <p:nvPr>
            <p:ph type="ftr" sz="quarter" idx="11"/>
          </p:nvPr>
        </p:nvSpPr>
        <p:spPr/>
        <p:txBody>
          <a:bodyPr/>
          <a:lstStyle>
            <a:lvl1pPr algn="r" eaLnBrk="1" latinLnBrk="0" hangingPunct="1">
              <a:defRPr kumimoji="0" sz="1000">
                <a:solidFill>
                  <a:schemeClr val="tx1"/>
                </a:solidFill>
                <a:latin typeface="+mn-lt"/>
              </a:defRPr>
            </a:lvl1pPr>
            <a:extLst/>
          </a:lstStyle>
          <a:p>
            <a:pPr>
              <a:defRPr/>
            </a:pPr>
            <a:r>
              <a:rPr lang="pt-BR"/>
              <a:t>© Mauriora Associates 2012</a:t>
            </a:r>
            <a:endParaRPr lang="en-US" i="0"/>
          </a:p>
        </p:txBody>
      </p:sp>
      <p:sp>
        <p:nvSpPr>
          <p:cNvPr id="10" name="Slide Number Placeholder 17"/>
          <p:cNvSpPr>
            <a:spLocks noGrp="1"/>
          </p:cNvSpPr>
          <p:nvPr>
            <p:ph type="sldNum" sz="quarter" idx="12"/>
          </p:nvPr>
        </p:nvSpPr>
        <p:spPr/>
        <p:txBody>
          <a:bodyPr/>
          <a:lstStyle>
            <a:lvl1pPr algn="r" eaLnBrk="1" latinLnBrk="0" hangingPunct="1">
              <a:defRPr kumimoji="0" sz="1000" b="0">
                <a:solidFill>
                  <a:schemeClr val="tx1"/>
                </a:solidFill>
                <a:latin typeface="+mn-lt"/>
              </a:defRPr>
            </a:lvl1pPr>
            <a:extLst/>
          </a:lstStyle>
          <a:p>
            <a:pPr>
              <a:defRPr/>
            </a:pPr>
            <a:fld id="{24754714-F528-4E96-8A88-7EA604E9366C}" type="slidenum">
              <a:rPr lang="en-US"/>
              <a:pPr>
                <a:defRPr/>
              </a:pPr>
              <a:t>‹#›</a:t>
            </a:fld>
            <a:endParaRPr lang="en-US" dirty="0"/>
          </a:p>
        </p:txBody>
      </p:sp>
    </p:spTree>
    <p:extLst>
      <p:ext uri="{BB962C8B-B14F-4D97-AF65-F5344CB8AC3E}">
        <p14:creationId xmlns:p14="http://schemas.microsoft.com/office/powerpoint/2010/main" val="249023046"/>
      </p:ext>
    </p:extLst>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8" descr="MauriOraAssociates_Logo_Positiv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59600" y="131763"/>
            <a:ext cx="20415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userDrawn="1"/>
        </p:nvSpPr>
        <p:spPr bwMode="auto">
          <a:xfrm>
            <a:off x="-152401" y="1194526"/>
            <a:ext cx="9492343" cy="111760"/>
          </a:xfrm>
          <a:prstGeom prst="rect">
            <a:avLst/>
          </a:prstGeom>
          <a:gradFill rotWithShape="1">
            <a:gsLst>
              <a:gs pos="58000">
                <a:schemeClr val="bg2">
                  <a:alpha val="72000"/>
                </a:schemeClr>
              </a:gs>
              <a:gs pos="73000">
                <a:schemeClr val="bg1">
                  <a:lumMod val="75000"/>
                </a:schemeClr>
              </a:gs>
            </a:gsLst>
            <a:lin ang="5400000" scaled="1"/>
          </a:gradFill>
          <a:ln w="3175">
            <a:noFill/>
            <a:miter lim="800000"/>
            <a:headEnd/>
            <a:tailEnd/>
          </a:ln>
          <a:effectLst>
            <a:softEdge rad="31750"/>
          </a:effectLst>
        </p:spPr>
        <p:txBody>
          <a:bodyPr/>
          <a:lstStyle/>
          <a:p>
            <a:pPr>
              <a:defRPr/>
            </a:pPr>
            <a:endParaRPr lang="en-NZ" dirty="0">
              <a:cs typeface="+mn-cs"/>
            </a:endParaRPr>
          </a:p>
        </p:txBody>
      </p:sp>
      <p:sp>
        <p:nvSpPr>
          <p:cNvPr id="3" name="Content Placeholder 2"/>
          <p:cNvSpPr>
            <a:spLocks noGrp="1"/>
          </p:cNvSpPr>
          <p:nvPr>
            <p:ph sz="half" idx="1"/>
          </p:nvPr>
        </p:nvSpPr>
        <p:spPr>
          <a:xfrm>
            <a:off x="457200" y="1600200"/>
            <a:ext cx="8240486" cy="1338943"/>
          </a:xfrm>
        </p:spPr>
        <p:txBody>
          <a:bodyPr/>
          <a:lstStyle>
            <a:lvl1pPr>
              <a:buClr>
                <a:schemeClr val="tx2"/>
              </a:buClr>
              <a:buSzPct val="100000"/>
              <a:defRPr sz="2600">
                <a:solidFill>
                  <a:schemeClr val="accent5">
                    <a:lumMod val="10000"/>
                  </a:schemeClr>
                </a:solidFill>
              </a:defRPr>
            </a:lvl1pPr>
            <a:lvl2pPr marL="719138" indent="-273050">
              <a:buClr>
                <a:schemeClr val="bg2"/>
              </a:buClr>
              <a:buSzPct val="100000"/>
              <a:buFont typeface="Arial" pitchFamily="34" charset="0"/>
              <a:buChar char="•"/>
              <a:defRPr sz="2400">
                <a:solidFill>
                  <a:schemeClr val="accent5">
                    <a:lumMod val="10000"/>
                  </a:schemeClr>
                </a:solidFill>
              </a:defRPr>
            </a:lvl2pPr>
            <a:lvl3pPr marL="1077913" indent="-273050">
              <a:buClr>
                <a:srgbClr val="B4B3B7"/>
              </a:buClr>
              <a:buSzPct val="100000"/>
              <a:buFont typeface="Arial" pitchFamily="34" charset="0"/>
              <a:buChar char="•"/>
              <a:defRPr sz="2200">
                <a:solidFill>
                  <a:schemeClr val="accent5">
                    <a:lumMod val="1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57200" y="3124200"/>
            <a:ext cx="8240486" cy="3171825"/>
          </a:xfrm>
        </p:spPr>
        <p:txBody>
          <a:bodyPr/>
          <a:lstStyle>
            <a:lvl1pPr>
              <a:buClr>
                <a:schemeClr val="tx2"/>
              </a:buClr>
              <a:defRPr sz="2600">
                <a:solidFill>
                  <a:schemeClr val="accent5">
                    <a:lumMod val="10000"/>
                  </a:schemeClr>
                </a:solidFill>
              </a:defRPr>
            </a:lvl1pPr>
            <a:lvl2pPr marL="722313" indent="-276225">
              <a:buClr>
                <a:schemeClr val="bg2"/>
              </a:buClr>
              <a:buSzPct val="100000"/>
              <a:buFont typeface="Arial" pitchFamily="34" charset="0"/>
              <a:buChar char="•"/>
              <a:defRPr sz="2400">
                <a:solidFill>
                  <a:schemeClr val="accent5">
                    <a:lumMod val="10000"/>
                  </a:schemeClr>
                </a:solidFill>
              </a:defRPr>
            </a:lvl2pPr>
            <a:lvl3pPr marL="1077913" indent="-273050">
              <a:buClr>
                <a:srgbClr val="B4B3B7"/>
              </a:buClr>
              <a:buFont typeface="Arial" pitchFamily="34" charset="0"/>
              <a:buChar char="•"/>
              <a:defRPr sz="2200">
                <a:solidFill>
                  <a:schemeClr val="accent5">
                    <a:lumMod val="1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6" name="Rectangle 4"/>
          <p:cNvSpPr>
            <a:spLocks noGrp="1" noChangeArrowheads="1"/>
          </p:cNvSpPr>
          <p:nvPr>
            <p:ph type="title"/>
          </p:nvPr>
        </p:nvSpPr>
        <p:spPr bwMode="auto">
          <a:xfrm>
            <a:off x="0" y="0"/>
            <a:ext cx="9144000" cy="1207008"/>
          </a:xfrm>
          <a:prstGeom prst="rect">
            <a:avLst/>
          </a:prstGeom>
          <a:noFill/>
          <a:ln w="9525">
            <a:noFill/>
            <a:miter lim="800000"/>
            <a:headEnd/>
            <a:tailEnd/>
          </a:ln>
          <a:effectLst/>
        </p:spPr>
        <p:txBody>
          <a:bodyPr/>
          <a:lstStyle>
            <a:lvl1pPr marL="92075" indent="0" algn="l">
              <a:defRPr sz="3600">
                <a:solidFill>
                  <a:schemeClr val="tx2"/>
                </a:solidFill>
              </a:defRPr>
            </a:lvl1pPr>
          </a:lstStyle>
          <a:p>
            <a:pPr lvl="0"/>
            <a:r>
              <a:rPr lang="en-US" smtClean="0"/>
              <a:t>Click to edit Master title style</a:t>
            </a:r>
            <a:endParaRPr lang="en-NZ" dirty="0" smtClean="0"/>
          </a:p>
        </p:txBody>
      </p:sp>
      <p:sp>
        <p:nvSpPr>
          <p:cNvPr id="8" name="Date Placeholder 9"/>
          <p:cNvSpPr>
            <a:spLocks noGrp="1"/>
          </p:cNvSpPr>
          <p:nvPr>
            <p:ph type="dt" sz="half" idx="10"/>
          </p:nvPr>
        </p:nvSpPr>
        <p:spPr/>
        <p:txBody>
          <a:bodyPr/>
          <a:lstStyle>
            <a:lvl1pPr algn="l" eaLnBrk="1" latinLnBrk="0" hangingPunct="1">
              <a:defRPr kumimoji="0" sz="1000">
                <a:solidFill>
                  <a:schemeClr val="tx1"/>
                </a:solidFill>
                <a:latin typeface="+mn-lt"/>
              </a:defRPr>
            </a:lvl1pPr>
            <a:extLst/>
          </a:lstStyle>
          <a:p>
            <a:pPr>
              <a:defRPr/>
            </a:pPr>
            <a:fld id="{D7C6DDC0-5F59-4F17-BD20-8F0C57D908EF}" type="datetimeFigureOut">
              <a:rPr lang="en-US"/>
              <a:pPr>
                <a:defRPr/>
              </a:pPr>
              <a:t>11/22/2012</a:t>
            </a:fld>
            <a:endParaRPr lang="en-US" dirty="0"/>
          </a:p>
        </p:txBody>
      </p:sp>
      <p:sp>
        <p:nvSpPr>
          <p:cNvPr id="9" name="Footer Placeholder 21"/>
          <p:cNvSpPr>
            <a:spLocks noGrp="1"/>
          </p:cNvSpPr>
          <p:nvPr>
            <p:ph type="ftr" sz="quarter" idx="11"/>
          </p:nvPr>
        </p:nvSpPr>
        <p:spPr/>
        <p:txBody>
          <a:bodyPr/>
          <a:lstStyle>
            <a:lvl1pPr algn="r" eaLnBrk="1" latinLnBrk="0" hangingPunct="1">
              <a:defRPr kumimoji="0" sz="1000">
                <a:solidFill>
                  <a:schemeClr val="tx1"/>
                </a:solidFill>
                <a:latin typeface="+mn-lt"/>
              </a:defRPr>
            </a:lvl1pPr>
            <a:extLst/>
          </a:lstStyle>
          <a:p>
            <a:pPr>
              <a:defRPr/>
            </a:pPr>
            <a:r>
              <a:rPr lang="pt-BR"/>
              <a:t>© Mauriora Associates 2012</a:t>
            </a:r>
            <a:endParaRPr lang="en-US" i="0"/>
          </a:p>
        </p:txBody>
      </p:sp>
      <p:sp>
        <p:nvSpPr>
          <p:cNvPr id="10" name="Slide Number Placeholder 17"/>
          <p:cNvSpPr>
            <a:spLocks noGrp="1"/>
          </p:cNvSpPr>
          <p:nvPr>
            <p:ph type="sldNum" sz="quarter" idx="12"/>
          </p:nvPr>
        </p:nvSpPr>
        <p:spPr/>
        <p:txBody>
          <a:bodyPr/>
          <a:lstStyle>
            <a:lvl1pPr algn="r" eaLnBrk="1" latinLnBrk="0" hangingPunct="1">
              <a:defRPr kumimoji="0" sz="1000" b="0">
                <a:solidFill>
                  <a:schemeClr val="tx1"/>
                </a:solidFill>
                <a:latin typeface="+mn-lt"/>
              </a:defRPr>
            </a:lvl1pPr>
            <a:extLst/>
          </a:lstStyle>
          <a:p>
            <a:pPr>
              <a:defRPr/>
            </a:pPr>
            <a:fld id="{F6D6A100-A754-4EF7-8E18-CD8C21366BCD}" type="slidenum">
              <a:rPr lang="en-US"/>
              <a:pPr>
                <a:defRPr/>
              </a:pPr>
              <a:t>‹#›</a:t>
            </a:fld>
            <a:endParaRPr lang="en-US" dirty="0"/>
          </a:p>
        </p:txBody>
      </p:sp>
    </p:spTree>
    <p:extLst>
      <p:ext uri="{BB962C8B-B14F-4D97-AF65-F5344CB8AC3E}">
        <p14:creationId xmlns:p14="http://schemas.microsoft.com/office/powerpoint/2010/main" val="1962548875"/>
      </p:ext>
    </p:extLst>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bg>
      <p:bgRef idx="1002">
        <a:schemeClr val="bg2"/>
      </p:bgRef>
    </p:bg>
    <p:spTree>
      <p:nvGrpSpPr>
        <p:cNvPr id="1" name=""/>
        <p:cNvGrpSpPr/>
        <p:nvPr/>
      </p:nvGrpSpPr>
      <p:grpSpPr>
        <a:xfrm>
          <a:off x="0" y="0"/>
          <a:ext cx="0" cy="0"/>
          <a:chOff x="0" y="0"/>
          <a:chExt cx="0" cy="0"/>
        </a:xfrm>
      </p:grpSpPr>
      <p:sp>
        <p:nvSpPr>
          <p:cNvPr id="4" name="Rectangle 4"/>
          <p:cNvSpPr txBox="1">
            <a:spLocks noChangeArrowheads="1"/>
          </p:cNvSpPr>
          <p:nvPr userDrawn="1"/>
        </p:nvSpPr>
        <p:spPr bwMode="auto">
          <a:xfrm>
            <a:off x="0" y="0"/>
            <a:ext cx="9144000" cy="1574800"/>
          </a:xfrm>
          <a:prstGeom prst="rect">
            <a:avLst/>
          </a:prstGeom>
          <a:solidFill>
            <a:schemeClr val="tx1"/>
          </a:solidFill>
          <a:ln w="9525">
            <a:noFill/>
            <a:miter lim="800000"/>
            <a:headEnd/>
            <a:tailEnd/>
          </a:ln>
          <a:effectLst/>
        </p:spPr>
        <p:txBody>
          <a:bodyPr anchor="ctr"/>
          <a:lstStyle/>
          <a:p>
            <a:pPr algn="ctr">
              <a:defRPr/>
            </a:pPr>
            <a:endParaRPr lang="en-NZ" sz="4000" b="1" kern="0" dirty="0">
              <a:solidFill>
                <a:schemeClr val="bg1"/>
              </a:solidFill>
              <a:effectLst>
                <a:outerShdw blurRad="38100" dist="38100" dir="2700000" algn="tl">
                  <a:srgbClr val="C0C0C0"/>
                </a:outerShdw>
              </a:effectLst>
              <a:latin typeface="+mj-lt"/>
              <a:ea typeface="+mj-ea"/>
              <a:cs typeface="+mj-cs"/>
            </a:endParaRPr>
          </a:p>
        </p:txBody>
      </p:sp>
      <p:pic>
        <p:nvPicPr>
          <p:cNvPr id="5" name="Picture 9" descr="maurioraLogo.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20888" y="295275"/>
            <a:ext cx="5102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userDrawn="1"/>
        </p:nvSpPr>
        <p:spPr bwMode="auto">
          <a:xfrm>
            <a:off x="0" y="1564640"/>
            <a:ext cx="9144000" cy="182880"/>
          </a:xfrm>
          <a:prstGeom prst="rect">
            <a:avLst/>
          </a:prstGeom>
          <a:gradFill rotWithShape="1">
            <a:gsLst>
              <a:gs pos="28000">
                <a:schemeClr val="tx1"/>
              </a:gs>
              <a:gs pos="69000">
                <a:schemeClr val="bg1">
                  <a:alpha val="83000"/>
                </a:schemeClr>
              </a:gs>
            </a:gsLst>
            <a:lin ang="5400000" scaled="1"/>
          </a:gradFill>
          <a:ln w="3175">
            <a:noFill/>
            <a:miter lim="800000"/>
            <a:headEnd/>
            <a:tailEnd/>
          </a:ln>
          <a:effectLst/>
        </p:spPr>
        <p:txBody>
          <a:bodyPr/>
          <a:lstStyle/>
          <a:p>
            <a:pPr>
              <a:defRPr/>
            </a:pPr>
            <a:endParaRPr lang="en-NZ" dirty="0">
              <a:cs typeface="+mn-cs"/>
            </a:endParaRPr>
          </a:p>
        </p:txBody>
      </p:sp>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smtClean="0"/>
              <a:t>Click to edit Master title style</a:t>
            </a:r>
            <a:endParaRPr lang="en-NZ" dirty="0"/>
          </a:p>
        </p:txBody>
      </p:sp>
      <p:sp>
        <p:nvSpPr>
          <p:cNvPr id="3" name="Subtitle 2"/>
          <p:cNvSpPr>
            <a:spLocks noGrp="1"/>
          </p:cNvSpPr>
          <p:nvPr>
            <p:ph type="subTitle" idx="1"/>
          </p:nvPr>
        </p:nvSpPr>
        <p:spPr>
          <a:xfrm>
            <a:off x="1371600" y="3886200"/>
            <a:ext cx="6400800" cy="1752600"/>
          </a:xfrm>
        </p:spPr>
        <p:txBody>
          <a:bodyPr anchor="ctr"/>
          <a:lstStyle>
            <a:lvl1pPr marL="0" indent="0" algn="ctr">
              <a:buNone/>
              <a:defRPr>
                <a:solidFill>
                  <a:schemeClr val="accent5">
                    <a:lumMod val="1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dirty="0"/>
          </a:p>
        </p:txBody>
      </p:sp>
    </p:spTree>
    <p:extLst>
      <p:ext uri="{BB962C8B-B14F-4D97-AF65-F5344CB8AC3E}">
        <p14:creationId xmlns:p14="http://schemas.microsoft.com/office/powerpoint/2010/main" val="1856312360"/>
      </p:ext>
    </p:extLst>
  </p:cSld>
  <p:clrMapOvr>
    <a:overrideClrMapping bg1="dk1" tx1="lt1" bg2="dk2" tx2="lt2" accent1="accent1" accent2="accent2" accent3="accent3" accent4="accent4" accent5="accent5" accent6="accent6" hlink="hlink" folHlink="folHlink"/>
  </p:clrMapOvr>
  <p:transition>
    <p:pull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bwMode="auto">
          <a:xfrm>
            <a:off x="0" y="0"/>
            <a:ext cx="9144000" cy="1206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dirty="0" smtClean="0"/>
          </a:p>
        </p:txBody>
      </p:sp>
      <p:sp>
        <p:nvSpPr>
          <p:cNvPr id="1027" name="Rectangle 5"/>
          <p:cNvSpPr>
            <a:spLocks noGrp="1" noChangeArrowheads="1"/>
          </p:cNvSpPr>
          <p:nvPr>
            <p:ph type="body" idx="1"/>
          </p:nvPr>
        </p:nvSpPr>
        <p:spPr bwMode="auto">
          <a:xfrm>
            <a:off x="392113" y="1600200"/>
            <a:ext cx="8348662"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 name="Rectangle 3"/>
          <p:cNvSpPr>
            <a:spLocks noChangeArrowheads="1"/>
          </p:cNvSpPr>
          <p:nvPr/>
        </p:nvSpPr>
        <p:spPr bwMode="auto">
          <a:xfrm>
            <a:off x="-152401" y="1194526"/>
            <a:ext cx="9492343" cy="111760"/>
          </a:xfrm>
          <a:prstGeom prst="rect">
            <a:avLst/>
          </a:prstGeom>
          <a:gradFill rotWithShape="1">
            <a:gsLst>
              <a:gs pos="58000">
                <a:schemeClr val="bg2">
                  <a:alpha val="72000"/>
                </a:schemeClr>
              </a:gs>
              <a:gs pos="73000">
                <a:schemeClr val="bg1">
                  <a:lumMod val="75000"/>
                </a:schemeClr>
              </a:gs>
            </a:gsLst>
            <a:lin ang="5400000" scaled="1"/>
          </a:gradFill>
          <a:ln w="3175">
            <a:noFill/>
            <a:miter lim="800000"/>
            <a:headEnd/>
            <a:tailEnd/>
          </a:ln>
          <a:effectLst>
            <a:softEdge rad="31750"/>
          </a:effectLst>
        </p:spPr>
        <p:txBody>
          <a:bodyPr/>
          <a:lstStyle/>
          <a:p>
            <a:pPr>
              <a:defRPr/>
            </a:pPr>
            <a:endParaRPr lang="en-NZ" dirty="0">
              <a:cs typeface="+mn-cs"/>
            </a:endParaRPr>
          </a:p>
        </p:txBody>
      </p:sp>
      <p:pic>
        <p:nvPicPr>
          <p:cNvPr id="1031" name="Picture 4" descr="MauriOraAssociates_Logo_Positiv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59600" y="131763"/>
            <a:ext cx="20415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mn-lt"/>
                <a:cs typeface="+mn-cs"/>
              </a:defRPr>
            </a:lvl1pPr>
            <a:extLst/>
          </a:lstStyle>
          <a:p>
            <a:pPr>
              <a:defRPr/>
            </a:pPr>
            <a:fld id="{B1032D76-8396-4FFD-B777-1679AF38B1ED}" type="datetimeFigureOut">
              <a:rPr lang="en-US"/>
              <a:pPr>
                <a:defRPr/>
              </a:pPr>
              <a:t>11/22/2012</a:t>
            </a:fld>
            <a:endParaRPr lang="en-US" dirty="0"/>
          </a:p>
        </p:txBody>
      </p:sp>
      <p:sp>
        <p:nvSpPr>
          <p:cNvPr id="7"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i="1">
                <a:solidFill>
                  <a:schemeClr val="tx1"/>
                </a:solidFill>
                <a:latin typeface="+mn-lt"/>
                <a:cs typeface="+mn-cs"/>
              </a:defRPr>
            </a:lvl1pPr>
            <a:extLst/>
          </a:lstStyle>
          <a:p>
            <a:pPr>
              <a:defRPr/>
            </a:pPr>
            <a:r>
              <a:rPr lang="pt-BR"/>
              <a:t>© Mauriora Associates 2012</a:t>
            </a:r>
            <a:endParaRPr lang="en-US" i="0"/>
          </a:p>
        </p:txBody>
      </p:sp>
      <p:sp>
        <p:nvSpPr>
          <p:cNvPr id="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mn-lt"/>
                <a:cs typeface="+mn-cs"/>
              </a:defRPr>
            </a:lvl1pPr>
            <a:extLst/>
          </a:lstStyle>
          <a:p>
            <a:pPr>
              <a:defRPr/>
            </a:pPr>
            <a:fld id="{29A994C7-6306-48AF-984B-377F10BCAA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ransition>
    <p:pull dir="u"/>
  </p:transition>
  <p:txStyles>
    <p:title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Trebuchet MS" pitchFamily="34" charset="0"/>
        </a:defRPr>
      </a:lvl5pPr>
      <a:lvl6pPr marL="457200" algn="ctr" rtl="0" eaLnBrk="1" fontAlgn="base" hangingPunct="1">
        <a:spcBef>
          <a:spcPct val="0"/>
        </a:spcBef>
        <a:spcAft>
          <a:spcPct val="0"/>
        </a:spcAft>
        <a:defRPr sz="4400" b="1">
          <a:solidFill>
            <a:srgbClr val="990000"/>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b="1">
          <a:solidFill>
            <a:srgbClr val="990000"/>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b="1">
          <a:solidFill>
            <a:srgbClr val="990000"/>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b="1">
          <a:solidFill>
            <a:srgbClr val="99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rgbClr val="071215"/>
          </a:solidFill>
          <a:latin typeface="+mn-lt"/>
          <a:ea typeface="+mn-ea"/>
          <a:cs typeface="+mn-cs"/>
        </a:defRPr>
      </a:lvl1pPr>
      <a:lvl2pPr marL="722313" indent="-276225" algn="l" rtl="0" eaLnBrk="0" fontAlgn="base" hangingPunct="0">
        <a:spcBef>
          <a:spcPct val="20000"/>
        </a:spcBef>
        <a:spcAft>
          <a:spcPct val="0"/>
        </a:spcAft>
        <a:buClr>
          <a:schemeClr val="bg2"/>
        </a:buClr>
        <a:buFont typeface="Arial" charset="0"/>
        <a:buChar char="•"/>
        <a:defRPr sz="2800">
          <a:solidFill>
            <a:srgbClr val="071215"/>
          </a:solidFill>
          <a:latin typeface="+mn-lt"/>
        </a:defRPr>
      </a:lvl2pPr>
      <a:lvl3pPr marL="1077913" indent="-273050" algn="l" rtl="0" eaLnBrk="0" fontAlgn="base" hangingPunct="0">
        <a:spcBef>
          <a:spcPct val="20000"/>
        </a:spcBef>
        <a:spcAft>
          <a:spcPct val="0"/>
        </a:spcAft>
        <a:buClr>
          <a:srgbClr val="B4B3B7"/>
        </a:buClr>
        <a:buChar char="•"/>
        <a:defRPr sz="2400">
          <a:solidFill>
            <a:srgbClr val="071215"/>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nursingcouncil.org.nz/" TargetMode="External"/><Relationship Id="rId13" Type="http://schemas.openxmlformats.org/officeDocument/2006/relationships/hyperlink" Target="http://www.physioboard.org.nz/" TargetMode="External"/><Relationship Id="rId3" Type="http://schemas.openxmlformats.org/officeDocument/2006/relationships/hyperlink" Target="http://www.dietitiansboard.org.nz/" TargetMode="External"/><Relationship Id="rId7" Type="http://schemas.openxmlformats.org/officeDocument/2006/relationships/hyperlink" Target="http://www.midwiferycouncil.org.nz/" TargetMode="External"/><Relationship Id="rId12" Type="http://schemas.openxmlformats.org/officeDocument/2006/relationships/hyperlink" Target="http://www.pharmacycouncil.org.nz/" TargetMode="External"/><Relationship Id="rId2" Type="http://schemas.openxmlformats.org/officeDocument/2006/relationships/hyperlink" Target="http://www.dcnz.org.nz/" TargetMode="External"/><Relationship Id="rId16" Type="http://schemas.openxmlformats.org/officeDocument/2006/relationships/hyperlink" Target="http://www.pbanz.org.nz/" TargetMode="External"/><Relationship Id="rId1" Type="http://schemas.openxmlformats.org/officeDocument/2006/relationships/slideLayout" Target="../slideLayouts/slideLayout3.xml"/><Relationship Id="rId6" Type="http://schemas.openxmlformats.org/officeDocument/2006/relationships/hyperlink" Target="http://www.mcnz.org.nz/" TargetMode="External"/><Relationship Id="rId11" Type="http://schemas.openxmlformats.org/officeDocument/2006/relationships/hyperlink" Target="http://www.osteopathiccouncil.org.nz/" TargetMode="External"/><Relationship Id="rId5" Type="http://schemas.openxmlformats.org/officeDocument/2006/relationships/hyperlink" Target="http://www.mrtboard.org.nz/" TargetMode="External"/><Relationship Id="rId15" Type="http://schemas.openxmlformats.org/officeDocument/2006/relationships/hyperlink" Target="http://www.psychologistsboard.org.nz/" TargetMode="External"/><Relationship Id="rId10" Type="http://schemas.openxmlformats.org/officeDocument/2006/relationships/hyperlink" Target="http://www.opticiansboard.org.nz/" TargetMode="External"/><Relationship Id="rId4" Type="http://schemas.openxmlformats.org/officeDocument/2006/relationships/hyperlink" Target="http://www.mlsboard.org.nz/" TargetMode="External"/><Relationship Id="rId9" Type="http://schemas.openxmlformats.org/officeDocument/2006/relationships/hyperlink" Target="http://www.otboard.org.nz/" TargetMode="External"/><Relationship Id="rId14" Type="http://schemas.openxmlformats.org/officeDocument/2006/relationships/hyperlink" Target="http://www.podiatristsboard.org.nz/"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www.legislation.govt.nz/regulation/public/1996/0078/latest/DLM209085.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auriora.co.nz/moodle/file.php/1/ccpreview3a.mp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8" y="2130425"/>
            <a:ext cx="7781925" cy="1733550"/>
          </a:xfrm>
        </p:spPr>
        <p:txBody>
          <a:bodyPr>
            <a:normAutofit fontScale="90000"/>
          </a:bodyPr>
          <a:lstStyle/>
          <a:p>
            <a:pPr eaLnBrk="1" hangingPunct="1">
              <a:defRPr/>
            </a:pPr>
            <a:r>
              <a:rPr lang="en-NZ" dirty="0" smtClean="0"/>
              <a:t>Māori Cultural Competency in Aotearoa / NZ</a:t>
            </a:r>
            <a:endParaRPr lang="en-NZ" dirty="0"/>
          </a:p>
        </p:txBody>
      </p:sp>
      <p:sp>
        <p:nvSpPr>
          <p:cNvPr id="7171" name="Subtitle 6"/>
          <p:cNvSpPr>
            <a:spLocks noGrp="1"/>
          </p:cNvSpPr>
          <p:nvPr>
            <p:ph type="subTitle" idx="1"/>
          </p:nvPr>
        </p:nvSpPr>
        <p:spPr>
          <a:xfrm>
            <a:off x="752475" y="3806825"/>
            <a:ext cx="7086600" cy="2470150"/>
          </a:xfrm>
        </p:spPr>
        <p:txBody>
          <a:bodyPr/>
          <a:lstStyle/>
          <a:p>
            <a:pPr eaLnBrk="1" hangingPunct="1">
              <a:spcBef>
                <a:spcPts val="600"/>
              </a:spcBef>
            </a:pPr>
            <a:r>
              <a:rPr lang="en-NZ" smtClean="0"/>
              <a:t>Indigenous Allied Health Australia Incorporated</a:t>
            </a:r>
          </a:p>
          <a:p>
            <a:pPr eaLnBrk="1" hangingPunct="1">
              <a:spcBef>
                <a:spcPts val="600"/>
              </a:spcBef>
            </a:pPr>
            <a:r>
              <a:rPr lang="en-NZ" smtClean="0"/>
              <a:t>National Conference November 2012</a:t>
            </a:r>
          </a:p>
        </p:txBody>
      </p:sp>
      <p:sp>
        <p:nvSpPr>
          <p:cNvPr id="5" name="Title 1"/>
          <p:cNvSpPr txBox="1">
            <a:spLocks/>
          </p:cNvSpPr>
          <p:nvPr/>
        </p:nvSpPr>
        <p:spPr bwMode="auto">
          <a:xfrm>
            <a:off x="833438" y="2282825"/>
            <a:ext cx="7781925" cy="1733550"/>
          </a:xfrm>
          <a:prstGeom prst="rect">
            <a:avLst/>
          </a:prstGeom>
          <a:noFill/>
          <a:ln w="9525">
            <a:noFill/>
            <a:miter lim="800000"/>
            <a:headEnd/>
            <a:tailEnd/>
          </a:ln>
          <a:effectLst/>
        </p:spPr>
        <p:txBody>
          <a:bodyPr anchor="ctr"/>
          <a:lstStyle>
            <a:lvl1pPr algn="ctr">
              <a:defRPr sz="4800">
                <a:solidFill>
                  <a:schemeClr val="bg2"/>
                </a:solidFill>
              </a:defRPr>
            </a:lvl1pPr>
          </a:lstStyle>
          <a:p>
            <a:pPr>
              <a:defRPr/>
            </a:pPr>
            <a:endParaRPr lang="en-NZ" b="1" kern="0" dirty="0">
              <a:effectLst>
                <a:outerShdw blurRad="38100" dist="38100" dir="2700000" algn="tl">
                  <a:srgbClr val="C0C0C0"/>
                </a:outerShdw>
              </a:effectLst>
              <a:latin typeface="+mj-lt"/>
              <a:ea typeface="+mj-ea"/>
              <a:cs typeface="+mj-cs"/>
            </a:endParaRPr>
          </a:p>
        </p:txBody>
      </p:sp>
    </p:spTree>
  </p:cSld>
  <p:clrMapOvr>
    <a:masterClrMapping/>
  </p:clrMapOvr>
  <p:transition spd="med">
    <p:pull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lvl="1" eaLnBrk="1" hangingPunct="1">
              <a:buSzTx/>
              <a:buFont typeface="Arial" charset="0"/>
              <a:buChar char="•"/>
              <a:defRPr/>
            </a:pPr>
            <a:r>
              <a:rPr lang="en-NZ" sz="2400" dirty="0" smtClean="0">
                <a:solidFill>
                  <a:srgbClr val="071215"/>
                </a:solidFill>
              </a:rPr>
              <a:t>Māori-led health (kaupapa Maori) </a:t>
            </a:r>
          </a:p>
          <a:p>
            <a:pPr lvl="1" eaLnBrk="1" hangingPunct="1">
              <a:buSzTx/>
              <a:buFont typeface="Arial" charset="0"/>
              <a:buChar char="•"/>
              <a:defRPr/>
            </a:pPr>
            <a:r>
              <a:rPr lang="en-NZ" sz="2400" dirty="0" smtClean="0">
                <a:solidFill>
                  <a:srgbClr val="071215"/>
                </a:solidFill>
              </a:rPr>
              <a:t>Kaupapa Maori research (evidence based)</a:t>
            </a:r>
          </a:p>
          <a:p>
            <a:pPr lvl="1" eaLnBrk="1" hangingPunct="1">
              <a:buSzTx/>
              <a:buFont typeface="Arial" charset="0"/>
              <a:buChar char="•"/>
              <a:defRPr/>
            </a:pPr>
            <a:r>
              <a:rPr lang="en-NZ" sz="2400" dirty="0" smtClean="0">
                <a:solidFill>
                  <a:srgbClr val="071215"/>
                </a:solidFill>
              </a:rPr>
              <a:t>Company (independent)</a:t>
            </a:r>
            <a:endParaRPr lang="en-NZ" sz="2400" dirty="0">
              <a:solidFill>
                <a:srgbClr val="071215"/>
              </a:solidFill>
            </a:endParaRPr>
          </a:p>
          <a:p>
            <a:pPr lvl="1" eaLnBrk="1" hangingPunct="1">
              <a:buSzTx/>
              <a:buFont typeface="Arial" charset="0"/>
              <a:buChar char="•"/>
              <a:defRPr/>
            </a:pPr>
            <a:r>
              <a:rPr lang="en-NZ" sz="2400" dirty="0">
                <a:solidFill>
                  <a:srgbClr val="071215"/>
                </a:solidFill>
              </a:rPr>
              <a:t>NZQA accredited private training establishment (PTE)</a:t>
            </a:r>
          </a:p>
          <a:p>
            <a:pPr lvl="1" eaLnBrk="1" hangingPunct="1">
              <a:buSzTx/>
              <a:buFont typeface="Arial" charset="0"/>
              <a:buChar char="•"/>
              <a:defRPr/>
            </a:pPr>
            <a:r>
              <a:rPr lang="mi-NZ" sz="2400" dirty="0">
                <a:solidFill>
                  <a:srgbClr val="071215"/>
                </a:solidFill>
              </a:rPr>
              <a:t>Provide </a:t>
            </a:r>
            <a:r>
              <a:rPr lang="mi-NZ" sz="2400" dirty="0" smtClean="0">
                <a:solidFill>
                  <a:schemeClr val="tx1"/>
                </a:solidFill>
              </a:rPr>
              <a:t>Cornerstone Training (NZGP’s) </a:t>
            </a:r>
          </a:p>
          <a:p>
            <a:pPr lvl="1" eaLnBrk="1" hangingPunct="1">
              <a:buSzTx/>
              <a:buFont typeface="Arial" charset="0"/>
              <a:buChar char="•"/>
              <a:defRPr/>
            </a:pPr>
            <a:r>
              <a:rPr lang="en-NZ" sz="2400" dirty="0" smtClean="0">
                <a:solidFill>
                  <a:srgbClr val="071215"/>
                </a:solidFill>
              </a:rPr>
              <a:t>Committed </a:t>
            </a:r>
            <a:r>
              <a:rPr lang="en-NZ" sz="2400" dirty="0">
                <a:solidFill>
                  <a:srgbClr val="071215"/>
                </a:solidFill>
              </a:rPr>
              <a:t>M</a:t>
            </a:r>
            <a:r>
              <a:rPr lang="mi-NZ" sz="2400" dirty="0">
                <a:solidFill>
                  <a:srgbClr val="071215"/>
                </a:solidFill>
              </a:rPr>
              <a:t>ā</a:t>
            </a:r>
            <a:r>
              <a:rPr lang="en-NZ" sz="2400" dirty="0">
                <a:solidFill>
                  <a:srgbClr val="071215"/>
                </a:solidFill>
              </a:rPr>
              <a:t>ori educationalists and clinicians</a:t>
            </a:r>
          </a:p>
          <a:p>
            <a:pPr lvl="1" eaLnBrk="1" hangingPunct="1">
              <a:buSzTx/>
              <a:buFont typeface="Arial" charset="0"/>
              <a:buChar char="•"/>
              <a:defRPr/>
            </a:pPr>
            <a:r>
              <a:rPr lang="en-NZ" sz="2400" dirty="0">
                <a:solidFill>
                  <a:srgbClr val="071215"/>
                </a:solidFill>
              </a:rPr>
              <a:t>Collaborate </a:t>
            </a:r>
            <a:r>
              <a:rPr lang="en-NZ" sz="2400" dirty="0" smtClean="0">
                <a:solidFill>
                  <a:srgbClr val="071215"/>
                </a:solidFill>
              </a:rPr>
              <a:t>within health and across sectors</a:t>
            </a:r>
          </a:p>
          <a:p>
            <a:pPr lvl="1" eaLnBrk="1" hangingPunct="1">
              <a:buSzTx/>
              <a:buFont typeface="Arial" charset="0"/>
              <a:buChar char="•"/>
              <a:defRPr/>
            </a:pPr>
            <a:r>
              <a:rPr lang="en-NZ" sz="2400" dirty="0" smtClean="0">
                <a:solidFill>
                  <a:srgbClr val="071215"/>
                </a:solidFill>
              </a:rPr>
              <a:t>Provide Māori leadership </a:t>
            </a:r>
          </a:p>
          <a:p>
            <a:pPr lvl="1" eaLnBrk="1" hangingPunct="1">
              <a:buSzTx/>
              <a:buFont typeface="Arial" charset="0"/>
              <a:buChar char="•"/>
              <a:defRPr/>
            </a:pPr>
            <a:r>
              <a:rPr lang="en-NZ" sz="2400" dirty="0" smtClean="0">
                <a:solidFill>
                  <a:srgbClr val="071215"/>
                </a:solidFill>
              </a:rPr>
              <a:t>Advocate for at </a:t>
            </a:r>
            <a:r>
              <a:rPr lang="en-NZ" sz="2400" dirty="0">
                <a:solidFill>
                  <a:srgbClr val="071215"/>
                </a:solidFill>
              </a:rPr>
              <a:t>risk populations</a:t>
            </a:r>
          </a:p>
          <a:p>
            <a:pPr>
              <a:defRPr/>
            </a:pPr>
            <a:endParaRPr lang="en-NZ" dirty="0"/>
          </a:p>
        </p:txBody>
      </p:sp>
      <p:sp>
        <p:nvSpPr>
          <p:cNvPr id="3" name="Title 2"/>
          <p:cNvSpPr>
            <a:spLocks noGrp="1"/>
          </p:cNvSpPr>
          <p:nvPr>
            <p:ph type="title"/>
          </p:nvPr>
        </p:nvSpPr>
        <p:spPr>
          <a:xfrm>
            <a:off x="0" y="0"/>
            <a:ext cx="9144000" cy="1206500"/>
          </a:xfrm>
        </p:spPr>
        <p:txBody>
          <a:bodyPr/>
          <a:lstStyle/>
          <a:p>
            <a:pPr>
              <a:defRPr/>
            </a:pPr>
            <a:r>
              <a:rPr lang="en-NZ" dirty="0" smtClean="0"/>
              <a:t>Mauriora Associates</a:t>
            </a:r>
            <a:br>
              <a:rPr lang="en-NZ" dirty="0" smtClean="0"/>
            </a:br>
            <a:r>
              <a:rPr lang="en-NZ" dirty="0" smtClean="0"/>
              <a:t>Capacity and Capability</a:t>
            </a:r>
            <a:endParaRPr lang="en-NZ" dirty="0"/>
          </a:p>
        </p:txBody>
      </p:sp>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1038" y="3368675"/>
            <a:ext cx="4243387" cy="1803400"/>
          </a:xfrm>
        </p:spPr>
        <p:txBody>
          <a:bodyPr/>
          <a:lstStyle/>
          <a:p>
            <a:pPr eaLnBrk="1" hangingPunct="1">
              <a:defRPr/>
            </a:pPr>
            <a:r>
              <a:rPr lang="en-NZ" dirty="0" smtClean="0"/>
              <a:t>Culturally Competent </a:t>
            </a:r>
            <a:br>
              <a:rPr lang="en-NZ" dirty="0" smtClean="0"/>
            </a:br>
            <a:r>
              <a:rPr lang="en-NZ" dirty="0" smtClean="0"/>
              <a:t>New Zealand </a:t>
            </a:r>
            <a:br>
              <a:rPr lang="en-NZ" dirty="0" smtClean="0"/>
            </a:br>
            <a:r>
              <a:rPr lang="en-NZ" dirty="0" smtClean="0"/>
              <a:t>Health Practitioners</a:t>
            </a:r>
            <a:endParaRPr lang="en-NZ" dirty="0"/>
          </a:p>
        </p:txBody>
      </p:sp>
      <p:sp>
        <p:nvSpPr>
          <p:cNvPr id="17411"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solidFill>
                  <a:schemeClr val="bg1"/>
                </a:solidFill>
                <a:latin typeface="Calibri" pitchFamily="34" charset="0"/>
              </a:rPr>
              <a:t> November 2012</a:t>
            </a:r>
          </a:p>
        </p:txBody>
      </p:sp>
      <p:sp>
        <p:nvSpPr>
          <p:cNvPr id="17412"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solidFill>
                  <a:schemeClr val="bg1"/>
                </a:solidFill>
                <a:latin typeface="Calibri" pitchFamily="34" charset="0"/>
              </a:rPr>
              <a:t>© Mauriora Associates 2012</a:t>
            </a:r>
            <a:endParaRPr lang="en-US" sz="1000">
              <a:solidFill>
                <a:schemeClr val="bg1"/>
              </a:solidFill>
              <a:latin typeface="Calibri" pitchFamily="34" charset="0"/>
            </a:endParaRPr>
          </a:p>
        </p:txBody>
      </p:sp>
      <p:sp>
        <p:nvSpPr>
          <p:cNvPr id="17413"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C3CB458-EE52-47E0-B751-08240350551B}" type="slidenum">
              <a:rPr lang="en-US" sz="1000">
                <a:solidFill>
                  <a:schemeClr val="bg1"/>
                </a:solidFill>
                <a:latin typeface="Calibri" pitchFamily="34" charset="0"/>
              </a:rPr>
              <a:pPr algn="r" eaLnBrk="1" hangingPunct="1"/>
              <a:t>11</a:t>
            </a:fld>
            <a:endParaRPr lang="en-US" sz="1000">
              <a:solidFill>
                <a:schemeClr val="bg1"/>
              </a:solidFill>
              <a:latin typeface="Calibri" pitchFamily="34" charset="0"/>
            </a:endParaRPr>
          </a:p>
        </p:txBody>
      </p:sp>
      <p:pic>
        <p:nvPicPr>
          <p:cNvPr id="17414" name="Picture 4" descr="701787"/>
          <p:cNvPicPr>
            <a:picLocks noChangeAspect="1" noChangeArrowheads="1"/>
          </p:cNvPicPr>
          <p:nvPr/>
        </p:nvPicPr>
        <p:blipFill>
          <a:blip r:embed="rId3">
            <a:extLst>
              <a:ext uri="{28A0092B-C50C-407E-A947-70E740481C1C}">
                <a14:useLocalDpi xmlns:a14="http://schemas.microsoft.com/office/drawing/2010/main" val="0"/>
              </a:ext>
            </a:extLst>
          </a:blip>
          <a:srcRect l="8820" r="3780"/>
          <a:stretch>
            <a:fillRect/>
          </a:stretch>
        </p:blipFill>
        <p:spPr bwMode="auto">
          <a:xfrm>
            <a:off x="5257800" y="2720975"/>
            <a:ext cx="30988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fontScale="92500" lnSpcReduction="20000"/>
          </a:bodyPr>
          <a:lstStyle/>
          <a:p>
            <a:pPr eaLnBrk="1" hangingPunct="1">
              <a:defRPr/>
            </a:pPr>
            <a:r>
              <a:rPr lang="en-NZ" dirty="0" smtClean="0"/>
              <a:t>The Health Practitioners Competence Assurance Act 2003 (the Act) is about public safety. Its purpose is to protect the health and safety of members of the public by providing mechanisms to ensure the life long competence of health practitioners.</a:t>
            </a:r>
          </a:p>
          <a:p>
            <a:pPr eaLnBrk="1" hangingPunct="1">
              <a:defRPr/>
            </a:pPr>
            <a:r>
              <a:rPr lang="en-NZ" dirty="0" smtClean="0"/>
              <a:t>A formal review of the HPCA Act 2003 commenced on August 31 2012. A discussion document has been published by the Ministry of Health seeking views from stakeholders. Closing date for submissions is October 26 2012</a:t>
            </a:r>
            <a:r>
              <a:rPr lang="en-NZ" dirty="0"/>
              <a:t>.</a:t>
            </a:r>
            <a:endParaRPr lang="en-NZ" dirty="0" smtClean="0"/>
          </a:p>
        </p:txBody>
      </p:sp>
      <p:sp>
        <p:nvSpPr>
          <p:cNvPr id="4" name="Title 3"/>
          <p:cNvSpPr>
            <a:spLocks noGrp="1"/>
          </p:cNvSpPr>
          <p:nvPr>
            <p:ph type="title"/>
          </p:nvPr>
        </p:nvSpPr>
        <p:spPr>
          <a:xfrm>
            <a:off x="0" y="0"/>
            <a:ext cx="9144000" cy="1206500"/>
          </a:xfrm>
        </p:spPr>
        <p:txBody>
          <a:bodyPr/>
          <a:lstStyle/>
          <a:p>
            <a:pPr eaLnBrk="1" hangingPunct="1">
              <a:defRPr/>
            </a:pPr>
            <a:r>
              <a:rPr lang="en-NZ" sz="3400" dirty="0" smtClean="0"/>
              <a:t>Health Practitioners Competence </a:t>
            </a:r>
            <a:br>
              <a:rPr lang="en-NZ" sz="3400" dirty="0" smtClean="0"/>
            </a:br>
            <a:r>
              <a:rPr lang="en-NZ" sz="3400" dirty="0" smtClean="0"/>
              <a:t>Assurance Act 2003</a:t>
            </a:r>
            <a:endParaRPr lang="en-NZ" sz="3400" dirty="0"/>
          </a:p>
        </p:txBody>
      </p:sp>
      <p:sp>
        <p:nvSpPr>
          <p:cNvPr id="18436"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18437"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18438"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3489F9D-0D3D-4CA0-9CB3-FAC6FDAC15A7}" type="slidenum">
              <a:rPr lang="en-US" sz="1000">
                <a:latin typeface="Calibri" pitchFamily="34" charset="0"/>
              </a:rPr>
              <a:pPr algn="r" eaLnBrk="1" hangingPunct="1"/>
              <a:t>12</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pPr marL="0" indent="0" eaLnBrk="1" hangingPunct="1">
              <a:buFontTx/>
              <a:buNone/>
              <a:defRPr/>
            </a:pPr>
            <a:r>
              <a:rPr lang="en-NZ" sz="3800" dirty="0" smtClean="0"/>
              <a:t>Decisions of authority as to practising certificate and scope of practise </a:t>
            </a:r>
          </a:p>
          <a:p>
            <a:pPr marL="0" indent="0" eaLnBrk="1" hangingPunct="1">
              <a:buFontTx/>
              <a:buNone/>
              <a:defRPr/>
            </a:pPr>
            <a:endParaRPr lang="en-NZ" sz="3500" dirty="0" smtClean="0"/>
          </a:p>
          <a:p>
            <a:pPr marL="514350" indent="-514350" eaLnBrk="1" hangingPunct="1">
              <a:buFontTx/>
              <a:buAutoNum type="arabicParenBoth"/>
              <a:defRPr/>
            </a:pPr>
            <a:r>
              <a:rPr lang="en-NZ" sz="3500" dirty="0" smtClean="0">
                <a:solidFill>
                  <a:schemeClr val="tx1"/>
                </a:solidFill>
              </a:rPr>
              <a:t>‘The authority should not issue the certificate unless it is satisfied that the applicant meets the required standard of competence’</a:t>
            </a:r>
          </a:p>
          <a:p>
            <a:pPr marL="514350" indent="-514350" eaLnBrk="1" hangingPunct="1">
              <a:buFontTx/>
              <a:buAutoNum type="arabicParenBoth"/>
              <a:defRPr/>
            </a:pPr>
            <a:r>
              <a:rPr lang="en-NZ" sz="3500" dirty="0" smtClean="0">
                <a:solidFill>
                  <a:schemeClr val="tx1"/>
                </a:solidFill>
              </a:rPr>
              <a:t>‘The authority may include new conditions in the applicants scope of practice..’</a:t>
            </a:r>
          </a:p>
          <a:p>
            <a:pPr marL="0" indent="0" eaLnBrk="1" hangingPunct="1">
              <a:buFontTx/>
              <a:buNone/>
              <a:defRPr/>
            </a:pPr>
            <a:endParaRPr lang="en-NZ" sz="1400" dirty="0" smtClean="0"/>
          </a:p>
          <a:p>
            <a:pPr marL="0" indent="0" eaLnBrk="1" hangingPunct="1">
              <a:buFontTx/>
              <a:buNone/>
              <a:defRPr/>
            </a:pPr>
            <a:endParaRPr lang="en-NZ" sz="1400" dirty="0" smtClean="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
            </a:r>
            <a:br>
              <a:rPr lang="en-NZ" dirty="0" smtClean="0"/>
            </a:br>
            <a:r>
              <a:rPr lang="en-NZ" dirty="0"/>
              <a:t/>
            </a:r>
            <a:br>
              <a:rPr lang="en-NZ" dirty="0"/>
            </a:br>
            <a:r>
              <a:rPr lang="en-NZ" dirty="0" smtClean="0"/>
              <a:t>Health Practitioners </a:t>
            </a:r>
            <a:br>
              <a:rPr lang="en-NZ" dirty="0" smtClean="0"/>
            </a:br>
            <a:r>
              <a:rPr lang="en-NZ" dirty="0" smtClean="0"/>
              <a:t>Competence Assurance Act </a:t>
            </a:r>
            <a:r>
              <a:rPr lang="en-NZ" dirty="0"/>
              <a:t>2003 S29 </a:t>
            </a:r>
            <a:br>
              <a:rPr lang="en-NZ" dirty="0"/>
            </a:br>
            <a:r>
              <a:rPr lang="en-NZ" dirty="0" smtClean="0"/>
              <a:t/>
            </a:r>
            <a:br>
              <a:rPr lang="en-NZ" dirty="0" smtClean="0"/>
            </a:br>
            <a:endParaRPr lang="en-NZ" dirty="0"/>
          </a:p>
        </p:txBody>
      </p:sp>
      <p:sp>
        <p:nvSpPr>
          <p:cNvPr id="19460"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19461"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19462"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B8D3EB2-F8B5-40F0-8486-EA35EF40E4F1}" type="slidenum">
              <a:rPr lang="en-US" sz="1000">
                <a:latin typeface="Calibri" pitchFamily="34" charset="0"/>
              </a:rPr>
              <a:pPr algn="r" eaLnBrk="1" hangingPunct="1"/>
              <a:t>13</a:t>
            </a:fld>
            <a:endParaRPr lang="en-US" sz="1000">
              <a:latin typeface="Calibri" pitchFamily="34" charset="0"/>
            </a:endParaRPr>
          </a:p>
        </p:txBody>
      </p:sp>
      <p:pic>
        <p:nvPicPr>
          <p:cNvPr id="19463" name="Content Placeholder 8" descr="image00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3800" y="1781175"/>
            <a:ext cx="3736975" cy="3467100"/>
          </a:xfrm>
        </p:spPr>
      </p:pic>
    </p:spTree>
  </p:cSld>
  <p:clrMapOvr>
    <a:masterClrMapping/>
  </p:clrMapOvr>
  <p:transition spd="med">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66113" cy="4884738"/>
          </a:xfrm>
        </p:spPr>
        <p:txBody>
          <a:bodyPr>
            <a:normAutofit fontScale="62500" lnSpcReduction="20000"/>
          </a:bodyPr>
          <a:lstStyle/>
          <a:p>
            <a:pPr marL="376238" lvl="1" indent="0" eaLnBrk="1" hangingPunct="1">
              <a:buFont typeface="Arial" pitchFamily="34" charset="0"/>
              <a:buNone/>
              <a:defRPr/>
            </a:pPr>
            <a:r>
              <a:rPr lang="en-NZ" sz="3400" dirty="0" smtClean="0"/>
              <a:t>(</a:t>
            </a:r>
            <a:r>
              <a:rPr lang="en-NZ" sz="3400" dirty="0" err="1" smtClean="0"/>
              <a:t>i</a:t>
            </a:r>
            <a:r>
              <a:rPr lang="en-NZ" sz="3800" dirty="0" smtClean="0"/>
              <a:t>)   	</a:t>
            </a:r>
            <a:r>
              <a:rPr lang="en-NZ" sz="3800" dirty="0" smtClean="0">
                <a:solidFill>
                  <a:schemeClr val="tx1"/>
                </a:solidFill>
              </a:rPr>
              <a:t>to set standards of clinical competence, cultural 	competency and ethical conduct to be observed by 	health practitioners of the profession</a:t>
            </a:r>
          </a:p>
          <a:p>
            <a:pPr marL="890588" lvl="1" indent="-514350" eaLnBrk="1" hangingPunct="1">
              <a:buFont typeface="Arial" pitchFamily="34" charset="0"/>
              <a:buAutoNum type="alphaUcParenBoth" startAt="10"/>
              <a:defRPr/>
            </a:pPr>
            <a:r>
              <a:rPr lang="en-NZ" sz="3800" dirty="0" smtClean="0">
                <a:solidFill>
                  <a:schemeClr val="tx1"/>
                </a:solidFill>
              </a:rPr>
              <a:t>to liaise with other authorities appointed under this Act about matters of common interest</a:t>
            </a:r>
          </a:p>
          <a:p>
            <a:pPr marL="890588" lvl="1" indent="-514350" eaLnBrk="1" hangingPunct="1">
              <a:buFont typeface="Arial" pitchFamily="34" charset="0"/>
              <a:buAutoNum type="alphaUcParenBoth" startAt="10"/>
              <a:defRPr/>
            </a:pPr>
            <a:r>
              <a:rPr lang="en-NZ" sz="3800" dirty="0" smtClean="0">
                <a:solidFill>
                  <a:schemeClr val="tx1"/>
                </a:solidFill>
              </a:rPr>
              <a:t>to promote education and training in the profession</a:t>
            </a:r>
          </a:p>
          <a:p>
            <a:pPr marL="890588" lvl="1" indent="-514350" eaLnBrk="1" hangingPunct="1">
              <a:buFont typeface="Arial" pitchFamily="34" charset="0"/>
              <a:buAutoNum type="alphaUcParenBoth" startAt="10"/>
              <a:defRPr/>
            </a:pPr>
            <a:r>
              <a:rPr lang="en-NZ" sz="3800" dirty="0" smtClean="0">
                <a:solidFill>
                  <a:schemeClr val="tx1"/>
                </a:solidFill>
              </a:rPr>
              <a:t>to promote public awareness of the responsibilities of the authority</a:t>
            </a:r>
          </a:p>
          <a:p>
            <a:pPr marL="890588" lvl="1" indent="-514350" eaLnBrk="1" hangingPunct="1">
              <a:buFont typeface="Arial" pitchFamily="34" charset="0"/>
              <a:buAutoNum type="alphaUcParenBoth" startAt="10"/>
              <a:defRPr/>
            </a:pPr>
            <a:r>
              <a:rPr lang="en-NZ" sz="3800" dirty="0" smtClean="0">
                <a:solidFill>
                  <a:schemeClr val="tx1"/>
                </a:solidFill>
              </a:rPr>
              <a:t>to exercise and perform any other functions, powers and duties that are conferred or imposed on it by or under this Act or any other enactment</a:t>
            </a:r>
          </a:p>
          <a:p>
            <a:pPr marL="0" indent="0" eaLnBrk="1" hangingPunct="1">
              <a:buFontTx/>
              <a:buNone/>
              <a:defRPr/>
            </a:pPr>
            <a:endParaRPr lang="en-NZ" dirty="0">
              <a:solidFill>
                <a:srgbClr val="FF0000"/>
              </a:solidFill>
            </a:endParaRPr>
          </a:p>
          <a:p>
            <a:pPr marL="0" indent="0" eaLnBrk="1" hangingPunct="1">
              <a:buFontTx/>
              <a:buNone/>
              <a:defRPr/>
            </a:pPr>
            <a:r>
              <a:rPr lang="en-NZ" dirty="0" smtClean="0">
                <a:solidFill>
                  <a:srgbClr val="FF0000"/>
                </a:solidFill>
              </a:rPr>
              <a:t>	</a:t>
            </a:r>
            <a:endParaRPr lang="en-NZ" sz="2800" dirty="0" smtClean="0">
              <a:solidFill>
                <a:schemeClr val="tx1"/>
              </a:solidFill>
            </a:endParaRPr>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
            </a:r>
            <a:br>
              <a:rPr lang="en-NZ" dirty="0" smtClean="0"/>
            </a:br>
            <a:r>
              <a:rPr lang="en-NZ" dirty="0" smtClean="0"/>
              <a:t>Health </a:t>
            </a:r>
            <a:r>
              <a:rPr lang="en-NZ" dirty="0"/>
              <a:t>Practitioners </a:t>
            </a:r>
            <a:br>
              <a:rPr lang="en-NZ" dirty="0"/>
            </a:br>
            <a:r>
              <a:rPr lang="en-NZ" dirty="0"/>
              <a:t>Competence Assurance Act 2003 </a:t>
            </a:r>
            <a:r>
              <a:rPr lang="en-NZ" dirty="0" smtClean="0"/>
              <a:t>S118</a:t>
            </a:r>
            <a:r>
              <a:rPr lang="en-NZ" dirty="0"/>
              <a:t/>
            </a:r>
            <a:br>
              <a:rPr lang="en-NZ" dirty="0"/>
            </a:br>
            <a:endParaRPr lang="en-NZ" dirty="0"/>
          </a:p>
        </p:txBody>
      </p:sp>
      <p:sp>
        <p:nvSpPr>
          <p:cNvPr id="20484"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0485"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0486"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35FEEE6-AE3C-4112-B77B-AD2C6597064D}" type="slidenum">
              <a:rPr lang="en-US" sz="1000">
                <a:latin typeface="Calibri" pitchFamily="34" charset="0"/>
              </a:rPr>
              <a:pPr algn="r" eaLnBrk="1" hangingPunct="1"/>
              <a:t>14</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up)">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sz="half" idx="1"/>
          </p:nvPr>
        </p:nvSpPr>
        <p:spPr/>
        <p:txBody>
          <a:bodyPr/>
          <a:lstStyle/>
          <a:p>
            <a:pPr eaLnBrk="1" hangingPunct="1">
              <a:buSzTx/>
            </a:pPr>
            <a:r>
              <a:rPr lang="en-NZ" sz="2000" smtClean="0">
                <a:solidFill>
                  <a:srgbClr val="071215"/>
                </a:solidFill>
              </a:rPr>
              <a:t>Dental Council </a:t>
            </a:r>
            <a:r>
              <a:rPr lang="en-NZ" sz="2000" u="sng" smtClean="0">
                <a:solidFill>
                  <a:srgbClr val="071215"/>
                </a:solidFill>
                <a:hlinkClick r:id="rId2"/>
              </a:rPr>
              <a:t>www.dcnz.org.nz</a:t>
            </a:r>
            <a:r>
              <a:rPr lang="en-NZ" sz="2000" smtClean="0">
                <a:solidFill>
                  <a:srgbClr val="071215"/>
                </a:solidFill>
              </a:rPr>
              <a:t> </a:t>
            </a:r>
          </a:p>
          <a:p>
            <a:pPr eaLnBrk="1" hangingPunct="1">
              <a:buSzTx/>
            </a:pPr>
            <a:r>
              <a:rPr lang="en-NZ" sz="2000" smtClean="0">
                <a:solidFill>
                  <a:srgbClr val="071215"/>
                </a:solidFill>
              </a:rPr>
              <a:t>Dietitians Board </a:t>
            </a:r>
            <a:r>
              <a:rPr lang="en-NZ" sz="2000" u="sng" smtClean="0">
                <a:solidFill>
                  <a:srgbClr val="071215"/>
                </a:solidFill>
                <a:hlinkClick r:id="rId3"/>
              </a:rPr>
              <a:t>www.dietitiansboard.org.nz</a:t>
            </a:r>
            <a:r>
              <a:rPr lang="en-NZ" sz="2000" smtClean="0">
                <a:solidFill>
                  <a:srgbClr val="071215"/>
                </a:solidFill>
              </a:rPr>
              <a:t> </a:t>
            </a:r>
          </a:p>
          <a:p>
            <a:pPr eaLnBrk="1" hangingPunct="1">
              <a:buSzTx/>
            </a:pPr>
            <a:r>
              <a:rPr lang="en-NZ" sz="2000" smtClean="0">
                <a:solidFill>
                  <a:srgbClr val="071215"/>
                </a:solidFill>
              </a:rPr>
              <a:t>Medical Laboratory Science Board </a:t>
            </a:r>
            <a:r>
              <a:rPr lang="en-NZ" sz="2000" u="sng" smtClean="0">
                <a:solidFill>
                  <a:srgbClr val="071215"/>
                </a:solidFill>
                <a:hlinkClick r:id="rId4"/>
              </a:rPr>
              <a:t>www.mlsboard.org.nz</a:t>
            </a:r>
            <a:r>
              <a:rPr lang="en-NZ" sz="2000" smtClean="0">
                <a:solidFill>
                  <a:srgbClr val="071215"/>
                </a:solidFill>
              </a:rPr>
              <a:t> </a:t>
            </a:r>
          </a:p>
          <a:p>
            <a:pPr eaLnBrk="1" hangingPunct="1">
              <a:spcBef>
                <a:spcPts val="300"/>
              </a:spcBef>
              <a:buSzTx/>
            </a:pPr>
            <a:r>
              <a:rPr lang="en-NZ" sz="2000" smtClean="0">
                <a:solidFill>
                  <a:srgbClr val="071215"/>
                </a:solidFill>
              </a:rPr>
              <a:t>Medical Radiation Technologists Board  </a:t>
            </a:r>
            <a:r>
              <a:rPr lang="en-NZ" sz="2000" u="sng" smtClean="0">
                <a:solidFill>
                  <a:srgbClr val="071215"/>
                </a:solidFill>
                <a:hlinkClick r:id="rId5"/>
              </a:rPr>
              <a:t>www.mrtboard.org.nz</a:t>
            </a:r>
            <a:r>
              <a:rPr lang="en-NZ" sz="2000" smtClean="0">
                <a:solidFill>
                  <a:srgbClr val="071215"/>
                </a:solidFill>
              </a:rPr>
              <a:t> </a:t>
            </a:r>
          </a:p>
          <a:p>
            <a:pPr eaLnBrk="1" hangingPunct="1">
              <a:buSzTx/>
            </a:pPr>
            <a:r>
              <a:rPr lang="en-NZ" sz="2000" smtClean="0">
                <a:solidFill>
                  <a:srgbClr val="071215"/>
                </a:solidFill>
              </a:rPr>
              <a:t>Medical Council </a:t>
            </a:r>
            <a:r>
              <a:rPr lang="en-NZ" sz="2000" u="sng" smtClean="0">
                <a:solidFill>
                  <a:srgbClr val="071215"/>
                </a:solidFill>
                <a:hlinkClick r:id="rId6"/>
              </a:rPr>
              <a:t>ww.mcnz.org.nz</a:t>
            </a:r>
            <a:r>
              <a:rPr lang="en-NZ" sz="2000" smtClean="0">
                <a:solidFill>
                  <a:srgbClr val="071215"/>
                </a:solidFill>
              </a:rPr>
              <a:t> </a:t>
            </a:r>
          </a:p>
          <a:p>
            <a:pPr eaLnBrk="1" hangingPunct="1">
              <a:buSzTx/>
            </a:pPr>
            <a:r>
              <a:rPr lang="en-NZ" sz="2000" smtClean="0">
                <a:solidFill>
                  <a:srgbClr val="071215"/>
                </a:solidFill>
              </a:rPr>
              <a:t>Midwifery Council </a:t>
            </a:r>
            <a:r>
              <a:rPr lang="en-NZ" sz="2000" u="sng" smtClean="0">
                <a:solidFill>
                  <a:srgbClr val="071215"/>
                </a:solidFill>
                <a:hlinkClick r:id="rId7"/>
              </a:rPr>
              <a:t>www.midwiferycouncil.org.nz</a:t>
            </a:r>
            <a:r>
              <a:rPr lang="en-NZ" sz="2000" smtClean="0">
                <a:solidFill>
                  <a:srgbClr val="071215"/>
                </a:solidFill>
              </a:rPr>
              <a:t> </a:t>
            </a:r>
          </a:p>
          <a:p>
            <a:pPr eaLnBrk="1" hangingPunct="1">
              <a:buSzTx/>
            </a:pPr>
            <a:r>
              <a:rPr lang="en-NZ" sz="2000" smtClean="0">
                <a:solidFill>
                  <a:srgbClr val="071215"/>
                </a:solidFill>
              </a:rPr>
              <a:t>Nursing Council </a:t>
            </a:r>
            <a:r>
              <a:rPr lang="en-NZ" sz="2000" u="sng" smtClean="0">
                <a:solidFill>
                  <a:srgbClr val="071215"/>
                </a:solidFill>
                <a:hlinkClick r:id="rId8"/>
              </a:rPr>
              <a:t>www.nursingcouncil.org.nz</a:t>
            </a:r>
            <a:r>
              <a:rPr lang="en-NZ" sz="2000" smtClean="0">
                <a:solidFill>
                  <a:srgbClr val="071215"/>
                </a:solidFill>
              </a:rPr>
              <a:t> </a:t>
            </a:r>
          </a:p>
          <a:p>
            <a:pPr eaLnBrk="1" hangingPunct="1">
              <a:buSzTx/>
            </a:pPr>
            <a:r>
              <a:rPr lang="en-NZ" sz="2000" smtClean="0">
                <a:solidFill>
                  <a:srgbClr val="071215"/>
                </a:solidFill>
              </a:rPr>
              <a:t>Occupational Therapy Board </a:t>
            </a:r>
            <a:r>
              <a:rPr lang="en-NZ" sz="2000" u="sng" smtClean="0">
                <a:solidFill>
                  <a:srgbClr val="071215"/>
                </a:solidFill>
                <a:hlinkClick r:id="rId9"/>
              </a:rPr>
              <a:t>www.otboard.org.nz</a:t>
            </a:r>
            <a:r>
              <a:rPr lang="en-NZ" sz="2000" smtClean="0">
                <a:solidFill>
                  <a:srgbClr val="071215"/>
                </a:solidFill>
              </a:rPr>
              <a:t> </a:t>
            </a:r>
          </a:p>
        </p:txBody>
      </p:sp>
      <p:sp>
        <p:nvSpPr>
          <p:cNvPr id="21507" name="Content Placeholder 4"/>
          <p:cNvSpPr>
            <a:spLocks noGrp="1"/>
          </p:cNvSpPr>
          <p:nvPr>
            <p:ph sz="half" idx="2"/>
          </p:nvPr>
        </p:nvSpPr>
        <p:spPr/>
        <p:txBody>
          <a:bodyPr/>
          <a:lstStyle/>
          <a:p>
            <a:pPr eaLnBrk="1" hangingPunct="1">
              <a:spcBef>
                <a:spcPts val="300"/>
              </a:spcBef>
            </a:pPr>
            <a:r>
              <a:rPr lang="en-NZ" sz="2000" smtClean="0">
                <a:solidFill>
                  <a:srgbClr val="071215"/>
                </a:solidFill>
              </a:rPr>
              <a:t>Optometrists and Dispensing Opticians Board </a:t>
            </a:r>
            <a:r>
              <a:rPr lang="en-NZ" sz="2000" u="sng" smtClean="0">
                <a:solidFill>
                  <a:srgbClr val="071215"/>
                </a:solidFill>
                <a:hlinkClick r:id="rId10"/>
              </a:rPr>
              <a:t>www.opticiansboard.org.nz</a:t>
            </a:r>
            <a:r>
              <a:rPr lang="en-NZ" sz="2000" smtClean="0">
                <a:solidFill>
                  <a:srgbClr val="071215"/>
                </a:solidFill>
              </a:rPr>
              <a:t> </a:t>
            </a:r>
          </a:p>
          <a:p>
            <a:pPr eaLnBrk="1" hangingPunct="1">
              <a:spcBef>
                <a:spcPts val="300"/>
              </a:spcBef>
            </a:pPr>
            <a:r>
              <a:rPr lang="en-NZ" sz="2000" smtClean="0">
                <a:solidFill>
                  <a:srgbClr val="071215"/>
                </a:solidFill>
              </a:rPr>
              <a:t>Osteopathic Council </a:t>
            </a:r>
            <a:r>
              <a:rPr lang="en-NZ" sz="2000" u="sng" smtClean="0">
                <a:solidFill>
                  <a:srgbClr val="071215"/>
                </a:solidFill>
                <a:hlinkClick r:id="rId11"/>
              </a:rPr>
              <a:t>www.osteopathiccouncil.org.nz</a:t>
            </a:r>
            <a:r>
              <a:rPr lang="en-NZ" sz="2000" smtClean="0">
                <a:solidFill>
                  <a:srgbClr val="071215"/>
                </a:solidFill>
              </a:rPr>
              <a:t> </a:t>
            </a:r>
          </a:p>
          <a:p>
            <a:pPr eaLnBrk="1" hangingPunct="1">
              <a:spcBef>
                <a:spcPts val="300"/>
              </a:spcBef>
            </a:pPr>
            <a:r>
              <a:rPr lang="en-NZ" sz="2000" smtClean="0">
                <a:solidFill>
                  <a:srgbClr val="071215"/>
                </a:solidFill>
              </a:rPr>
              <a:t>Pharmacy Council </a:t>
            </a:r>
            <a:r>
              <a:rPr lang="en-NZ" sz="2000" u="sng" smtClean="0">
                <a:solidFill>
                  <a:srgbClr val="071215"/>
                </a:solidFill>
                <a:hlinkClick r:id="rId12"/>
              </a:rPr>
              <a:t>www.pharmacycouncil.org.nz</a:t>
            </a:r>
            <a:r>
              <a:rPr lang="en-NZ" sz="2000" smtClean="0">
                <a:solidFill>
                  <a:srgbClr val="071215"/>
                </a:solidFill>
              </a:rPr>
              <a:t> </a:t>
            </a:r>
          </a:p>
          <a:p>
            <a:pPr eaLnBrk="1" hangingPunct="1">
              <a:spcBef>
                <a:spcPts val="300"/>
              </a:spcBef>
            </a:pPr>
            <a:r>
              <a:rPr lang="en-NZ" sz="2000" smtClean="0">
                <a:solidFill>
                  <a:srgbClr val="071215"/>
                </a:solidFill>
              </a:rPr>
              <a:t>Physiotherapy Board </a:t>
            </a:r>
            <a:r>
              <a:rPr lang="en-NZ" sz="2000" u="sng" smtClean="0">
                <a:solidFill>
                  <a:srgbClr val="071215"/>
                </a:solidFill>
                <a:hlinkClick r:id="rId13"/>
              </a:rPr>
              <a:t>www.physioboard.org.nz</a:t>
            </a:r>
            <a:r>
              <a:rPr lang="en-NZ" sz="2000" smtClean="0">
                <a:solidFill>
                  <a:srgbClr val="071215"/>
                </a:solidFill>
              </a:rPr>
              <a:t> </a:t>
            </a:r>
          </a:p>
          <a:p>
            <a:pPr eaLnBrk="1" hangingPunct="1">
              <a:spcBef>
                <a:spcPts val="300"/>
              </a:spcBef>
            </a:pPr>
            <a:r>
              <a:rPr lang="en-NZ" sz="2000" smtClean="0">
                <a:solidFill>
                  <a:srgbClr val="071215"/>
                </a:solidFill>
              </a:rPr>
              <a:t>Podiatrists Board </a:t>
            </a:r>
            <a:r>
              <a:rPr lang="en-NZ" sz="2000" u="sng" smtClean="0">
                <a:solidFill>
                  <a:srgbClr val="071215"/>
                </a:solidFill>
                <a:hlinkClick r:id="rId14"/>
              </a:rPr>
              <a:t>www.podiatristsboard.org.nz</a:t>
            </a:r>
            <a:r>
              <a:rPr lang="en-NZ" sz="2000" smtClean="0">
                <a:solidFill>
                  <a:srgbClr val="071215"/>
                </a:solidFill>
              </a:rPr>
              <a:t> </a:t>
            </a:r>
          </a:p>
          <a:p>
            <a:pPr eaLnBrk="1" hangingPunct="1">
              <a:spcBef>
                <a:spcPts val="300"/>
              </a:spcBef>
            </a:pPr>
            <a:r>
              <a:rPr lang="en-NZ" sz="2000" smtClean="0">
                <a:solidFill>
                  <a:srgbClr val="071215"/>
                </a:solidFill>
              </a:rPr>
              <a:t>Psychologists Board </a:t>
            </a:r>
            <a:r>
              <a:rPr lang="en-NZ" sz="2000" u="sng" smtClean="0">
                <a:solidFill>
                  <a:srgbClr val="071215"/>
                </a:solidFill>
                <a:hlinkClick r:id="rId15"/>
              </a:rPr>
              <a:t>www.psychologistsboard.org.nz</a:t>
            </a:r>
            <a:r>
              <a:rPr lang="en-NZ" sz="2000" smtClean="0">
                <a:solidFill>
                  <a:srgbClr val="071215"/>
                </a:solidFill>
              </a:rPr>
              <a:t> </a:t>
            </a:r>
          </a:p>
          <a:p>
            <a:pPr eaLnBrk="1" hangingPunct="1">
              <a:spcBef>
                <a:spcPts val="300"/>
              </a:spcBef>
            </a:pPr>
            <a:r>
              <a:rPr lang="en-NZ" sz="2000" smtClean="0">
                <a:solidFill>
                  <a:srgbClr val="071215"/>
                </a:solidFill>
              </a:rPr>
              <a:t>Psychotherapists Board </a:t>
            </a:r>
            <a:r>
              <a:rPr lang="en-NZ" sz="2000" u="sng" smtClean="0">
                <a:solidFill>
                  <a:srgbClr val="071215"/>
                </a:solidFill>
                <a:hlinkClick r:id="rId16"/>
              </a:rPr>
              <a:t>www.pbanz.org.nz</a:t>
            </a:r>
            <a:endParaRPr lang="en-NZ" sz="2000" smtClean="0">
              <a:solidFill>
                <a:srgbClr val="071215"/>
              </a:solidFill>
            </a:endParaRPr>
          </a:p>
        </p:txBody>
      </p:sp>
      <p:sp>
        <p:nvSpPr>
          <p:cNvPr id="4" name="Title 3"/>
          <p:cNvSpPr>
            <a:spLocks noGrp="1"/>
          </p:cNvSpPr>
          <p:nvPr>
            <p:ph type="title"/>
          </p:nvPr>
        </p:nvSpPr>
        <p:spPr>
          <a:xfrm>
            <a:off x="0" y="0"/>
            <a:ext cx="9144000" cy="1206500"/>
          </a:xfrm>
        </p:spPr>
        <p:txBody>
          <a:bodyPr/>
          <a:lstStyle/>
          <a:p>
            <a:pPr eaLnBrk="1" hangingPunct="1">
              <a:defRPr/>
            </a:pPr>
            <a:r>
              <a:rPr lang="en-NZ" dirty="0" smtClean="0"/>
              <a:t>NZ Registered Authorities</a:t>
            </a:r>
            <a:endParaRPr lang="en-NZ" dirty="0"/>
          </a:p>
        </p:txBody>
      </p:sp>
      <p:sp>
        <p:nvSpPr>
          <p:cNvPr id="21509"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1510"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1511"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832B384-2705-43AA-9865-05ADAB436FC2}" type="slidenum">
              <a:rPr lang="en-US" sz="1000">
                <a:latin typeface="Calibri" pitchFamily="34" charset="0"/>
              </a:rPr>
              <a:pPr algn="r" eaLnBrk="1" hangingPunct="1"/>
              <a:t>15</a:t>
            </a:fld>
            <a:endParaRPr lang="en-US" sz="1000">
              <a:latin typeface="Calibri" pitchFamily="34" charset="0"/>
            </a:endParaRPr>
          </a:p>
        </p:txBody>
      </p:sp>
    </p:spTree>
  </p:cSld>
  <p:clrMapOvr>
    <a:masterClrMapping/>
  </p:clrMapOvr>
  <p:transition spd="med">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lnSpcReduction="10000"/>
          </a:bodyPr>
          <a:lstStyle/>
          <a:p>
            <a:pPr eaLnBrk="1" hangingPunct="1">
              <a:defRPr/>
            </a:pPr>
            <a:r>
              <a:rPr lang="en-NZ" dirty="0" smtClean="0"/>
              <a:t>Not all health professions are regulated under the Health Practitioners Competence Assurance Act (the Act) however that does not imply that a profession lacks professional standards.</a:t>
            </a:r>
          </a:p>
          <a:p>
            <a:pPr eaLnBrk="1" hangingPunct="1">
              <a:defRPr/>
            </a:pPr>
            <a:r>
              <a:rPr lang="en-NZ" dirty="0" smtClean="0"/>
              <a:t>All practitioners providing health or disability services are subject to the </a:t>
            </a:r>
            <a:r>
              <a:rPr lang="en-NZ" dirty="0" smtClean="0">
                <a:hlinkClick r:id="rId2"/>
              </a:rPr>
              <a:t>Code of Health and Disability Services Consumers’ Rights</a:t>
            </a:r>
            <a:r>
              <a:rPr lang="en-NZ" dirty="0" smtClean="0"/>
              <a:t>. </a:t>
            </a:r>
          </a:p>
          <a:p>
            <a:pPr eaLnBrk="1" hangingPunct="1">
              <a:defRPr/>
            </a:pPr>
            <a:r>
              <a:rPr lang="en-NZ" dirty="0" smtClean="0"/>
              <a:t>The Code has ten consumer rights.</a:t>
            </a:r>
          </a:p>
        </p:txBody>
      </p:sp>
      <p:sp>
        <p:nvSpPr>
          <p:cNvPr id="4" name="Title 3"/>
          <p:cNvSpPr>
            <a:spLocks noGrp="1"/>
          </p:cNvSpPr>
          <p:nvPr>
            <p:ph type="title"/>
          </p:nvPr>
        </p:nvSpPr>
        <p:spPr>
          <a:xfrm>
            <a:off x="0" y="0"/>
            <a:ext cx="9144000" cy="1206500"/>
          </a:xfrm>
        </p:spPr>
        <p:txBody>
          <a:bodyPr/>
          <a:lstStyle/>
          <a:p>
            <a:pPr eaLnBrk="1" hangingPunct="1">
              <a:defRPr/>
            </a:pPr>
            <a:r>
              <a:rPr lang="en-NZ" dirty="0" smtClean="0"/>
              <a:t>Non-regulated </a:t>
            </a:r>
            <a:br>
              <a:rPr lang="en-NZ" dirty="0" smtClean="0"/>
            </a:br>
            <a:r>
              <a:rPr lang="en-NZ" dirty="0" smtClean="0"/>
              <a:t>Health Practitioners</a:t>
            </a:r>
            <a:endParaRPr lang="en-NZ" dirty="0"/>
          </a:p>
        </p:txBody>
      </p:sp>
      <p:sp>
        <p:nvSpPr>
          <p:cNvPr id="22532"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2533"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2534"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DDC896B-99CB-4F2C-B6AB-ABF604AB534B}" type="slidenum">
              <a:rPr lang="en-US" sz="1000">
                <a:latin typeface="Calibri" pitchFamily="34" charset="0"/>
              </a:rPr>
              <a:pPr algn="r" eaLnBrk="1" hangingPunct="1"/>
              <a:t>16</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1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eaLnBrk="1" hangingPunct="1">
              <a:buSzTx/>
            </a:pPr>
            <a:r>
              <a:rPr lang="en-NZ" smtClean="0">
                <a:solidFill>
                  <a:srgbClr val="071215"/>
                </a:solidFill>
              </a:rPr>
              <a:t>Right to be treated with respect</a:t>
            </a:r>
          </a:p>
          <a:p>
            <a:pPr eaLnBrk="1" hangingPunct="1">
              <a:buSzTx/>
            </a:pPr>
            <a:r>
              <a:rPr lang="en-NZ" smtClean="0">
                <a:solidFill>
                  <a:srgbClr val="071215"/>
                </a:solidFill>
              </a:rPr>
              <a:t>Right to freedom from discrimination, coercion, harassment and exploitation</a:t>
            </a:r>
          </a:p>
          <a:p>
            <a:pPr eaLnBrk="1" hangingPunct="1">
              <a:buSzTx/>
            </a:pPr>
            <a:r>
              <a:rPr lang="en-NZ" smtClean="0">
                <a:solidFill>
                  <a:srgbClr val="071215"/>
                </a:solidFill>
              </a:rPr>
              <a:t>Right to dignity and independence</a:t>
            </a:r>
          </a:p>
          <a:p>
            <a:pPr eaLnBrk="1" hangingPunct="1">
              <a:buSzTx/>
            </a:pPr>
            <a:r>
              <a:rPr lang="en-NZ" smtClean="0">
                <a:solidFill>
                  <a:srgbClr val="071215"/>
                </a:solidFill>
              </a:rPr>
              <a:t>Right to services of an appropriate standard</a:t>
            </a:r>
          </a:p>
        </p:txBody>
      </p:sp>
      <p:sp>
        <p:nvSpPr>
          <p:cNvPr id="3" name="Content Placeholder 2"/>
          <p:cNvSpPr>
            <a:spLocks noGrp="1"/>
          </p:cNvSpPr>
          <p:nvPr>
            <p:ph sz="half" idx="2"/>
          </p:nvPr>
        </p:nvSpPr>
        <p:spPr/>
        <p:txBody>
          <a:bodyPr/>
          <a:lstStyle/>
          <a:p>
            <a:pPr eaLnBrk="1" hangingPunct="1"/>
            <a:r>
              <a:rPr lang="en-NZ" smtClean="0">
                <a:solidFill>
                  <a:srgbClr val="071215"/>
                </a:solidFill>
              </a:rPr>
              <a:t>Right to effective communication</a:t>
            </a:r>
          </a:p>
          <a:p>
            <a:pPr eaLnBrk="1" hangingPunct="1"/>
            <a:r>
              <a:rPr lang="en-NZ" smtClean="0">
                <a:solidFill>
                  <a:srgbClr val="071215"/>
                </a:solidFill>
              </a:rPr>
              <a:t>Right to be fully informed</a:t>
            </a:r>
          </a:p>
          <a:p>
            <a:pPr eaLnBrk="1" hangingPunct="1"/>
            <a:r>
              <a:rPr lang="en-NZ" smtClean="0">
                <a:solidFill>
                  <a:srgbClr val="071215"/>
                </a:solidFill>
              </a:rPr>
              <a:t>Right to make an informed choice and give informed consent</a:t>
            </a:r>
          </a:p>
          <a:p>
            <a:pPr eaLnBrk="1" hangingPunct="1"/>
            <a:r>
              <a:rPr lang="en-NZ" smtClean="0">
                <a:solidFill>
                  <a:srgbClr val="071215"/>
                </a:solidFill>
              </a:rPr>
              <a:t>Right to support</a:t>
            </a:r>
          </a:p>
          <a:p>
            <a:pPr eaLnBrk="1" hangingPunct="1"/>
            <a:r>
              <a:rPr lang="en-NZ" smtClean="0">
                <a:solidFill>
                  <a:srgbClr val="071215"/>
                </a:solidFill>
              </a:rPr>
              <a:t>Rights in respect of teaching or research</a:t>
            </a:r>
          </a:p>
          <a:p>
            <a:pPr eaLnBrk="1" hangingPunct="1"/>
            <a:r>
              <a:rPr lang="en-NZ" smtClean="0">
                <a:solidFill>
                  <a:srgbClr val="071215"/>
                </a:solidFill>
              </a:rPr>
              <a:t>Right to Complain</a:t>
            </a:r>
          </a:p>
        </p:txBody>
      </p:sp>
      <p:sp>
        <p:nvSpPr>
          <p:cNvPr id="4" name="Title 3"/>
          <p:cNvSpPr>
            <a:spLocks noGrp="1"/>
          </p:cNvSpPr>
          <p:nvPr>
            <p:ph type="title"/>
          </p:nvPr>
        </p:nvSpPr>
        <p:spPr>
          <a:xfrm>
            <a:off x="0" y="0"/>
            <a:ext cx="9144000" cy="1206500"/>
          </a:xfrm>
        </p:spPr>
        <p:txBody>
          <a:bodyPr/>
          <a:lstStyle/>
          <a:p>
            <a:pPr eaLnBrk="1" hangingPunct="1">
              <a:defRPr/>
            </a:pPr>
            <a:r>
              <a:rPr lang="en-NZ" dirty="0" smtClean="0"/>
              <a:t>Code of Health and Disability </a:t>
            </a:r>
            <a:br>
              <a:rPr lang="en-NZ" dirty="0" smtClean="0"/>
            </a:br>
            <a:r>
              <a:rPr lang="en-NZ" dirty="0" smtClean="0"/>
              <a:t>Services </a:t>
            </a:r>
            <a:endParaRPr lang="en-NZ" dirty="0"/>
          </a:p>
        </p:txBody>
      </p:sp>
      <p:sp>
        <p:nvSpPr>
          <p:cNvPr id="23557"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3558"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3559"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FD4C8B4-894E-45CC-94F2-C116D633C0C5}" type="slidenum">
              <a:rPr lang="en-US" sz="1000">
                <a:latin typeface="Calibri" pitchFamily="34" charset="0"/>
              </a:rPr>
              <a:pPr algn="r" eaLnBrk="1" hangingPunct="1"/>
              <a:t>17</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up)">
                                      <p:cBhvr>
                                        <p:cTn id="23" dur="500"/>
                                        <p:tgtEl>
                                          <p:spTgt spid="3">
                                            <p:txEl>
                                              <p:pRg st="0" end="0"/>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up)">
                                      <p:cBhvr>
                                        <p:cTn id="27" dur="500"/>
                                        <p:tgtEl>
                                          <p:spTgt spid="3">
                                            <p:txEl>
                                              <p:pRg st="1" end="1"/>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up)">
                                      <p:cBhvr>
                                        <p:cTn id="31" dur="500"/>
                                        <p:tgtEl>
                                          <p:spTgt spid="3">
                                            <p:txEl>
                                              <p:pRg st="2" end="2"/>
                                            </p:txEl>
                                          </p:spTgt>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up)">
                                      <p:cBhvr>
                                        <p:cTn id="35" dur="500"/>
                                        <p:tgtEl>
                                          <p:spTgt spid="3">
                                            <p:txEl>
                                              <p:pRg st="3" end="3"/>
                                            </p:txEl>
                                          </p:spTgt>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up)">
                                      <p:cBhvr>
                                        <p:cTn id="39" dur="500"/>
                                        <p:tgtEl>
                                          <p:spTgt spid="3">
                                            <p:txEl>
                                              <p:pRg st="4" end="4"/>
                                            </p:txEl>
                                          </p:spTgt>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up)">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eaLnBrk="1" hangingPunct="1">
              <a:defRPr/>
            </a:pPr>
            <a:r>
              <a:rPr lang="en-NZ" dirty="0"/>
              <a:t>Costs of developing appropriate courses, facilitating  courses, time off work and travel.</a:t>
            </a:r>
          </a:p>
          <a:p>
            <a:pPr eaLnBrk="1" hangingPunct="1">
              <a:defRPr/>
            </a:pPr>
            <a:r>
              <a:rPr lang="en-NZ" dirty="0"/>
              <a:t>Resources developed by some Registered Authorities and District Health Boards.</a:t>
            </a:r>
          </a:p>
          <a:p>
            <a:pPr eaLnBrk="1" hangingPunct="1">
              <a:defRPr/>
            </a:pPr>
            <a:r>
              <a:rPr lang="en-NZ" dirty="0"/>
              <a:t>Some face-to-face workshops &amp; online knowledge courses e.g. District Health Boards.</a:t>
            </a:r>
          </a:p>
          <a:p>
            <a:pPr eaLnBrk="1" hangingPunct="1">
              <a:defRPr/>
            </a:pPr>
            <a:r>
              <a:rPr lang="en-NZ" dirty="0"/>
              <a:t>How do we evaluate effectiveness?</a:t>
            </a:r>
          </a:p>
          <a:p>
            <a:pPr eaLnBrk="1" hangingPunct="1">
              <a:defRPr/>
            </a:pP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
            </a:r>
            <a:br>
              <a:rPr lang="en-NZ" dirty="0" smtClean="0"/>
            </a:br>
            <a:r>
              <a:rPr lang="en-NZ" dirty="0" smtClean="0"/>
              <a:t>Challenges for </a:t>
            </a:r>
            <a:r>
              <a:rPr lang="en-NZ" dirty="0"/>
              <a:t>Registration Authorities</a:t>
            </a:r>
          </a:p>
        </p:txBody>
      </p:sp>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81038" y="2130425"/>
            <a:ext cx="7781925" cy="3462338"/>
          </a:xfrm>
        </p:spPr>
        <p:txBody>
          <a:bodyPr/>
          <a:lstStyle/>
          <a:p>
            <a:pPr eaLnBrk="1" hangingPunct="1">
              <a:defRPr/>
            </a:pPr>
            <a:r>
              <a:rPr lang="en-NZ" dirty="0" smtClean="0"/>
              <a:t>The cultural competency online training tool (CCTT)</a:t>
            </a:r>
            <a:endParaRPr lang="en-NZ" dirty="0"/>
          </a:p>
        </p:txBody>
      </p:sp>
      <p:sp>
        <p:nvSpPr>
          <p:cNvPr id="25603"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solidFill>
                  <a:schemeClr val="bg1"/>
                </a:solidFill>
                <a:latin typeface="Calibri" pitchFamily="34" charset="0"/>
              </a:rPr>
              <a:t> November 2012</a:t>
            </a:r>
          </a:p>
        </p:txBody>
      </p:sp>
      <p:sp>
        <p:nvSpPr>
          <p:cNvPr id="25604"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solidFill>
                  <a:schemeClr val="bg1"/>
                </a:solidFill>
                <a:latin typeface="Calibri" pitchFamily="34" charset="0"/>
              </a:rPr>
              <a:t>© Mauriora Associates 2012</a:t>
            </a:r>
            <a:endParaRPr lang="en-US" sz="1000">
              <a:solidFill>
                <a:schemeClr val="bg1"/>
              </a:solidFill>
              <a:latin typeface="Calibri" pitchFamily="34" charset="0"/>
            </a:endParaRPr>
          </a:p>
        </p:txBody>
      </p:sp>
      <p:sp>
        <p:nvSpPr>
          <p:cNvPr id="25605"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0F1AA3-8404-4B8E-A6A6-BA00A384BA43}" type="slidenum">
              <a:rPr lang="en-US" sz="1000">
                <a:solidFill>
                  <a:schemeClr val="bg1"/>
                </a:solidFill>
                <a:latin typeface="Calibri" pitchFamily="34" charset="0"/>
              </a:rPr>
              <a:pPr algn="r" eaLnBrk="1" hangingPunct="1"/>
              <a:t>19</a:t>
            </a:fld>
            <a:endParaRPr lang="en-US" sz="1000">
              <a:solidFill>
                <a:schemeClr val="bg1"/>
              </a:solidFill>
              <a:latin typeface="Calibri" pitchFamily="34" charset="0"/>
            </a:endParaRPr>
          </a:p>
        </p:txBody>
      </p:sp>
    </p:spTree>
  </p:cSld>
  <p:clrMapOvr>
    <a:masterClrMapping/>
  </p:clrMapOvr>
  <p:transition spd="med">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06500"/>
          </a:xfrm>
        </p:spPr>
        <p:txBody>
          <a:bodyPr/>
          <a:lstStyle/>
          <a:p>
            <a:pPr eaLnBrk="1" hangingPunct="1">
              <a:defRPr/>
            </a:pPr>
            <a:r>
              <a:rPr lang="en-NZ" dirty="0" smtClean="0"/>
              <a:t> Vision – Kaupapa</a:t>
            </a:r>
            <a:endParaRPr lang="en-NZ" dirty="0"/>
          </a:p>
        </p:txBody>
      </p:sp>
      <p:sp>
        <p:nvSpPr>
          <p:cNvPr id="8195"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8196"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8197"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4114F6-1CEA-4887-AFA3-3641BFC36CF5}" type="slidenum">
              <a:rPr lang="en-US" sz="1000">
                <a:latin typeface="Calibri" pitchFamily="34" charset="0"/>
              </a:rPr>
              <a:pPr algn="r" eaLnBrk="1" hangingPunct="1"/>
              <a:t>2</a:t>
            </a:fld>
            <a:endParaRPr lang="en-US" sz="1000">
              <a:latin typeface="Calibri"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0150" y="1718102"/>
            <a:ext cx="6781800" cy="427326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eaLnBrk="1" hangingPunct="1">
              <a:buFontTx/>
              <a:buNone/>
              <a:defRPr/>
            </a:pPr>
            <a:r>
              <a:rPr lang="mi-NZ" dirty="0" smtClean="0"/>
              <a:t>Introduction Video</a:t>
            </a:r>
          </a:p>
          <a:p>
            <a:pPr eaLnBrk="1" hangingPunct="1">
              <a:defRPr/>
            </a:pPr>
            <a:r>
              <a:rPr lang="en-NZ" dirty="0" smtClean="0">
                <a:hlinkClick r:id="rId3"/>
              </a:rPr>
              <a:t>Mauriora Foundation Course in Cultural Competency Introduction Video</a:t>
            </a:r>
            <a:endParaRPr lang="en-NZ" dirty="0" smtClean="0"/>
          </a:p>
          <a:p>
            <a:pPr eaLnBrk="1" hangingPunct="1">
              <a:defRPr/>
            </a:pPr>
            <a:endParaRPr lang="en-NZ" dirty="0" smtClean="0"/>
          </a:p>
          <a:p>
            <a:pPr marL="0" indent="0" eaLnBrk="1" hangingPunct="1">
              <a:buFontTx/>
              <a:buNone/>
              <a:defRPr/>
            </a:pPr>
            <a:r>
              <a:rPr lang="en-NZ" sz="2400" i="1" dirty="0" smtClean="0">
                <a:hlinkClick r:id="rId3"/>
              </a:rPr>
              <a:t>http://www.mauriora.co.nz/moodle/file.php/1/ccpreview3a.mp4</a:t>
            </a:r>
            <a:endParaRPr lang="en-NZ" sz="2400" i="1" dirty="0" smtClean="0"/>
          </a:p>
        </p:txBody>
      </p:sp>
      <p:sp>
        <p:nvSpPr>
          <p:cNvPr id="3" name="Title 2"/>
          <p:cNvSpPr>
            <a:spLocks noGrp="1"/>
          </p:cNvSpPr>
          <p:nvPr>
            <p:ph type="title"/>
          </p:nvPr>
        </p:nvSpPr>
        <p:spPr>
          <a:xfrm>
            <a:off x="0" y="0"/>
            <a:ext cx="9144000" cy="1206500"/>
          </a:xfrm>
        </p:spPr>
        <p:txBody>
          <a:bodyPr/>
          <a:lstStyle/>
          <a:p>
            <a:pPr eaLnBrk="1" hangingPunct="1">
              <a:defRPr/>
            </a:pPr>
            <a:r>
              <a:rPr lang="mi-NZ" dirty="0" smtClean="0"/>
              <a:t>DVD Trailer</a:t>
            </a:r>
            <a:endParaRPr lang="en-NZ" dirty="0"/>
          </a:p>
        </p:txBody>
      </p:sp>
      <p:sp>
        <p:nvSpPr>
          <p:cNvPr id="26628"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6629"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6630"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3479F34-FBA5-404B-B852-31ADBDA8B331}" type="slidenum">
              <a:rPr lang="en-US" sz="1000">
                <a:latin typeface="Calibri" pitchFamily="34" charset="0"/>
              </a:rPr>
              <a:pPr algn="r" eaLnBrk="1" hangingPunct="1"/>
              <a:t>20</a:t>
            </a:fld>
            <a:endParaRPr lang="en-US" sz="1000">
              <a:latin typeface="Calibri" pitchFamily="34" charset="0"/>
            </a:endParaRPr>
          </a:p>
        </p:txBody>
      </p:sp>
    </p:spTree>
  </p:cSld>
  <p:clrMapOvr>
    <a:masterClrMapping/>
  </p:clrMapOvr>
  <p:transition spd="med">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2"/>
          </p:nvPr>
        </p:nvSpPr>
        <p:spPr>
          <a:xfrm>
            <a:off x="5154613" y="1671638"/>
            <a:ext cx="3603625" cy="4695825"/>
          </a:xfrm>
        </p:spPr>
        <p:txBody>
          <a:bodyPr/>
          <a:lstStyle/>
          <a:p>
            <a:pPr eaLnBrk="1" hangingPunct="1"/>
            <a:r>
              <a:rPr lang="en-NZ" sz="2800" smtClean="0">
                <a:solidFill>
                  <a:srgbClr val="071215"/>
                </a:solidFill>
              </a:rPr>
              <a:t>Papakupu – glossary</a:t>
            </a:r>
          </a:p>
          <a:p>
            <a:pPr eaLnBrk="1" hangingPunct="1"/>
            <a:r>
              <a:rPr lang="en-NZ" sz="2800" smtClean="0">
                <a:solidFill>
                  <a:srgbClr val="071215"/>
                </a:solidFill>
              </a:rPr>
              <a:t>Pukapuka – library</a:t>
            </a:r>
          </a:p>
          <a:p>
            <a:pPr eaLnBrk="1" hangingPunct="1"/>
            <a:r>
              <a:rPr lang="en-NZ" sz="2800" b="1" smtClean="0">
                <a:solidFill>
                  <a:srgbClr val="071215"/>
                </a:solidFill>
              </a:rPr>
              <a:t>Korero – pronunciation</a:t>
            </a:r>
          </a:p>
          <a:p>
            <a:pPr eaLnBrk="1" hangingPunct="1"/>
            <a:r>
              <a:rPr lang="en-NZ" sz="2800" smtClean="0">
                <a:solidFill>
                  <a:srgbClr val="071215"/>
                </a:solidFill>
              </a:rPr>
              <a:t>Waahi – place names</a:t>
            </a:r>
          </a:p>
          <a:p>
            <a:pPr eaLnBrk="1" hangingPunct="1"/>
            <a:r>
              <a:rPr lang="en-NZ" sz="2800" smtClean="0">
                <a:solidFill>
                  <a:srgbClr val="071215"/>
                </a:solidFill>
              </a:rPr>
              <a:t>Waiata – song</a:t>
            </a:r>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Introduction</a:t>
            </a:r>
            <a:endParaRPr lang="en-NZ" dirty="0"/>
          </a:p>
        </p:txBody>
      </p:sp>
      <p:sp>
        <p:nvSpPr>
          <p:cNvPr id="27652"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7653"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7654"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9716BD2-8F89-4F84-A5CC-0D8A523F935C}" type="slidenum">
              <a:rPr lang="en-US" sz="1000">
                <a:latin typeface="Calibri" pitchFamily="34" charset="0"/>
              </a:rPr>
              <a:pPr algn="r" eaLnBrk="1" hangingPunct="1"/>
              <a:t>21</a:t>
            </a:fld>
            <a:endParaRPr lang="en-US" sz="1000">
              <a:latin typeface="Calibri" pitchFamily="34" charset="0"/>
            </a:endParaRPr>
          </a:p>
        </p:txBody>
      </p:sp>
      <p:pic>
        <p:nvPicPr>
          <p:cNvPr id="16" name="Content Placeholder 14"/>
          <p:cNvPicPr>
            <a:picLocks noGrp="1"/>
          </p:cNvPicPr>
          <p:nvPr>
            <p:ph sz="half" idx="1"/>
          </p:nvPr>
        </p:nvPicPr>
        <p:blipFill>
          <a:blip r:embed="rId3" cstate="print"/>
          <a:srcRect l="59306" t="14967" r="9924" b="15478"/>
          <a:stretch>
            <a:fillRect/>
          </a:stretch>
        </p:blipFill>
        <p:spPr>
          <a:xfrm>
            <a:off x="154378" y="1534886"/>
            <a:ext cx="4999513" cy="4405746"/>
          </a:xfrm>
          <a:ln>
            <a:solidFill>
              <a:schemeClr val="tx1"/>
            </a:solidFill>
          </a:ln>
          <a:effectLst>
            <a:softEdge rad="635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 calcmode="lin" valueType="num">
                                      <p:cBhvr additive="base">
                                        <p:cTn id="22"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457200" y="3467100"/>
            <a:ext cx="8240713" cy="2828925"/>
          </a:xfrm>
        </p:spPr>
        <p:txBody>
          <a:bodyPr>
            <a:normAutofit fontScale="85000" lnSpcReduction="10000"/>
          </a:bodyPr>
          <a:lstStyle/>
          <a:p>
            <a:pPr eaLnBrk="1" hangingPunct="1">
              <a:defRPr/>
            </a:pPr>
            <a:r>
              <a:rPr lang="en-NZ" sz="3200" dirty="0" smtClean="0"/>
              <a:t>Introduction to Cultural Competency and Our Culture</a:t>
            </a:r>
          </a:p>
          <a:p>
            <a:pPr eaLnBrk="1" hangingPunct="1">
              <a:defRPr/>
            </a:pPr>
            <a:r>
              <a:rPr lang="en-NZ" sz="3200" dirty="0" smtClean="0"/>
              <a:t>Legislation</a:t>
            </a:r>
          </a:p>
          <a:p>
            <a:pPr eaLnBrk="1" hangingPunct="1">
              <a:defRPr/>
            </a:pPr>
            <a:r>
              <a:rPr lang="en-NZ" sz="3200" dirty="0" smtClean="0"/>
              <a:t>Treaty of Waitangi</a:t>
            </a:r>
          </a:p>
          <a:p>
            <a:pPr eaLnBrk="1" hangingPunct="1">
              <a:defRPr/>
            </a:pPr>
            <a:r>
              <a:rPr lang="en-NZ" sz="3200" dirty="0" smtClean="0"/>
              <a:t>Health Practitioners Competence Assurance Act 2003</a:t>
            </a:r>
          </a:p>
          <a:p>
            <a:pPr eaLnBrk="1" hangingPunct="1">
              <a:defRPr/>
            </a:pPr>
            <a:r>
              <a:rPr lang="en-NZ" sz="3200" dirty="0" smtClean="0"/>
              <a:t>New Zealand Public Health and Disability Act</a:t>
            </a:r>
          </a:p>
          <a:p>
            <a:pPr eaLnBrk="1" hangingPunct="1">
              <a:defRPr/>
            </a:pPr>
            <a:r>
              <a:rPr lang="en-NZ" sz="3200" dirty="0" smtClean="0"/>
              <a:t>Health and Disability Commission Act 1994</a:t>
            </a:r>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Module 1</a:t>
            </a:r>
            <a:endParaRPr lang="en-NZ" dirty="0"/>
          </a:p>
        </p:txBody>
      </p:sp>
      <p:sp>
        <p:nvSpPr>
          <p:cNvPr id="28676"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8677"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8678"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9367C84-F855-43E5-8663-74502AE35083}" type="slidenum">
              <a:rPr lang="en-US" sz="1000">
                <a:latin typeface="Calibri" pitchFamily="34" charset="0"/>
              </a:rPr>
              <a:pPr algn="r" eaLnBrk="1" hangingPunct="1"/>
              <a:t>22</a:t>
            </a:fld>
            <a:endParaRPr lang="en-US" sz="1000">
              <a:latin typeface="Calibri" pitchFamily="34" charset="0"/>
            </a:endParaRPr>
          </a:p>
        </p:txBody>
      </p:sp>
      <p:pic>
        <p:nvPicPr>
          <p:cNvPr id="16" name="Content Placeholder 15"/>
          <p:cNvPicPr>
            <a:picLocks noGrp="1"/>
          </p:cNvPicPr>
          <p:nvPr>
            <p:ph sz="half" idx="1"/>
          </p:nvPr>
        </p:nvPicPr>
        <p:blipFill>
          <a:blip r:embed="rId2" cstate="print"/>
          <a:srcRect l="59414" t="16865" r="9886" b="49643"/>
          <a:stretch>
            <a:fillRect/>
          </a:stretch>
        </p:blipFill>
        <p:spPr>
          <a:xfrm>
            <a:off x="1685266" y="1353786"/>
            <a:ext cx="5760000" cy="1800000"/>
          </a:xfrm>
          <a:ln>
            <a:solidFill>
              <a:schemeClr val="tx1"/>
            </a:solidFill>
          </a:ln>
          <a:effectLst>
            <a:softEdge rad="1270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 calcmode="lin" valueType="num">
                                      <p:cBhvr additive="base">
                                        <p:cTn id="2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 calcmode="lin" valueType="num">
                                      <p:cBhvr additive="base">
                                        <p:cTn id="2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nodeType="after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 calcmode="lin" valueType="num">
                                      <p:cBhvr additive="base">
                                        <p:cTn id="32"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2"/>
          </p:nvPr>
        </p:nvSpPr>
        <p:spPr>
          <a:xfrm>
            <a:off x="457200" y="3538538"/>
            <a:ext cx="8240713" cy="2757487"/>
          </a:xfrm>
        </p:spPr>
        <p:txBody>
          <a:bodyPr/>
          <a:lstStyle/>
          <a:p>
            <a:pPr eaLnBrk="1" hangingPunct="1"/>
            <a:r>
              <a:rPr lang="en-NZ" sz="2800" smtClean="0">
                <a:solidFill>
                  <a:srgbClr val="071215"/>
                </a:solidFill>
              </a:rPr>
              <a:t>Culture Health &amp; Māori History</a:t>
            </a:r>
          </a:p>
          <a:p>
            <a:pPr eaLnBrk="1" hangingPunct="1"/>
            <a:r>
              <a:rPr lang="en-NZ" sz="2800" smtClean="0">
                <a:solidFill>
                  <a:srgbClr val="071215"/>
                </a:solidFill>
              </a:rPr>
              <a:t>Cultural Communities </a:t>
            </a:r>
          </a:p>
          <a:p>
            <a:pPr eaLnBrk="1" hangingPunct="1"/>
            <a:r>
              <a:rPr lang="en-NZ" sz="2800" smtClean="0">
                <a:solidFill>
                  <a:srgbClr val="071215"/>
                </a:solidFill>
              </a:rPr>
              <a:t>New Zealand Cultures</a:t>
            </a:r>
          </a:p>
          <a:p>
            <a:pPr eaLnBrk="1" hangingPunct="1"/>
            <a:r>
              <a:rPr lang="en-NZ" sz="2800" smtClean="0">
                <a:solidFill>
                  <a:srgbClr val="071215"/>
                </a:solidFill>
              </a:rPr>
              <a:t>Māori History</a:t>
            </a:r>
          </a:p>
          <a:p>
            <a:pPr eaLnBrk="1" hangingPunct="1"/>
            <a:r>
              <a:rPr lang="en-NZ" sz="2800" smtClean="0">
                <a:solidFill>
                  <a:srgbClr val="071215"/>
                </a:solidFill>
              </a:rPr>
              <a:t>Māori Health Disparities</a:t>
            </a:r>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Module 2</a:t>
            </a:r>
            <a:endParaRPr lang="en-NZ" dirty="0"/>
          </a:p>
        </p:txBody>
      </p:sp>
      <p:sp>
        <p:nvSpPr>
          <p:cNvPr id="29700"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29701"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29702"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E2096BF-BA81-4BA2-8736-A36BE0C0D1D3}" type="slidenum">
              <a:rPr lang="en-US" sz="1000">
                <a:latin typeface="Calibri" pitchFamily="34" charset="0"/>
              </a:rPr>
              <a:pPr algn="r" eaLnBrk="1" hangingPunct="1"/>
              <a:t>23</a:t>
            </a:fld>
            <a:endParaRPr lang="en-US" sz="1000">
              <a:latin typeface="Calibri" pitchFamily="34" charset="0"/>
            </a:endParaRPr>
          </a:p>
        </p:txBody>
      </p:sp>
      <p:pic>
        <p:nvPicPr>
          <p:cNvPr id="17" name="Content Placeholder 16"/>
          <p:cNvPicPr>
            <a:picLocks noGrp="1"/>
          </p:cNvPicPr>
          <p:nvPr>
            <p:ph sz="half" idx="1"/>
          </p:nvPr>
        </p:nvPicPr>
        <p:blipFill>
          <a:blip r:embed="rId2" cstate="print"/>
          <a:srcRect l="59300" t="50128" r="9815" b="14578"/>
          <a:stretch>
            <a:fillRect/>
          </a:stretch>
        </p:blipFill>
        <p:spPr>
          <a:xfrm>
            <a:off x="1686297" y="1341912"/>
            <a:ext cx="5760000" cy="1800000"/>
          </a:xfrm>
          <a:ln>
            <a:solidFill>
              <a:schemeClr val="tx1"/>
            </a:solidFill>
          </a:ln>
          <a:effectLst>
            <a:softEdge rad="1270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 calcmode="lin" valueType="num">
                                      <p:cBhvr additive="base">
                                        <p:cTn id="12"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 calcmode="lin" valueType="num">
                                      <p:cBhvr additive="base">
                                        <p:cTn id="1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 calcmode="lin" valueType="num">
                                      <p:cBhvr additive="base">
                                        <p:cTn id="22"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nodeType="after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 calcmode="lin" valueType="num">
                                      <p:cBhvr additive="base">
                                        <p:cTn id="27"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457200" y="3384550"/>
            <a:ext cx="8240713" cy="2911475"/>
          </a:xfrm>
        </p:spPr>
        <p:txBody>
          <a:bodyPr/>
          <a:lstStyle/>
          <a:p>
            <a:pPr eaLnBrk="1" hangingPunct="1"/>
            <a:r>
              <a:rPr lang="en-NZ" sz="2800" smtClean="0">
                <a:solidFill>
                  <a:srgbClr val="071215"/>
                </a:solidFill>
              </a:rPr>
              <a:t>Health Literacy &amp; Making a Difference</a:t>
            </a:r>
          </a:p>
          <a:p>
            <a:pPr eaLnBrk="1" hangingPunct="1"/>
            <a:r>
              <a:rPr lang="en-NZ" sz="2800" smtClean="0">
                <a:solidFill>
                  <a:srgbClr val="071215"/>
                </a:solidFill>
              </a:rPr>
              <a:t>Special Guest Video Presentation</a:t>
            </a:r>
          </a:p>
          <a:p>
            <a:pPr eaLnBrk="1" hangingPunct="1"/>
            <a:r>
              <a:rPr lang="en-NZ" sz="2800" smtClean="0">
                <a:solidFill>
                  <a:srgbClr val="071215"/>
                </a:solidFill>
              </a:rPr>
              <a:t>Understanding medical advice and information</a:t>
            </a:r>
          </a:p>
          <a:p>
            <a:pPr eaLnBrk="1" hangingPunct="1"/>
            <a:r>
              <a:rPr lang="en-NZ" sz="2800" smtClean="0">
                <a:solidFill>
                  <a:srgbClr val="071215"/>
                </a:solidFill>
              </a:rPr>
              <a:t>Making  a difference/ call to action</a:t>
            </a:r>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Module 3</a:t>
            </a:r>
            <a:endParaRPr lang="en-NZ" dirty="0"/>
          </a:p>
        </p:txBody>
      </p:sp>
      <p:sp>
        <p:nvSpPr>
          <p:cNvPr id="30724"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0725"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0726"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972155A-F603-476C-B6FB-E1654420D801}" type="slidenum">
              <a:rPr lang="en-US" sz="1000">
                <a:latin typeface="Calibri" pitchFamily="34" charset="0"/>
              </a:rPr>
              <a:pPr algn="r" eaLnBrk="1" hangingPunct="1"/>
              <a:t>24</a:t>
            </a:fld>
            <a:endParaRPr lang="en-US" sz="1000">
              <a:latin typeface="Calibri" pitchFamily="34" charset="0"/>
            </a:endParaRPr>
          </a:p>
        </p:txBody>
      </p:sp>
      <p:pic>
        <p:nvPicPr>
          <p:cNvPr id="16" name="Content Placeholder 15"/>
          <p:cNvPicPr>
            <a:picLocks noGrp="1"/>
          </p:cNvPicPr>
          <p:nvPr>
            <p:ph sz="half" idx="1"/>
          </p:nvPr>
        </p:nvPicPr>
        <p:blipFill>
          <a:blip r:embed="rId2" cstate="print"/>
          <a:srcRect l="59389" t="16032" r="9947" b="46409"/>
          <a:stretch>
            <a:fillRect/>
          </a:stretch>
        </p:blipFill>
        <p:spPr>
          <a:xfrm>
            <a:off x="1692000" y="1327067"/>
            <a:ext cx="5760000" cy="1800000"/>
          </a:xfrm>
          <a:ln>
            <a:solidFill>
              <a:schemeClr val="tx1"/>
            </a:solidFill>
          </a:ln>
          <a:effectLst>
            <a:softEdge rad="1270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 calcmode="lin" valueType="num">
                                      <p:cBhvr additive="base">
                                        <p:cTn id="2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457200" y="3124200"/>
            <a:ext cx="8240713" cy="3171825"/>
          </a:xfrm>
        </p:spPr>
        <p:txBody>
          <a:bodyPr/>
          <a:lstStyle/>
          <a:p>
            <a:pPr eaLnBrk="1" hangingPunct="1"/>
            <a:r>
              <a:rPr lang="en-NZ" sz="2800" smtClean="0">
                <a:solidFill>
                  <a:srgbClr val="071215"/>
                </a:solidFill>
              </a:rPr>
              <a:t>Key points are provided at the end of each module</a:t>
            </a:r>
          </a:p>
          <a:p>
            <a:pPr eaLnBrk="1" hangingPunct="1"/>
            <a:r>
              <a:rPr lang="en-NZ" sz="2800" smtClean="0">
                <a:solidFill>
                  <a:srgbClr val="071215"/>
                </a:solidFill>
              </a:rPr>
              <a:t>Assessment is measured using randomised questions</a:t>
            </a:r>
          </a:p>
          <a:p>
            <a:pPr eaLnBrk="1" hangingPunct="1"/>
            <a:r>
              <a:rPr lang="en-NZ" sz="2800" smtClean="0">
                <a:solidFill>
                  <a:srgbClr val="071215"/>
                </a:solidFill>
              </a:rPr>
              <a:t>Questions can prompt critical thinking not just information regurgitation</a:t>
            </a:r>
          </a:p>
          <a:p>
            <a:pPr eaLnBrk="1" hangingPunct="1"/>
            <a:r>
              <a:rPr lang="mi-NZ" sz="2800" smtClean="0">
                <a:solidFill>
                  <a:srgbClr val="071215"/>
                </a:solidFill>
              </a:rPr>
              <a:t>Develop innovative and creative ways to assess users</a:t>
            </a:r>
            <a:endParaRPr lang="en-NZ" sz="2800" smtClean="0">
              <a:solidFill>
                <a:srgbClr val="071215"/>
              </a:solidFill>
            </a:endParaRPr>
          </a:p>
          <a:p>
            <a:pPr eaLnBrk="1" hangingPunct="1"/>
            <a:endParaRPr lang="en-NZ" sz="3200" smtClean="0">
              <a:solidFill>
                <a:srgbClr val="071215"/>
              </a:solidFill>
            </a:endParaRPr>
          </a:p>
          <a:p>
            <a:pPr eaLnBrk="1" hangingPunct="1"/>
            <a:endParaRPr lang="en-NZ" sz="3200" smtClean="0">
              <a:solidFill>
                <a:srgbClr val="071215"/>
              </a:solidFill>
            </a:endParaRPr>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Assessment</a:t>
            </a:r>
            <a:endParaRPr lang="en-NZ" dirty="0"/>
          </a:p>
        </p:txBody>
      </p:sp>
      <p:sp>
        <p:nvSpPr>
          <p:cNvPr id="31748"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1749"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1750"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F493871-1D63-4130-902E-72E1E36C641D}" type="slidenum">
              <a:rPr lang="en-US" sz="1000">
                <a:latin typeface="Calibri" pitchFamily="34" charset="0"/>
              </a:rPr>
              <a:pPr algn="r" eaLnBrk="1" hangingPunct="1"/>
              <a:t>25</a:t>
            </a:fld>
            <a:endParaRPr lang="en-US" sz="1000">
              <a:latin typeface="Calibri" pitchFamily="34" charset="0"/>
            </a:endParaRPr>
          </a:p>
        </p:txBody>
      </p:sp>
      <p:pic>
        <p:nvPicPr>
          <p:cNvPr id="16" name="Content Placeholder 15"/>
          <p:cNvPicPr>
            <a:picLocks noGrp="1"/>
          </p:cNvPicPr>
          <p:nvPr>
            <p:ph sz="half" idx="1"/>
          </p:nvPr>
        </p:nvPicPr>
        <p:blipFill>
          <a:blip r:embed="rId2" cstate="print"/>
          <a:srcRect l="59333" t="52941" r="9943" b="17334"/>
          <a:stretch>
            <a:fillRect/>
          </a:stretch>
        </p:blipFill>
        <p:spPr>
          <a:xfrm>
            <a:off x="1680124" y="1338941"/>
            <a:ext cx="5760000" cy="1800000"/>
          </a:xfrm>
          <a:ln>
            <a:solidFill>
              <a:schemeClr val="tx1"/>
            </a:solidFill>
          </a:ln>
          <a:effectLst>
            <a:softEdge rad="1270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 calcmode="lin" valueType="num">
                                      <p:cBhvr additive="base">
                                        <p:cTn id="2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457200" y="3729038"/>
            <a:ext cx="8240713" cy="2566987"/>
          </a:xfrm>
        </p:spPr>
        <p:txBody>
          <a:bodyPr/>
          <a:lstStyle/>
          <a:p>
            <a:pPr eaLnBrk="1" hangingPunct="1"/>
            <a:r>
              <a:rPr lang="en-NZ" sz="3200" smtClean="0">
                <a:solidFill>
                  <a:srgbClr val="071215"/>
                </a:solidFill>
              </a:rPr>
              <a:t>Certificate can be branded and can be printed after successful completion</a:t>
            </a:r>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Certificate</a:t>
            </a:r>
            <a:endParaRPr lang="en-NZ" dirty="0"/>
          </a:p>
        </p:txBody>
      </p:sp>
      <p:sp>
        <p:nvSpPr>
          <p:cNvPr id="32772"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2773"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2774"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2A8F8B7-8BCF-47CB-B29E-7A78FE3F3E43}" type="slidenum">
              <a:rPr lang="en-US" sz="1000">
                <a:latin typeface="Calibri" pitchFamily="34" charset="0"/>
              </a:rPr>
              <a:pPr algn="r" eaLnBrk="1" hangingPunct="1"/>
              <a:t>26</a:t>
            </a:fld>
            <a:endParaRPr lang="en-US" sz="1000">
              <a:latin typeface="Calibri" pitchFamily="34" charset="0"/>
            </a:endParaRPr>
          </a:p>
        </p:txBody>
      </p:sp>
      <p:pic>
        <p:nvPicPr>
          <p:cNvPr id="16" name="Content Placeholder 15"/>
          <p:cNvPicPr>
            <a:picLocks noGrp="1"/>
          </p:cNvPicPr>
          <p:nvPr>
            <p:ph sz="half" idx="1"/>
          </p:nvPr>
        </p:nvPicPr>
        <p:blipFill>
          <a:blip r:embed="rId2" cstate="print"/>
          <a:srcRect l="59333" t="20294" r="9943" b="50263"/>
          <a:stretch>
            <a:fillRect/>
          </a:stretch>
        </p:blipFill>
        <p:spPr>
          <a:xfrm>
            <a:off x="1680124" y="1327067"/>
            <a:ext cx="5760000" cy="1800000"/>
          </a:xfrm>
          <a:ln>
            <a:solidFill>
              <a:schemeClr val="tx1"/>
            </a:solidFill>
          </a:ln>
          <a:effectLst>
            <a:softEdge rad="1270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sz="half" idx="2"/>
          </p:nvPr>
        </p:nvSpPr>
        <p:spPr>
          <a:xfrm>
            <a:off x="457200" y="3124200"/>
            <a:ext cx="8240713" cy="3171825"/>
          </a:xfrm>
        </p:spPr>
        <p:txBody>
          <a:bodyPr/>
          <a:lstStyle/>
          <a:p>
            <a:pPr eaLnBrk="1" hangingPunct="1"/>
            <a:r>
              <a:rPr lang="en-NZ" sz="3200" smtClean="0">
                <a:solidFill>
                  <a:srgbClr val="071215"/>
                </a:solidFill>
              </a:rPr>
              <a:t>Feedback informs continued improvement</a:t>
            </a:r>
          </a:p>
          <a:p>
            <a:pPr eaLnBrk="1" hangingPunct="1"/>
            <a:r>
              <a:rPr lang="en-NZ" sz="3200" smtClean="0">
                <a:solidFill>
                  <a:srgbClr val="071215"/>
                </a:solidFill>
              </a:rPr>
              <a:t>Initially it was proposed that 48,000 users would access the CCTT training</a:t>
            </a:r>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Feedback</a:t>
            </a:r>
            <a:endParaRPr lang="en-NZ" dirty="0"/>
          </a:p>
        </p:txBody>
      </p:sp>
      <p:sp>
        <p:nvSpPr>
          <p:cNvPr id="33796"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3797"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3798"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E904982-ED1E-43E1-B97B-BE3B6A0EFB15}" type="slidenum">
              <a:rPr lang="en-US" sz="1000">
                <a:latin typeface="Calibri" pitchFamily="34" charset="0"/>
              </a:rPr>
              <a:pPr algn="r" eaLnBrk="1" hangingPunct="1"/>
              <a:t>27</a:t>
            </a:fld>
            <a:endParaRPr lang="en-US" sz="1000">
              <a:latin typeface="Calibri" pitchFamily="34" charset="0"/>
            </a:endParaRPr>
          </a:p>
        </p:txBody>
      </p:sp>
      <p:pic>
        <p:nvPicPr>
          <p:cNvPr id="16" name="Content Placeholder 15"/>
          <p:cNvPicPr>
            <a:picLocks noGrp="1"/>
          </p:cNvPicPr>
          <p:nvPr>
            <p:ph sz="half" idx="1"/>
          </p:nvPr>
        </p:nvPicPr>
        <p:blipFill>
          <a:blip r:embed="rId2" cstate="print"/>
          <a:srcRect l="59421" t="49107" r="9973" b="22917"/>
          <a:stretch>
            <a:fillRect/>
          </a:stretch>
        </p:blipFill>
        <p:spPr>
          <a:xfrm>
            <a:off x="1680125" y="1327066"/>
            <a:ext cx="5760000" cy="1800000"/>
          </a:xfrm>
          <a:ln>
            <a:solidFill>
              <a:schemeClr val="tx1"/>
            </a:solidFill>
          </a:ln>
          <a:effectLst>
            <a:softEdge rad="127000"/>
          </a:effectLst>
        </p:spPr>
      </p:pic>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 calcmode="lin" valueType="num">
                                      <p:cBhvr additive="base">
                                        <p:cTn id="12"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fontScale="92500" lnSpcReduction="20000"/>
          </a:bodyPr>
          <a:lstStyle/>
          <a:p>
            <a:pPr eaLnBrk="1" hangingPunct="1">
              <a:defRPr/>
            </a:pPr>
            <a:r>
              <a:rPr lang="en-NZ" dirty="0" smtClean="0"/>
              <a:t>Progressive learning approach</a:t>
            </a:r>
          </a:p>
          <a:p>
            <a:pPr lvl="1" eaLnBrk="1" hangingPunct="1">
              <a:defRPr/>
            </a:pPr>
            <a:r>
              <a:rPr lang="en-NZ" dirty="0" smtClean="0"/>
              <a:t>(foundation, intermediate, advanced)</a:t>
            </a:r>
          </a:p>
          <a:p>
            <a:pPr eaLnBrk="1" hangingPunct="1">
              <a:defRPr/>
            </a:pPr>
            <a:r>
              <a:rPr lang="en-NZ" dirty="0" smtClean="0"/>
              <a:t>Categorical training</a:t>
            </a:r>
          </a:p>
          <a:p>
            <a:pPr lvl="1" eaLnBrk="1" hangingPunct="1">
              <a:defRPr/>
            </a:pPr>
            <a:r>
              <a:rPr lang="en-NZ" dirty="0" smtClean="0"/>
              <a:t>Dietitians, Physiotherapists, General Practitioners</a:t>
            </a:r>
          </a:p>
          <a:p>
            <a:pPr lvl="1" eaLnBrk="1" hangingPunct="1">
              <a:defRPr/>
            </a:pPr>
            <a:r>
              <a:rPr lang="en-NZ" dirty="0" smtClean="0"/>
              <a:t>Review learning approaches and teaching methodology</a:t>
            </a:r>
          </a:p>
          <a:p>
            <a:pPr lvl="1" eaLnBrk="1" hangingPunct="1">
              <a:defRPr/>
            </a:pPr>
            <a:r>
              <a:rPr lang="en-NZ" dirty="0" smtClean="0"/>
              <a:t>Review RA Cultural Collateral/ Branding</a:t>
            </a:r>
          </a:p>
          <a:p>
            <a:pPr lvl="1" eaLnBrk="1" hangingPunct="1">
              <a:defRPr/>
            </a:pPr>
            <a:r>
              <a:rPr lang="en-NZ" dirty="0" smtClean="0"/>
              <a:t>Undertake cultural audits (MCNZ)</a:t>
            </a:r>
          </a:p>
          <a:p>
            <a:pPr lvl="1" eaLnBrk="1" hangingPunct="1">
              <a:defRPr/>
            </a:pPr>
            <a:r>
              <a:rPr lang="en-NZ" dirty="0" smtClean="0"/>
              <a:t>Support RA’s to develop cultural standards/ strategic goals</a:t>
            </a:r>
          </a:p>
          <a:p>
            <a:pPr eaLnBrk="1" hangingPunct="1">
              <a:defRPr/>
            </a:pPr>
            <a:r>
              <a:rPr lang="en-NZ" dirty="0" smtClean="0"/>
              <a:t>Online courses/ seminars</a:t>
            </a: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en-NZ" sz="3400" dirty="0" smtClean="0"/>
              <a:t>Progressive/Categorical Training</a:t>
            </a:r>
            <a:endParaRPr lang="en-NZ" sz="3400" dirty="0"/>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up)">
                                      <p:cBhvr>
                                        <p:cTn id="16" dur="500"/>
                                        <p:tgtEl>
                                          <p:spTgt spid="2">
                                            <p:txEl>
                                              <p:pRg st="2" end="2"/>
                                            </p:txEl>
                                          </p:spTgt>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500"/>
                                        <p:tgtEl>
                                          <p:spTgt spid="2">
                                            <p:txEl>
                                              <p:pRg st="3" end="3"/>
                                            </p:txEl>
                                          </p:spTgt>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up)">
                                      <p:cBhvr>
                                        <p:cTn id="24" dur="500"/>
                                        <p:tgtEl>
                                          <p:spTgt spid="2">
                                            <p:txEl>
                                              <p:pRg st="4" end="4"/>
                                            </p:txEl>
                                          </p:spTgt>
                                        </p:tgtEl>
                                      </p:cBhvr>
                                    </p:animEffect>
                                  </p:childTnLst>
                                </p:cTn>
                              </p:par>
                            </p:childTnLst>
                          </p:cTn>
                        </p:par>
                        <p:par>
                          <p:cTn id="25" fill="hold" nodeType="afterGroup">
                            <p:stCondLst>
                              <p:cond delay="1500"/>
                            </p:stCondLst>
                            <p:childTnLst>
                              <p:par>
                                <p:cTn id="26" presetID="22" presetClass="entr" presetSubtype="1" fill="hold" nodeType="after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up)">
                                      <p:cBhvr>
                                        <p:cTn id="28" dur="500"/>
                                        <p:tgtEl>
                                          <p:spTgt spid="2">
                                            <p:txEl>
                                              <p:pRg st="5" end="5"/>
                                            </p:txEl>
                                          </p:spTgt>
                                        </p:tgtEl>
                                      </p:cBhvr>
                                    </p:animEffect>
                                  </p:childTnLst>
                                </p:cTn>
                              </p:par>
                            </p:childTnLst>
                          </p:cTn>
                        </p:par>
                        <p:par>
                          <p:cTn id="29" fill="hold" nodeType="afterGroup">
                            <p:stCondLst>
                              <p:cond delay="2000"/>
                            </p:stCondLst>
                            <p:childTnLst>
                              <p:par>
                                <p:cTn id="30" presetID="22" presetClass="entr" presetSubtype="1" fill="hold"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up)">
                                      <p:cBhvr>
                                        <p:cTn id="32" dur="500"/>
                                        <p:tgtEl>
                                          <p:spTgt spid="2">
                                            <p:txEl>
                                              <p:pRg st="6" end="6"/>
                                            </p:txEl>
                                          </p:spTgt>
                                        </p:tgtEl>
                                      </p:cBhvr>
                                    </p:animEffect>
                                  </p:childTnLst>
                                </p:cTn>
                              </p:par>
                            </p:childTnLst>
                          </p:cTn>
                        </p:par>
                        <p:par>
                          <p:cTn id="33" fill="hold" nodeType="afterGroup">
                            <p:stCondLst>
                              <p:cond delay="2500"/>
                            </p:stCondLst>
                            <p:childTnLst>
                              <p:par>
                                <p:cTn id="34" presetID="22" presetClass="entr" presetSubtype="1"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up)">
                                      <p:cBhvr>
                                        <p:cTn id="36" dur="500"/>
                                        <p:tgtEl>
                                          <p:spTgt spid="2">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up)">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fontScale="92500" lnSpcReduction="20000"/>
          </a:bodyPr>
          <a:lstStyle/>
          <a:p>
            <a:pPr eaLnBrk="1" hangingPunct="1">
              <a:defRPr/>
            </a:pPr>
            <a:r>
              <a:rPr lang="mi-NZ" dirty="0" smtClean="0"/>
              <a:t>Supports the improvement of Māori health</a:t>
            </a:r>
          </a:p>
          <a:p>
            <a:pPr eaLnBrk="1" hangingPunct="1">
              <a:defRPr/>
            </a:pPr>
            <a:r>
              <a:rPr lang="en-NZ" dirty="0" smtClean="0"/>
              <a:t>Commissioned by the Ministry of Health</a:t>
            </a:r>
          </a:p>
          <a:p>
            <a:pPr eaLnBrk="1" hangingPunct="1">
              <a:defRPr/>
            </a:pPr>
            <a:r>
              <a:rPr lang="en-NZ" dirty="0" smtClean="0"/>
              <a:t>National/ sets benchmark</a:t>
            </a:r>
          </a:p>
          <a:p>
            <a:pPr eaLnBrk="1" hangingPunct="1">
              <a:defRPr/>
            </a:pPr>
            <a:r>
              <a:rPr lang="en-NZ" dirty="0" smtClean="0"/>
              <a:t>Foundational/ progressive learning</a:t>
            </a:r>
          </a:p>
          <a:p>
            <a:pPr eaLnBrk="1" hangingPunct="1">
              <a:defRPr/>
            </a:pPr>
            <a:r>
              <a:rPr lang="en-NZ" dirty="0" smtClean="0"/>
              <a:t>Affordable</a:t>
            </a:r>
          </a:p>
          <a:p>
            <a:pPr eaLnBrk="1" hangingPunct="1">
              <a:defRPr/>
            </a:pPr>
            <a:r>
              <a:rPr lang="mi-NZ" dirty="0" smtClean="0"/>
              <a:t>Accessible/ information technology</a:t>
            </a:r>
          </a:p>
          <a:p>
            <a:pPr eaLnBrk="1" hangingPunct="1">
              <a:defRPr/>
            </a:pPr>
            <a:r>
              <a:rPr lang="mi-NZ" dirty="0" smtClean="0"/>
              <a:t>Non threatening/ factual information</a:t>
            </a:r>
          </a:p>
          <a:p>
            <a:pPr eaLnBrk="1" hangingPunct="1">
              <a:defRPr/>
            </a:pPr>
            <a:r>
              <a:rPr lang="mi-NZ" dirty="0" smtClean="0"/>
              <a:t>Supports compliance</a:t>
            </a:r>
          </a:p>
          <a:p>
            <a:pPr eaLnBrk="1" hangingPunct="1">
              <a:defRPr/>
            </a:pPr>
            <a:endParaRPr lang="mi-NZ" dirty="0" smtClean="0"/>
          </a:p>
          <a:p>
            <a:pPr eaLnBrk="1" hangingPunct="1">
              <a:defRPr/>
            </a:pPr>
            <a:endParaRPr lang="en-NZ" dirty="0" smtClean="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Successes</a:t>
            </a:r>
            <a:endParaRPr lang="en-NZ" dirty="0"/>
          </a:p>
        </p:txBody>
      </p:sp>
      <p:sp>
        <p:nvSpPr>
          <p:cNvPr id="35844"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5845"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5846"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F67AF22-4339-462D-8533-A124896952FE}" type="slidenum">
              <a:rPr lang="en-US" sz="1000">
                <a:latin typeface="Calibri" pitchFamily="34" charset="0"/>
              </a:rPr>
              <a:pPr algn="r" eaLnBrk="1" hangingPunct="1"/>
              <a:t>29</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up)">
                                      <p:cBhvr>
                                        <p:cTn id="37" dur="500"/>
                                        <p:tgtEl>
                                          <p:spTgt spid="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up)">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a:defRPr/>
            </a:pPr>
            <a:r>
              <a:rPr lang="en-NZ" dirty="0" smtClean="0"/>
              <a:t>To actively support the development of a clinically and culturally competent health workforce in Aotearoa/ </a:t>
            </a:r>
            <a:r>
              <a:rPr lang="en-NZ" dirty="0"/>
              <a:t>New </a:t>
            </a:r>
            <a:r>
              <a:rPr lang="en-NZ" dirty="0" smtClean="0"/>
              <a:t>Zealand</a:t>
            </a:r>
          </a:p>
          <a:p>
            <a:pPr marL="0" indent="0">
              <a:buFontTx/>
              <a:buNone/>
              <a:defRPr/>
            </a:pPr>
            <a:endParaRPr lang="en-NZ" dirty="0" smtClean="0"/>
          </a:p>
          <a:p>
            <a:pPr>
              <a:defRPr/>
            </a:pPr>
            <a:endParaRPr lang="en-NZ" dirty="0"/>
          </a:p>
        </p:txBody>
      </p:sp>
      <p:sp>
        <p:nvSpPr>
          <p:cNvPr id="3" name="Title 2"/>
          <p:cNvSpPr>
            <a:spLocks noGrp="1"/>
          </p:cNvSpPr>
          <p:nvPr>
            <p:ph type="title"/>
          </p:nvPr>
        </p:nvSpPr>
        <p:spPr>
          <a:xfrm>
            <a:off x="0" y="0"/>
            <a:ext cx="9144000" cy="1206500"/>
          </a:xfrm>
        </p:spPr>
        <p:txBody>
          <a:bodyPr/>
          <a:lstStyle/>
          <a:p>
            <a:pPr>
              <a:defRPr/>
            </a:pPr>
            <a:r>
              <a:rPr lang="en-NZ" dirty="0" smtClean="0"/>
              <a:t>Mission - Responsibility</a:t>
            </a:r>
            <a:endParaRPr lang="en-NZ" dirty="0"/>
          </a:p>
        </p:txBody>
      </p:sp>
    </p:spTree>
  </p:cSld>
  <p:clrMapOvr>
    <a:masterClrMapping/>
  </p:clrMapOvr>
  <p:transition>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a:bodyPr>
          <a:lstStyle/>
          <a:p>
            <a:pPr eaLnBrk="1" hangingPunct="1">
              <a:buFontTx/>
              <a:buNone/>
              <a:defRPr/>
            </a:pPr>
            <a:r>
              <a:rPr lang="en-NZ" u="sng" dirty="0" smtClean="0"/>
              <a:t>Common responses:</a:t>
            </a:r>
          </a:p>
          <a:p>
            <a:pPr lvl="1" eaLnBrk="1" hangingPunct="1">
              <a:defRPr/>
            </a:pPr>
            <a:r>
              <a:rPr lang="en-NZ" dirty="0" smtClean="0"/>
              <a:t>Accessible – at home. </a:t>
            </a:r>
          </a:p>
          <a:p>
            <a:pPr lvl="1" eaLnBrk="1" hangingPunct="1">
              <a:defRPr/>
            </a:pPr>
            <a:r>
              <a:rPr lang="en-NZ" dirty="0" smtClean="0"/>
              <a:t>Concise and clear training.</a:t>
            </a:r>
          </a:p>
          <a:p>
            <a:pPr lvl="1" eaLnBrk="1" hangingPunct="1">
              <a:defRPr/>
            </a:pPr>
            <a:r>
              <a:rPr lang="en-NZ" dirty="0" smtClean="0"/>
              <a:t>Able to complete quickly. </a:t>
            </a:r>
          </a:p>
          <a:p>
            <a:pPr lvl="1" eaLnBrk="1" hangingPunct="1">
              <a:defRPr/>
            </a:pPr>
            <a:r>
              <a:rPr lang="en-NZ" dirty="0" smtClean="0"/>
              <a:t>Direct and simple training.</a:t>
            </a:r>
          </a:p>
          <a:p>
            <a:pPr lvl="1" eaLnBrk="1" hangingPunct="1">
              <a:defRPr/>
            </a:pPr>
            <a:r>
              <a:rPr lang="en-NZ" dirty="0" smtClean="0"/>
              <a:t>Multi media approach.</a:t>
            </a:r>
          </a:p>
          <a:p>
            <a:pPr lvl="1" eaLnBrk="1" hangingPunct="1">
              <a:defRPr/>
            </a:pPr>
            <a:r>
              <a:rPr lang="en-NZ" dirty="0" smtClean="0"/>
              <a:t>No cost. </a:t>
            </a:r>
          </a:p>
          <a:p>
            <a:pPr lvl="1" eaLnBrk="1" hangingPunct="1">
              <a:defRPr/>
            </a:pPr>
            <a:r>
              <a:rPr lang="en-NZ" dirty="0" smtClean="0"/>
              <a:t>Good Resources. </a:t>
            </a:r>
          </a:p>
          <a:p>
            <a:pPr lvl="1" eaLnBrk="1" hangingPunct="1">
              <a:defRPr/>
            </a:pPr>
            <a:r>
              <a:rPr lang="en-NZ" dirty="0" smtClean="0"/>
              <a:t>Ability to revisit site.</a:t>
            </a:r>
          </a:p>
          <a:p>
            <a:pPr lvl="1" eaLnBrk="1" hangingPunct="1">
              <a:defRPr/>
            </a:pPr>
            <a:r>
              <a:rPr lang="en-NZ" dirty="0" smtClean="0"/>
              <a:t>Practical, not just theory.</a:t>
            </a:r>
          </a:p>
        </p:txBody>
      </p:sp>
      <p:sp>
        <p:nvSpPr>
          <p:cNvPr id="3" name="Content Placeholder 2"/>
          <p:cNvSpPr>
            <a:spLocks noGrp="1"/>
          </p:cNvSpPr>
          <p:nvPr>
            <p:ph sz="half" idx="2"/>
          </p:nvPr>
        </p:nvSpPr>
        <p:spPr/>
        <p:txBody>
          <a:bodyPr>
            <a:normAutofit lnSpcReduction="10000"/>
          </a:bodyPr>
          <a:lstStyle/>
          <a:p>
            <a:pPr eaLnBrk="1" hangingPunct="1">
              <a:buFontTx/>
              <a:buNone/>
              <a:defRPr/>
            </a:pPr>
            <a:r>
              <a:rPr lang="en-NZ" u="sng" dirty="0" smtClean="0"/>
              <a:t>User Suggestions:</a:t>
            </a:r>
          </a:p>
          <a:p>
            <a:pPr lvl="1" eaLnBrk="1" hangingPunct="1">
              <a:defRPr/>
            </a:pPr>
            <a:r>
              <a:rPr lang="en-NZ" dirty="0" smtClean="0"/>
              <a:t>Develop next level. </a:t>
            </a:r>
          </a:p>
          <a:p>
            <a:pPr lvl="1" eaLnBrk="1" hangingPunct="1">
              <a:defRPr/>
            </a:pPr>
            <a:r>
              <a:rPr lang="en-NZ" dirty="0" smtClean="0"/>
              <a:t>Voice intonation varied.</a:t>
            </a:r>
          </a:p>
          <a:p>
            <a:pPr lvl="1" eaLnBrk="1" hangingPunct="1">
              <a:defRPr/>
            </a:pPr>
            <a:r>
              <a:rPr lang="en-NZ" dirty="0" smtClean="0"/>
              <a:t>Video access a problem. </a:t>
            </a:r>
          </a:p>
          <a:p>
            <a:pPr lvl="1" eaLnBrk="1" hangingPunct="1">
              <a:defRPr/>
            </a:pPr>
            <a:r>
              <a:rPr lang="en-NZ" dirty="0" smtClean="0"/>
              <a:t>Too much lag time. </a:t>
            </a:r>
          </a:p>
          <a:p>
            <a:pPr lvl="1" eaLnBrk="1" hangingPunct="1">
              <a:defRPr/>
            </a:pPr>
            <a:r>
              <a:rPr lang="en-NZ" dirty="0" smtClean="0"/>
              <a:t>Add link to registered authorities. </a:t>
            </a:r>
          </a:p>
          <a:p>
            <a:pPr lvl="1" eaLnBrk="1" hangingPunct="1">
              <a:defRPr/>
            </a:pPr>
            <a:r>
              <a:rPr lang="en-NZ" dirty="0" smtClean="0"/>
              <a:t>Provide case studies. </a:t>
            </a:r>
          </a:p>
          <a:p>
            <a:pPr lvl="1" eaLnBrk="1" hangingPunct="1">
              <a:defRPr/>
            </a:pPr>
            <a:r>
              <a:rPr lang="en-NZ" dirty="0" smtClean="0"/>
              <a:t>Use shorter questions.</a:t>
            </a:r>
          </a:p>
          <a:p>
            <a:pPr lvl="1" eaLnBrk="1" hangingPunct="1">
              <a:defRPr/>
            </a:pPr>
            <a:r>
              <a:rPr lang="en-NZ" dirty="0" smtClean="0"/>
              <a:t>Course should be compulsory.</a:t>
            </a:r>
          </a:p>
        </p:txBody>
      </p:sp>
      <p:sp>
        <p:nvSpPr>
          <p:cNvPr id="4" name="Title 3"/>
          <p:cNvSpPr>
            <a:spLocks noGrp="1"/>
          </p:cNvSpPr>
          <p:nvPr>
            <p:ph type="title"/>
          </p:nvPr>
        </p:nvSpPr>
        <p:spPr>
          <a:xfrm>
            <a:off x="0" y="0"/>
            <a:ext cx="9144000" cy="1206500"/>
          </a:xfrm>
        </p:spPr>
        <p:txBody>
          <a:bodyPr/>
          <a:lstStyle/>
          <a:p>
            <a:pPr eaLnBrk="1" hangingPunct="1">
              <a:defRPr/>
            </a:pPr>
            <a:r>
              <a:rPr lang="en-NZ" dirty="0" smtClean="0"/>
              <a:t>User Feedback</a:t>
            </a:r>
            <a:endParaRPr lang="en-NZ" dirty="0"/>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up)">
                                      <p:cBhvr>
                                        <p:cTn id="31" dur="500"/>
                                        <p:tgtEl>
                                          <p:spTgt spid="2">
                                            <p:txEl>
                                              <p:pRg st="6" end="6"/>
                                            </p:txEl>
                                          </p:spTgt>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up)">
                                      <p:cBhvr>
                                        <p:cTn id="35" dur="500"/>
                                        <p:tgtEl>
                                          <p:spTgt spid="2">
                                            <p:txEl>
                                              <p:pRg st="7" end="7"/>
                                            </p:txEl>
                                          </p:spTgt>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up)">
                                      <p:cBhvr>
                                        <p:cTn id="39" dur="500"/>
                                        <p:tgtEl>
                                          <p:spTgt spid="2">
                                            <p:txEl>
                                              <p:pRg st="8" end="8"/>
                                            </p:txEl>
                                          </p:spTgt>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up)">
                                      <p:cBhvr>
                                        <p:cTn id="43" dur="500"/>
                                        <p:tgtEl>
                                          <p:spTgt spid="2">
                                            <p:txEl>
                                              <p:pRg st="9" end="9"/>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wipe(up)">
                                      <p:cBhvr>
                                        <p:cTn id="48" dur="500"/>
                                        <p:tgtEl>
                                          <p:spTgt spid="3">
                                            <p:txEl>
                                              <p:pRg st="0" end="0"/>
                                            </p:txEl>
                                          </p:spTgt>
                                        </p:tgtEl>
                                      </p:cBhvr>
                                    </p:animEffect>
                                  </p:childTnLst>
                                </p:cTn>
                              </p:par>
                            </p:childTnLst>
                          </p:cTn>
                        </p:par>
                        <p:par>
                          <p:cTn id="49" fill="hold" nodeType="afterGroup">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Effect transition="in" filter="wipe(up)">
                                      <p:cBhvr>
                                        <p:cTn id="52" dur="500"/>
                                        <p:tgtEl>
                                          <p:spTgt spid="3">
                                            <p:txEl>
                                              <p:pRg st="1" end="1"/>
                                            </p:txEl>
                                          </p:spTgt>
                                        </p:tgtEl>
                                      </p:cBhvr>
                                    </p:animEffect>
                                  </p:childTnLst>
                                </p:cTn>
                              </p:par>
                            </p:childTnLst>
                          </p:cTn>
                        </p:par>
                        <p:par>
                          <p:cTn id="53" fill="hold" nodeType="afterGroup">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wipe(up)">
                                      <p:cBhvr>
                                        <p:cTn id="56" dur="500"/>
                                        <p:tgtEl>
                                          <p:spTgt spid="3">
                                            <p:txEl>
                                              <p:pRg st="2" end="2"/>
                                            </p:txEl>
                                          </p:spTgt>
                                        </p:tgtEl>
                                      </p:cBhvr>
                                    </p:animEffect>
                                  </p:childTnLst>
                                </p:cTn>
                              </p:par>
                            </p:childTnLst>
                          </p:cTn>
                        </p:par>
                        <p:par>
                          <p:cTn id="57" fill="hold" nodeType="afterGroup">
                            <p:stCondLst>
                              <p:cond delay="1500"/>
                            </p:stCondLst>
                            <p:childTnLst>
                              <p:par>
                                <p:cTn id="58" presetID="22" presetClass="entr" presetSubtype="1" fill="hold" grpId="0" nodeType="after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up)">
                                      <p:cBhvr>
                                        <p:cTn id="60" dur="500"/>
                                        <p:tgtEl>
                                          <p:spTgt spid="3">
                                            <p:txEl>
                                              <p:pRg st="3" end="3"/>
                                            </p:txEl>
                                          </p:spTgt>
                                        </p:tgtEl>
                                      </p:cBhvr>
                                    </p:animEffect>
                                  </p:childTnLst>
                                </p:cTn>
                              </p:par>
                            </p:childTnLst>
                          </p:cTn>
                        </p:par>
                        <p:par>
                          <p:cTn id="61" fill="hold" nodeType="afterGroup">
                            <p:stCondLst>
                              <p:cond delay="2000"/>
                            </p:stCondLst>
                            <p:childTnLst>
                              <p:par>
                                <p:cTn id="62" presetID="22" presetClass="entr" presetSubtype="1" fill="hold" grpId="0" nodeType="after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wipe(up)">
                                      <p:cBhvr>
                                        <p:cTn id="64" dur="500"/>
                                        <p:tgtEl>
                                          <p:spTgt spid="3">
                                            <p:txEl>
                                              <p:pRg st="4" end="4"/>
                                            </p:txEl>
                                          </p:spTgt>
                                        </p:tgtEl>
                                      </p:cBhvr>
                                    </p:animEffect>
                                  </p:childTnLst>
                                </p:cTn>
                              </p:par>
                            </p:childTnLst>
                          </p:cTn>
                        </p:par>
                        <p:par>
                          <p:cTn id="65" fill="hold" nodeType="afterGroup">
                            <p:stCondLst>
                              <p:cond delay="2500"/>
                            </p:stCondLst>
                            <p:childTnLst>
                              <p:par>
                                <p:cTn id="66" presetID="22" presetClass="entr" presetSubtype="1" fill="hold" grpId="0" nodeType="after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wipe(up)">
                                      <p:cBhvr>
                                        <p:cTn id="68" dur="500"/>
                                        <p:tgtEl>
                                          <p:spTgt spid="3">
                                            <p:txEl>
                                              <p:pRg st="5" end="5"/>
                                            </p:txEl>
                                          </p:spTgt>
                                        </p:tgtEl>
                                      </p:cBhvr>
                                    </p:animEffect>
                                  </p:childTnLst>
                                </p:cTn>
                              </p:par>
                            </p:childTnLst>
                          </p:cTn>
                        </p:par>
                        <p:par>
                          <p:cTn id="69" fill="hold" nodeType="afterGroup">
                            <p:stCondLst>
                              <p:cond delay="3000"/>
                            </p:stCondLst>
                            <p:childTnLst>
                              <p:par>
                                <p:cTn id="70" presetID="22" presetClass="entr" presetSubtype="1" fill="hold" grpId="0" nodeType="after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wipe(up)">
                                      <p:cBhvr>
                                        <p:cTn id="72" dur="500"/>
                                        <p:tgtEl>
                                          <p:spTgt spid="3">
                                            <p:txEl>
                                              <p:pRg st="6" end="6"/>
                                            </p:txEl>
                                          </p:spTgt>
                                        </p:tgtEl>
                                      </p:cBhvr>
                                    </p:animEffect>
                                  </p:childTnLst>
                                </p:cTn>
                              </p:par>
                            </p:childTnLst>
                          </p:cTn>
                        </p:par>
                        <p:par>
                          <p:cTn id="73" fill="hold" nodeType="afterGroup">
                            <p:stCondLst>
                              <p:cond delay="3500"/>
                            </p:stCondLst>
                            <p:childTnLst>
                              <p:par>
                                <p:cTn id="74" presetID="22" presetClass="entr" presetSubtype="1" fill="hold" grpId="0" nodeType="afterEffect">
                                  <p:stCondLst>
                                    <p:cond delay="0"/>
                                  </p:stCondLst>
                                  <p:childTnLst>
                                    <p:set>
                                      <p:cBhvr>
                                        <p:cTn id="75" dur="1" fill="hold">
                                          <p:stCondLst>
                                            <p:cond delay="0"/>
                                          </p:stCondLst>
                                        </p:cTn>
                                        <p:tgtEl>
                                          <p:spTgt spid="3">
                                            <p:txEl>
                                              <p:pRg st="7" end="7"/>
                                            </p:txEl>
                                          </p:spTgt>
                                        </p:tgtEl>
                                        <p:attrNameLst>
                                          <p:attrName>style.visibility</p:attrName>
                                        </p:attrNameLst>
                                      </p:cBhvr>
                                      <p:to>
                                        <p:strVal val="visible"/>
                                      </p:to>
                                    </p:set>
                                    <p:animEffect transition="in" filter="wipe(up)">
                                      <p:cBhvr>
                                        <p:cTn id="76" dur="500"/>
                                        <p:tgtEl>
                                          <p:spTgt spid="3">
                                            <p:txEl>
                                              <p:pRg st="7" end="7"/>
                                            </p:txEl>
                                          </p:spTgt>
                                        </p:tgtEl>
                                      </p:cBhvr>
                                    </p:animEffect>
                                  </p:childTnLst>
                                </p:cTn>
                              </p:par>
                            </p:childTnLst>
                          </p:cTn>
                        </p:par>
                        <p:par>
                          <p:cTn id="77" fill="hold" nodeType="afterGroup">
                            <p:stCondLst>
                              <p:cond delay="4000"/>
                            </p:stCondLst>
                            <p:childTnLst>
                              <p:par>
                                <p:cTn id="78" presetID="22" presetClass="entr" presetSubtype="1" fill="hold" grpId="0" nodeType="after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animEffect transition="in" filter="wipe(up)">
                                      <p:cBhvr>
                                        <p:cTn id="8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14338" y="1600200"/>
          <a:ext cx="8337550" cy="46958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a:xfrm>
            <a:off x="0" y="0"/>
            <a:ext cx="9144000" cy="1206500"/>
          </a:xfrm>
        </p:spPr>
        <p:txBody>
          <a:bodyPr/>
          <a:lstStyle/>
          <a:p>
            <a:pPr eaLnBrk="1" hangingPunct="1">
              <a:defRPr/>
            </a:pPr>
            <a:r>
              <a:rPr lang="en-NZ" dirty="0" smtClean="0"/>
              <a:t/>
            </a:r>
            <a:br>
              <a:rPr lang="en-NZ" dirty="0" smtClean="0"/>
            </a:br>
            <a:r>
              <a:rPr lang="en-NZ" dirty="0" smtClean="0"/>
              <a:t>Registered &amp; Non-registered </a:t>
            </a:r>
            <a:br>
              <a:rPr lang="en-NZ" dirty="0" smtClean="0"/>
            </a:br>
            <a:r>
              <a:rPr lang="en-NZ" dirty="0" smtClean="0"/>
              <a:t>Health Workforce</a:t>
            </a:r>
            <a:br>
              <a:rPr lang="en-NZ" dirty="0" smtClean="0"/>
            </a:br>
            <a:endParaRPr lang="en-NZ" dirty="0"/>
          </a:p>
        </p:txBody>
      </p:sp>
      <p:sp>
        <p:nvSpPr>
          <p:cNvPr id="37892"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7893"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7894"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E6B6576-F090-4F88-A8BA-C432B9A107EC}" type="slidenum">
              <a:rPr lang="en-US" sz="1000">
                <a:latin typeface="Calibri" pitchFamily="34" charset="0"/>
              </a:rPr>
              <a:pPr algn="r" eaLnBrk="1" hangingPunct="1"/>
              <a:t>31</a:t>
            </a:fld>
            <a:endParaRPr lang="en-US" sz="1000">
              <a:latin typeface="Calibri" pitchFamily="34" charset="0"/>
            </a:endParaRPr>
          </a:p>
        </p:txBody>
      </p:sp>
    </p:spTree>
  </p:cSld>
  <p:clrMapOvr>
    <a:masterClrMapping/>
  </p:clrMapOvr>
  <p:transition spd="med">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fontScale="92500" lnSpcReduction="10000"/>
          </a:bodyPr>
          <a:lstStyle/>
          <a:p>
            <a:pPr eaLnBrk="1" hangingPunct="1">
              <a:defRPr/>
            </a:pPr>
            <a:r>
              <a:rPr lang="en-NZ" dirty="0" smtClean="0"/>
              <a:t>Development of effective, trusting relationships between practitioner/patient </a:t>
            </a:r>
          </a:p>
          <a:p>
            <a:pPr eaLnBrk="1" hangingPunct="1">
              <a:defRPr/>
            </a:pPr>
            <a:r>
              <a:rPr lang="en-NZ" dirty="0" smtClean="0"/>
              <a:t>Greater disclosure from patients</a:t>
            </a:r>
          </a:p>
          <a:p>
            <a:pPr eaLnBrk="1" hangingPunct="1">
              <a:defRPr/>
            </a:pPr>
            <a:r>
              <a:rPr lang="en-NZ" dirty="0" smtClean="0"/>
              <a:t>Increased compliance with treatment</a:t>
            </a:r>
          </a:p>
          <a:p>
            <a:pPr eaLnBrk="1" hangingPunct="1">
              <a:defRPr/>
            </a:pPr>
            <a:r>
              <a:rPr lang="en-NZ" dirty="0" smtClean="0"/>
              <a:t>Better patient outcomes</a:t>
            </a:r>
          </a:p>
          <a:p>
            <a:pPr eaLnBrk="1" hangingPunct="1">
              <a:defRPr/>
            </a:pPr>
            <a:r>
              <a:rPr lang="en-NZ" dirty="0" smtClean="0"/>
              <a:t>Increase patient satisfaction</a:t>
            </a:r>
          </a:p>
          <a:p>
            <a:pPr eaLnBrk="1" hangingPunct="1">
              <a:defRPr/>
            </a:pPr>
            <a:r>
              <a:rPr lang="en-NZ" dirty="0" smtClean="0"/>
              <a:t>Potential to improve the efficiency &amp; cost-effectiveness of health care</a:t>
            </a: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Expected outcomes</a:t>
            </a:r>
            <a:endParaRPr lang="en-NZ" dirty="0"/>
          </a:p>
        </p:txBody>
      </p:sp>
      <p:sp>
        <p:nvSpPr>
          <p:cNvPr id="38916"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8917"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8918"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BC6AE5F-71BC-4CA2-AEB6-0F112ABD20A1}" type="slidenum">
              <a:rPr lang="en-US" sz="1000">
                <a:latin typeface="Calibri" pitchFamily="34" charset="0"/>
              </a:rPr>
              <a:pPr algn="r" eaLnBrk="1" hangingPunct="1"/>
              <a:t>32</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up)">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8" y="1600200"/>
            <a:ext cx="8337550" cy="4695825"/>
          </a:xfrm>
        </p:spPr>
        <p:txBody>
          <a:bodyPr>
            <a:normAutofit fontScale="62500" lnSpcReduction="20000"/>
          </a:bodyPr>
          <a:lstStyle/>
          <a:p>
            <a:pPr eaLnBrk="1" hangingPunct="1">
              <a:defRPr/>
            </a:pPr>
            <a:r>
              <a:rPr lang="mi-NZ" dirty="0" smtClean="0"/>
              <a:t>Resistance varies across the continuum </a:t>
            </a:r>
          </a:p>
          <a:p>
            <a:pPr eaLnBrk="1" hangingPunct="1">
              <a:defRPr/>
            </a:pPr>
            <a:r>
              <a:rPr lang="mi-NZ" dirty="0" smtClean="0"/>
              <a:t>Buy in is critical</a:t>
            </a:r>
          </a:p>
          <a:p>
            <a:pPr eaLnBrk="1" hangingPunct="1">
              <a:defRPr/>
            </a:pPr>
            <a:r>
              <a:rPr lang="mi-NZ" dirty="0" smtClean="0"/>
              <a:t>Focus on cases – straight didactics are quickly forgotten</a:t>
            </a:r>
          </a:p>
          <a:p>
            <a:pPr eaLnBrk="1" hangingPunct="1">
              <a:defRPr/>
            </a:pPr>
            <a:r>
              <a:rPr lang="mi-NZ" dirty="0" smtClean="0"/>
              <a:t>Assess demand for categorical approaches (tailor made)</a:t>
            </a:r>
          </a:p>
          <a:p>
            <a:pPr eaLnBrk="1" hangingPunct="1">
              <a:defRPr/>
            </a:pPr>
            <a:r>
              <a:rPr lang="mi-NZ" dirty="0" smtClean="0"/>
              <a:t>Think longitudinal</a:t>
            </a:r>
          </a:p>
          <a:p>
            <a:pPr eaLnBrk="1" hangingPunct="1">
              <a:defRPr/>
            </a:pPr>
            <a:r>
              <a:rPr lang="mi-NZ" dirty="0" smtClean="0"/>
              <a:t>There is no end point</a:t>
            </a:r>
          </a:p>
          <a:p>
            <a:pPr eaLnBrk="1" hangingPunct="1">
              <a:defRPr/>
            </a:pPr>
            <a:r>
              <a:rPr lang="mi-NZ" dirty="0" smtClean="0"/>
              <a:t>Integrate (open to all/ fit in with group)</a:t>
            </a:r>
          </a:p>
          <a:p>
            <a:pPr eaLnBrk="1" hangingPunct="1">
              <a:defRPr/>
            </a:pPr>
            <a:r>
              <a:rPr lang="mi-NZ" dirty="0" smtClean="0"/>
              <a:t>Sociocultural matters matter</a:t>
            </a:r>
            <a:r>
              <a:rPr lang="en-NZ" dirty="0" smtClean="0"/>
              <a:t> and impact on communication</a:t>
            </a:r>
          </a:p>
          <a:p>
            <a:pPr eaLnBrk="1" hangingPunct="1">
              <a:defRPr/>
            </a:pPr>
            <a:r>
              <a:rPr lang="mi-NZ" dirty="0" smtClean="0"/>
              <a:t>There are strategies you can learn</a:t>
            </a:r>
          </a:p>
          <a:p>
            <a:pPr eaLnBrk="1" hangingPunct="1">
              <a:defRPr/>
            </a:pPr>
            <a:r>
              <a:rPr lang="mi-NZ" dirty="0" smtClean="0"/>
              <a:t>Improves quality and effectiveness</a:t>
            </a:r>
          </a:p>
          <a:p>
            <a:pPr eaLnBrk="1" hangingPunct="1">
              <a:defRPr/>
            </a:pPr>
            <a:endParaRPr lang="mi-NZ" dirty="0" smtClean="0"/>
          </a:p>
        </p:txBody>
      </p:sp>
      <p:sp>
        <p:nvSpPr>
          <p:cNvPr id="4" name="Title 3"/>
          <p:cNvSpPr>
            <a:spLocks noGrp="1"/>
          </p:cNvSpPr>
          <p:nvPr>
            <p:ph type="title"/>
          </p:nvPr>
        </p:nvSpPr>
        <p:spPr>
          <a:xfrm>
            <a:off x="0" y="0"/>
            <a:ext cx="9144000" cy="1206500"/>
          </a:xfrm>
        </p:spPr>
        <p:txBody>
          <a:bodyPr/>
          <a:lstStyle/>
          <a:p>
            <a:pPr eaLnBrk="1" hangingPunct="1">
              <a:defRPr/>
            </a:pPr>
            <a:r>
              <a:rPr lang="mi-NZ" dirty="0" smtClean="0"/>
              <a:t>Key Points to Remember</a:t>
            </a:r>
            <a:endParaRPr lang="en-NZ" dirty="0"/>
          </a:p>
        </p:txBody>
      </p:sp>
      <p:sp>
        <p:nvSpPr>
          <p:cNvPr id="39940"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39941"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39942"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217A3B-B071-4AC3-AB2B-27C444A3EDBF}" type="slidenum">
              <a:rPr lang="en-US" sz="1000">
                <a:latin typeface="Calibri" pitchFamily="34" charset="0"/>
              </a:rPr>
              <a:pPr algn="r" eaLnBrk="1" hangingPunct="1"/>
              <a:t>33</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500"/>
                                        <p:tgtEl>
                                          <p:spTgt spid="3">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500"/>
                                        <p:tgtEl>
                                          <p:spTgt spid="3">
                                            <p:txEl>
                                              <p:pRg st="3" end="3"/>
                                            </p:txEl>
                                          </p:spTgt>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nodeType="afterGroup">
                            <p:stCondLst>
                              <p:cond delay="2500"/>
                            </p:stCondLst>
                            <p:childTnLst>
                              <p:par>
                                <p:cTn id="25" presetID="22"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500"/>
                                        <p:tgtEl>
                                          <p:spTgt spid="3">
                                            <p:txEl>
                                              <p:pRg st="6" end="6"/>
                                            </p:txEl>
                                          </p:spTgt>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500"/>
                                        <p:tgtEl>
                                          <p:spTgt spid="3">
                                            <p:txEl>
                                              <p:pRg st="7" end="7"/>
                                            </p:txEl>
                                          </p:spTgt>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up)">
                                      <p:cBhvr>
                                        <p:cTn id="39" dur="500"/>
                                        <p:tgtEl>
                                          <p:spTgt spid="3">
                                            <p:txEl>
                                              <p:pRg st="8" end="8"/>
                                            </p:txEl>
                                          </p:spTgt>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up)">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8" y="2130425"/>
            <a:ext cx="7781925" cy="1733550"/>
          </a:xfrm>
        </p:spPr>
        <p:txBody>
          <a:bodyPr/>
          <a:lstStyle/>
          <a:p>
            <a:pPr eaLnBrk="1" hangingPunct="1">
              <a:defRPr/>
            </a:pPr>
            <a:r>
              <a:rPr lang="en-NZ" sz="5400" dirty="0" smtClean="0"/>
              <a:t>International Collateral </a:t>
            </a:r>
            <a:endParaRPr lang="en-NZ" sz="5400" dirty="0"/>
          </a:p>
        </p:txBody>
      </p:sp>
      <p:sp>
        <p:nvSpPr>
          <p:cNvPr id="40963" name="Content Placeholder 7"/>
          <p:cNvSpPr>
            <a:spLocks noGrp="1"/>
          </p:cNvSpPr>
          <p:nvPr>
            <p:ph sz="quarter" idx="10"/>
          </p:nvPr>
        </p:nvSpPr>
        <p:spPr>
          <a:xfrm>
            <a:off x="5973763" y="5878513"/>
            <a:ext cx="2898775" cy="717550"/>
          </a:xfrm>
        </p:spPr>
        <p:txBody>
          <a:bodyPr/>
          <a:lstStyle/>
          <a:p>
            <a:pPr eaLnBrk="1" hangingPunct="1">
              <a:spcBef>
                <a:spcPct val="0"/>
              </a:spcBef>
            </a:pPr>
            <a:r>
              <a:rPr lang="en-NZ" sz="1800" smtClean="0"/>
              <a:t>Riripeti Haretuku</a:t>
            </a:r>
          </a:p>
          <a:p>
            <a:pPr eaLnBrk="1" hangingPunct="1">
              <a:spcBef>
                <a:spcPct val="0"/>
              </a:spcBef>
            </a:pPr>
            <a:r>
              <a:rPr lang="en-NZ" sz="1800" smtClean="0"/>
              <a:t>Mauriora Associates CEO</a:t>
            </a:r>
          </a:p>
        </p:txBody>
      </p:sp>
    </p:spTree>
  </p:cSld>
  <p:clrMapOvr>
    <a:masterClrMapping/>
  </p:clrMapOvr>
  <p:transition spd="med">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lnSpcReduction="10000"/>
          </a:bodyPr>
          <a:lstStyle/>
          <a:p>
            <a:pPr eaLnBrk="1" hangingPunct="1">
              <a:defRPr/>
            </a:pPr>
            <a:r>
              <a:rPr lang="mi-NZ" dirty="0" smtClean="0"/>
              <a:t>Declaration of Independence</a:t>
            </a:r>
            <a:endParaRPr lang="en-NZ" dirty="0" smtClean="0"/>
          </a:p>
          <a:p>
            <a:pPr eaLnBrk="1" hangingPunct="1">
              <a:defRPr/>
            </a:pPr>
            <a:r>
              <a:rPr lang="en-NZ" dirty="0" smtClean="0"/>
              <a:t>Te Tiriti o Waitangi</a:t>
            </a:r>
          </a:p>
          <a:p>
            <a:pPr eaLnBrk="1" hangingPunct="1">
              <a:defRPr/>
            </a:pPr>
            <a:r>
              <a:rPr lang="en-NZ" dirty="0" smtClean="0"/>
              <a:t>Current Child Health Profile</a:t>
            </a:r>
          </a:p>
          <a:p>
            <a:pPr eaLnBrk="1" hangingPunct="1">
              <a:defRPr/>
            </a:pPr>
            <a:r>
              <a:rPr lang="en-NZ" dirty="0" smtClean="0"/>
              <a:t>International Declarations</a:t>
            </a:r>
          </a:p>
          <a:p>
            <a:pPr eaLnBrk="1" hangingPunct="1">
              <a:defRPr/>
            </a:pPr>
            <a:r>
              <a:rPr lang="en-NZ" dirty="0" smtClean="0"/>
              <a:t>Indigenous Rights</a:t>
            </a:r>
          </a:p>
          <a:p>
            <a:pPr eaLnBrk="1" hangingPunct="1">
              <a:defRPr/>
            </a:pPr>
            <a:r>
              <a:rPr lang="en-NZ" dirty="0" smtClean="0"/>
              <a:t>Human Acts</a:t>
            </a:r>
          </a:p>
          <a:p>
            <a:pPr eaLnBrk="1" hangingPunct="1">
              <a:defRPr/>
            </a:pPr>
            <a:r>
              <a:rPr lang="en-NZ" dirty="0" smtClean="0"/>
              <a:t>Conclusion</a:t>
            </a:r>
          </a:p>
          <a:p>
            <a:pPr eaLnBrk="1" hangingPunct="1">
              <a:defRPr/>
            </a:pPr>
            <a:endParaRPr lang="en-NZ" dirty="0" smtClean="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Content</a:t>
            </a:r>
            <a:endParaRPr lang="en-NZ" dirty="0"/>
          </a:p>
        </p:txBody>
      </p:sp>
      <p:sp>
        <p:nvSpPr>
          <p:cNvPr id="41988"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1989"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1990"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0E76865-F4D8-4C6B-8115-38835EA36364}" type="slidenum">
              <a:rPr lang="en-US" sz="1000">
                <a:latin typeface="Calibri" pitchFamily="34" charset="0"/>
              </a:rPr>
              <a:pPr algn="r" eaLnBrk="1" hangingPunct="1"/>
              <a:t>35</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fontScale="92500" lnSpcReduction="10000"/>
          </a:bodyPr>
          <a:lstStyle/>
          <a:p>
            <a:pPr eaLnBrk="1" hangingPunct="1">
              <a:defRPr/>
            </a:pPr>
            <a:r>
              <a:rPr lang="en-NZ" dirty="0" smtClean="0"/>
              <a:t>The handwritten Declaration, consisting four articles, asserted the independence of Nu Tirene (New Zealand) under the rule of the ‘United Tribes of New Zealand’.</a:t>
            </a:r>
          </a:p>
          <a:p>
            <a:pPr eaLnBrk="1" hangingPunct="1">
              <a:defRPr/>
            </a:pPr>
            <a:r>
              <a:rPr lang="en-NZ" dirty="0" smtClean="0"/>
              <a:t>Māori had no say in the preparation of this document. By 1839, 52 chiefs had signed the declaration, which was acknowledged by the British government. </a:t>
            </a:r>
          </a:p>
          <a:p>
            <a:pPr eaLnBrk="1" hangingPunct="1">
              <a:defRPr/>
            </a:pPr>
            <a:r>
              <a:rPr lang="en-NZ" b="1" dirty="0" smtClean="0"/>
              <a:t>It remains a significant mark of Māori national identity.</a:t>
            </a:r>
          </a:p>
          <a:p>
            <a:pPr eaLnBrk="1" hangingPunct="1">
              <a:defRPr/>
            </a:pP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mi-NZ" sz="3400" dirty="0" smtClean="0"/>
              <a:t>1835 Declaration of Independance</a:t>
            </a:r>
            <a:endParaRPr lang="en-NZ" sz="3400" dirty="0"/>
          </a:p>
        </p:txBody>
      </p:sp>
      <p:sp>
        <p:nvSpPr>
          <p:cNvPr id="43012"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3013"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3014"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4929125-522E-41EF-B529-842EA1011B34}" type="slidenum">
              <a:rPr lang="en-US" sz="1000">
                <a:latin typeface="Calibri" pitchFamily="34" charset="0"/>
              </a:rPr>
              <a:pPr algn="r" eaLnBrk="1" hangingPunct="1"/>
              <a:t>36</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normAutofit fontScale="92500"/>
          </a:bodyPr>
          <a:lstStyle/>
          <a:p>
            <a:pPr eaLnBrk="1" hangingPunct="1">
              <a:defRPr/>
            </a:pPr>
            <a:r>
              <a:rPr lang="en-NZ" dirty="0" smtClean="0"/>
              <a:t>The </a:t>
            </a:r>
            <a:r>
              <a:rPr lang="en-NZ" b="1" dirty="0" smtClean="0"/>
              <a:t>Treaty is </a:t>
            </a:r>
            <a:r>
              <a:rPr lang="en-NZ" dirty="0" smtClean="0"/>
              <a:t>a political compact between </a:t>
            </a:r>
            <a:r>
              <a:rPr lang="en-NZ" b="1" dirty="0" smtClean="0"/>
              <a:t>tribal leaders of Māori hapū </a:t>
            </a:r>
            <a:r>
              <a:rPr lang="en-NZ" dirty="0" smtClean="0"/>
              <a:t>and the </a:t>
            </a:r>
            <a:r>
              <a:rPr lang="en-NZ" b="1" dirty="0" smtClean="0"/>
              <a:t>British Crown </a:t>
            </a:r>
            <a:r>
              <a:rPr lang="en-NZ" dirty="0" smtClean="0"/>
              <a:t>and set the foundation for the establishment of the British government in New Zealand. </a:t>
            </a:r>
          </a:p>
          <a:p>
            <a:pPr eaLnBrk="1" hangingPunct="1">
              <a:defRPr/>
            </a:pPr>
            <a:r>
              <a:rPr lang="en-NZ" dirty="0" smtClean="0"/>
              <a:t>There is a Māori and English version of the treaty which consists of four articles. </a:t>
            </a:r>
          </a:p>
          <a:p>
            <a:pPr eaLnBrk="1" hangingPunct="1">
              <a:defRPr/>
            </a:pPr>
            <a:r>
              <a:rPr lang="en-NZ" dirty="0" smtClean="0"/>
              <a:t>The interpretation of the Treaty by Māori and the Crown remains a constant tension in New Zealand between the Crown and Māori.</a:t>
            </a:r>
          </a:p>
          <a:p>
            <a:pPr eaLnBrk="1" hangingPunct="1">
              <a:defRPr/>
            </a:pP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mi-NZ" dirty="0" smtClean="0"/>
              <a:t>1840 Te Tiriti o Waitangi/ </a:t>
            </a:r>
            <a:br>
              <a:rPr lang="mi-NZ" dirty="0" smtClean="0"/>
            </a:br>
            <a:r>
              <a:rPr lang="mi-NZ" dirty="0" smtClean="0"/>
              <a:t>The Treaty of Waitangi</a:t>
            </a:r>
            <a:endParaRPr lang="en-NZ" dirty="0"/>
          </a:p>
        </p:txBody>
      </p:sp>
      <p:sp>
        <p:nvSpPr>
          <p:cNvPr id="44036"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4037"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4038"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6177BF2-EE0C-4DC1-B4DD-2308BAA826C2}" type="slidenum">
              <a:rPr lang="en-US" sz="1000">
                <a:latin typeface="Calibri" pitchFamily="34" charset="0"/>
              </a:rPr>
              <a:pPr algn="r" eaLnBrk="1" hangingPunct="1"/>
              <a:t>37</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fontScale="92500" lnSpcReduction="20000"/>
          </a:bodyPr>
          <a:lstStyle/>
          <a:p>
            <a:pPr eaLnBrk="1" hangingPunct="1">
              <a:defRPr/>
            </a:pPr>
            <a:r>
              <a:rPr lang="en-NZ" dirty="0" smtClean="0"/>
              <a:t>Parties</a:t>
            </a:r>
          </a:p>
          <a:p>
            <a:pPr eaLnBrk="1" hangingPunct="1">
              <a:defRPr/>
            </a:pPr>
            <a:r>
              <a:rPr lang="en-NZ" dirty="0" smtClean="0"/>
              <a:t>Philosophical differences </a:t>
            </a:r>
          </a:p>
          <a:p>
            <a:pPr eaLnBrk="1" hangingPunct="1">
              <a:defRPr/>
            </a:pPr>
            <a:r>
              <a:rPr lang="en-NZ" dirty="0" smtClean="0"/>
              <a:t>Practices</a:t>
            </a:r>
          </a:p>
          <a:p>
            <a:pPr eaLnBrk="1" hangingPunct="1">
              <a:defRPr/>
            </a:pPr>
            <a:r>
              <a:rPr lang="en-NZ" dirty="0" smtClean="0"/>
              <a:t>Parameters</a:t>
            </a:r>
          </a:p>
          <a:p>
            <a:pPr eaLnBrk="1" hangingPunct="1">
              <a:defRPr/>
            </a:pPr>
            <a:r>
              <a:rPr lang="en-NZ" dirty="0" smtClean="0"/>
              <a:t>Partnership</a:t>
            </a:r>
          </a:p>
          <a:p>
            <a:pPr eaLnBrk="1" hangingPunct="1">
              <a:defRPr/>
            </a:pPr>
            <a:r>
              <a:rPr lang="en-NZ" dirty="0" smtClean="0"/>
              <a:t>Protection</a:t>
            </a:r>
          </a:p>
          <a:p>
            <a:pPr eaLnBrk="1" hangingPunct="1">
              <a:defRPr/>
            </a:pPr>
            <a:r>
              <a:rPr lang="en-NZ" dirty="0" smtClean="0"/>
              <a:t>Preservation</a:t>
            </a:r>
          </a:p>
          <a:p>
            <a:pPr eaLnBrk="1" hangingPunct="1">
              <a:defRPr/>
            </a:pPr>
            <a:r>
              <a:rPr lang="en-NZ" dirty="0" smtClean="0"/>
              <a:t>Problems arose</a:t>
            </a:r>
          </a:p>
          <a:p>
            <a:pPr eaLnBrk="1" hangingPunct="1">
              <a:defRPr/>
            </a:pPr>
            <a:r>
              <a:rPr lang="en-NZ" dirty="0" smtClean="0"/>
              <a:t>Passive redress</a:t>
            </a:r>
          </a:p>
          <a:p>
            <a:pPr eaLnBrk="1" hangingPunct="1">
              <a:defRPr/>
            </a:pPr>
            <a:r>
              <a:rPr lang="mi-NZ" dirty="0" smtClean="0"/>
              <a:t>Promises</a:t>
            </a:r>
            <a:endParaRPr lang="en-NZ" dirty="0" smtClean="0"/>
          </a:p>
          <a:p>
            <a:pPr eaLnBrk="1" hangingPunct="1">
              <a:defRPr/>
            </a:pPr>
            <a:r>
              <a:rPr lang="mi-NZ" dirty="0" smtClean="0"/>
              <a:t>Power shift </a:t>
            </a:r>
          </a:p>
          <a:p>
            <a:pPr eaLnBrk="1" hangingPunct="1">
              <a:defRPr/>
            </a:pPr>
            <a:r>
              <a:rPr lang="mi-NZ" dirty="0" smtClean="0"/>
              <a:t>Power reasserted</a:t>
            </a:r>
            <a:endParaRPr lang="en-NZ" dirty="0" smtClean="0"/>
          </a:p>
          <a:p>
            <a:pPr eaLnBrk="1" hangingPunct="1">
              <a:defRPr/>
            </a:pPr>
            <a:endParaRPr lang="en-NZ" dirty="0" smtClean="0"/>
          </a:p>
          <a:p>
            <a:pPr eaLnBrk="1" hangingPunct="1">
              <a:defRPr/>
            </a:pPr>
            <a:endParaRPr lang="en-NZ" dirty="0" smtClean="0"/>
          </a:p>
        </p:txBody>
      </p:sp>
      <p:sp>
        <p:nvSpPr>
          <p:cNvPr id="5" name="Title 4"/>
          <p:cNvSpPr>
            <a:spLocks noGrp="1"/>
          </p:cNvSpPr>
          <p:nvPr>
            <p:ph type="title"/>
          </p:nvPr>
        </p:nvSpPr>
        <p:spPr>
          <a:xfrm>
            <a:off x="0" y="0"/>
            <a:ext cx="9144000" cy="1206500"/>
          </a:xfrm>
        </p:spPr>
        <p:txBody>
          <a:bodyPr/>
          <a:lstStyle/>
          <a:p>
            <a:pPr eaLnBrk="1" hangingPunct="1">
              <a:defRPr/>
            </a:pPr>
            <a:r>
              <a:rPr lang="en-NZ" dirty="0" smtClean="0"/>
              <a:t>Te Tiriti o Waitangi </a:t>
            </a:r>
            <a:endParaRPr lang="en-NZ" dirty="0"/>
          </a:p>
        </p:txBody>
      </p:sp>
      <p:pic>
        <p:nvPicPr>
          <p:cNvPr id="25" name="Content Placeholder 7" descr="Treaty of Waitangi.jpg"/>
          <p:cNvPicPr>
            <a:picLocks noGrp="1" noChangeAspect="1"/>
          </p:cNvPicPr>
          <p:nvPr>
            <p:ph sz="half" idx="2"/>
          </p:nvPr>
        </p:nvPicPr>
        <p:blipFill>
          <a:blip r:embed="rId3" cstate="print"/>
          <a:stretch>
            <a:fillRect/>
          </a:stretch>
        </p:blipFill>
        <p:spPr>
          <a:xfrm>
            <a:off x="4975762" y="2493291"/>
            <a:ext cx="2897579" cy="3238471"/>
          </a:xfrm>
          <a:effectLst>
            <a:softEdge rad="63500"/>
          </a:effectLst>
        </p:spPr>
      </p:pic>
      <p:sp>
        <p:nvSpPr>
          <p:cNvPr id="45061"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5062"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5063"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32EA9B0-9CA7-4F9A-B1F9-A92069D7067E}" type="slidenum">
              <a:rPr lang="en-US" sz="1000">
                <a:latin typeface="Calibri" pitchFamily="34" charset="0"/>
              </a:rPr>
              <a:pPr algn="r" eaLnBrk="1" hangingPunct="1"/>
              <a:t>38</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49" fill="hold" nodeType="afterGroup">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additive="base">
                                        <p:cTn id="5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par>
                          <p:cTn id="54" fill="hold" nodeType="afterGroup">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 calcmode="lin" valueType="num">
                                      <p:cBhvr additive="base">
                                        <p:cTn id="5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par>
                          <p:cTn id="59" fill="hold" nodeType="afterGroup">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 calcmode="lin" valueType="num">
                                      <p:cBhvr additive="base">
                                        <p:cTn id="62"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0"/>
          <p:cNvGrpSpPr>
            <a:grpSpLocks/>
          </p:cNvGrpSpPr>
          <p:nvPr/>
        </p:nvGrpSpPr>
        <p:grpSpPr bwMode="auto">
          <a:xfrm>
            <a:off x="8243888" y="1312863"/>
            <a:ext cx="900112" cy="3754437"/>
            <a:chOff x="8244000" y="3102922"/>
            <a:chExt cx="900000" cy="3755078"/>
          </a:xfrm>
        </p:grpSpPr>
        <p:pic>
          <p:nvPicPr>
            <p:cNvPr id="12"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13"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14"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15"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normAutofit fontScale="77500" lnSpcReduction="20000"/>
          </a:bodyPr>
          <a:lstStyle/>
          <a:p>
            <a:pPr eaLnBrk="1" hangingPunct="1">
              <a:spcBef>
                <a:spcPts val="1000"/>
              </a:spcBef>
              <a:buFontTx/>
              <a:buNone/>
              <a:defRPr/>
            </a:pPr>
            <a:r>
              <a:rPr lang="en-NZ" dirty="0" smtClean="0"/>
              <a:t>Māori children are more likely to:</a:t>
            </a:r>
          </a:p>
          <a:p>
            <a:pPr eaLnBrk="1" hangingPunct="1">
              <a:spcBef>
                <a:spcPts val="1000"/>
              </a:spcBef>
              <a:defRPr/>
            </a:pPr>
            <a:r>
              <a:rPr lang="en-NZ" dirty="0" smtClean="0"/>
              <a:t>die as a result of injuries, poisonings, road traffic injuries, SIDS, respiratory conditions, and infectious diseases – all potentially preventable health conditions.</a:t>
            </a:r>
          </a:p>
          <a:p>
            <a:pPr eaLnBrk="1" hangingPunct="1">
              <a:spcBef>
                <a:spcPts val="1000"/>
              </a:spcBef>
              <a:defRPr/>
            </a:pPr>
            <a:r>
              <a:rPr lang="en-NZ" dirty="0" smtClean="0"/>
              <a:t>be admitted to hospital in the first 5 years of life.</a:t>
            </a:r>
          </a:p>
          <a:p>
            <a:pPr eaLnBrk="1" hangingPunct="1">
              <a:spcBef>
                <a:spcPts val="1000"/>
              </a:spcBef>
              <a:defRPr/>
            </a:pPr>
            <a:r>
              <a:rPr lang="en-NZ" dirty="0" smtClean="0"/>
              <a:t>be hospitalised for respiratory conditions, injuries and poisoning, and nervous system diseases.</a:t>
            </a:r>
          </a:p>
          <a:p>
            <a:pPr eaLnBrk="1" hangingPunct="1">
              <a:spcBef>
                <a:spcPts val="1000"/>
              </a:spcBef>
              <a:defRPr/>
            </a:pPr>
            <a:r>
              <a:rPr lang="en-NZ" dirty="0" smtClean="0"/>
              <a:t>drop out of school, be truant, leave school early  </a:t>
            </a:r>
          </a:p>
          <a:p>
            <a:pPr eaLnBrk="1" hangingPunct="1">
              <a:spcBef>
                <a:spcPts val="1000"/>
              </a:spcBef>
              <a:defRPr/>
            </a:pPr>
            <a:r>
              <a:rPr lang="en-NZ" dirty="0" smtClean="0"/>
              <a:t>be over-represented in the disability statistics. </a:t>
            </a:r>
          </a:p>
          <a:p>
            <a:pPr eaLnBrk="1" hangingPunct="1">
              <a:spcBef>
                <a:spcPts val="1000"/>
              </a:spcBef>
              <a:defRPr/>
            </a:pPr>
            <a:r>
              <a:rPr lang="mi-NZ" dirty="0" smtClean="0"/>
              <a:t>be born into social and economic circumstances that exacerbate illness.</a:t>
            </a:r>
          </a:p>
          <a:p>
            <a:pPr eaLnBrk="1" hangingPunct="1">
              <a:spcBef>
                <a:spcPts val="1000"/>
              </a:spcBef>
              <a:defRPr/>
            </a:pPr>
            <a:r>
              <a:rPr lang="mi-NZ" dirty="0" smtClean="0"/>
              <a:t>go to juvenile court</a:t>
            </a:r>
          </a:p>
          <a:p>
            <a:pPr eaLnBrk="1" hangingPunct="1">
              <a:spcBef>
                <a:spcPts val="1000"/>
              </a:spcBef>
              <a:defRPr/>
            </a:pPr>
            <a:endParaRPr lang="en-NZ" dirty="0" smtClean="0"/>
          </a:p>
          <a:p>
            <a:pPr eaLnBrk="1" hangingPunct="1">
              <a:spcBef>
                <a:spcPts val="1000"/>
              </a:spcBef>
              <a:defRPr/>
            </a:pP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mi-NZ" smtClean="0"/>
              <a:t>Māori child health profile 2000</a:t>
            </a:r>
            <a:endParaRPr lang="en-NZ" dirty="0"/>
          </a:p>
        </p:txBody>
      </p:sp>
      <p:sp>
        <p:nvSpPr>
          <p:cNvPr id="46085"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6086"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6087"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E044FEF-CD0A-4022-92C7-780DCBB92AD8}" type="slidenum">
              <a:rPr lang="en-US" sz="1000">
                <a:latin typeface="Calibri" pitchFamily="34" charset="0"/>
              </a:rPr>
              <a:pPr algn="r" eaLnBrk="1" hangingPunct="1"/>
              <a:t>39</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down)">
                                      <p:cBhvr>
                                        <p:cTn id="11" dur="500"/>
                                        <p:tgtEl>
                                          <p:spTgt spid="2">
                                            <p:txEl>
                                              <p:pRg st="2" end="2"/>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down)">
                                      <p:cBhvr>
                                        <p:cTn id="23" dur="500"/>
                                        <p:tgtEl>
                                          <p:spTgt spid="2">
                                            <p:txEl>
                                              <p:pRg st="5" end="5"/>
                                            </p:txEl>
                                          </p:spTgt>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down)">
                                      <p:cBhvr>
                                        <p:cTn id="3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a:defRPr/>
            </a:pPr>
            <a:r>
              <a:rPr lang="en-NZ" dirty="0"/>
              <a:t>For this presentation, ‘culture’ mean people who share a view of the world, language, customs, a pattern of beliefs and practices i.e. </a:t>
            </a:r>
            <a:r>
              <a:rPr lang="en-NZ" dirty="0" smtClean="0"/>
              <a:t>shared ethnicity</a:t>
            </a:r>
          </a:p>
          <a:p>
            <a:pPr>
              <a:defRPr/>
            </a:pPr>
            <a:endParaRPr lang="en-NZ" dirty="0"/>
          </a:p>
        </p:txBody>
      </p:sp>
      <p:sp>
        <p:nvSpPr>
          <p:cNvPr id="3" name="Title 2"/>
          <p:cNvSpPr>
            <a:spLocks noGrp="1"/>
          </p:cNvSpPr>
          <p:nvPr>
            <p:ph type="title"/>
          </p:nvPr>
        </p:nvSpPr>
        <p:spPr>
          <a:xfrm>
            <a:off x="0" y="0"/>
            <a:ext cx="9144000" cy="1206500"/>
          </a:xfrm>
        </p:spPr>
        <p:txBody>
          <a:bodyPr/>
          <a:lstStyle/>
          <a:p>
            <a:pPr>
              <a:defRPr/>
            </a:pPr>
            <a:r>
              <a:rPr lang="en-NZ" dirty="0" smtClean="0"/>
              <a:t>Culture means…</a:t>
            </a:r>
            <a:endParaRPr lang="en-NZ" dirty="0"/>
          </a:p>
        </p:txBody>
      </p:sp>
    </p:spTree>
  </p:cSld>
  <p:clrMapOvr>
    <a:masterClrMapping/>
  </p:clrMapOvr>
  <p:transition>
    <p:pull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p:cNvGrpSpPr>
            <a:grpSpLocks/>
          </p:cNvGrpSpPr>
          <p:nvPr/>
        </p:nvGrpSpPr>
        <p:grpSpPr bwMode="auto">
          <a:xfrm>
            <a:off x="8243888" y="1312863"/>
            <a:ext cx="900112" cy="3754437"/>
            <a:chOff x="8244000" y="3102922"/>
            <a:chExt cx="900000" cy="3755078"/>
          </a:xfrm>
        </p:grpSpPr>
        <p:pic>
          <p:nvPicPr>
            <p:cNvPr id="10"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11"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12"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13"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normAutofit lnSpcReduction="10000"/>
          </a:bodyPr>
          <a:lstStyle/>
          <a:p>
            <a:pPr eaLnBrk="1" hangingPunct="1">
              <a:defRPr/>
            </a:pPr>
            <a:r>
              <a:rPr lang="en-NZ" dirty="0" smtClean="0"/>
              <a:t>Violence in homes</a:t>
            </a:r>
          </a:p>
          <a:p>
            <a:pPr eaLnBrk="1" hangingPunct="1">
              <a:defRPr/>
            </a:pPr>
            <a:r>
              <a:rPr lang="mi-NZ" dirty="0" smtClean="0"/>
              <a:t>Violent crime</a:t>
            </a:r>
          </a:p>
          <a:p>
            <a:pPr eaLnBrk="1" hangingPunct="1">
              <a:defRPr/>
            </a:pPr>
            <a:r>
              <a:rPr lang="mi-NZ" dirty="0" smtClean="0"/>
              <a:t>Women criminals</a:t>
            </a:r>
          </a:p>
          <a:p>
            <a:pPr eaLnBrk="1" hangingPunct="1">
              <a:defRPr/>
            </a:pPr>
            <a:r>
              <a:rPr lang="mi-NZ" dirty="0" smtClean="0"/>
              <a:t>Child abuse and maltreatment</a:t>
            </a:r>
          </a:p>
          <a:p>
            <a:pPr eaLnBrk="1" hangingPunct="1">
              <a:defRPr/>
            </a:pPr>
            <a:r>
              <a:rPr lang="mi-NZ" dirty="0" smtClean="0"/>
              <a:t>Murder</a:t>
            </a:r>
          </a:p>
          <a:p>
            <a:pPr eaLnBrk="1" hangingPunct="1">
              <a:defRPr/>
            </a:pPr>
            <a:r>
              <a:rPr lang="mi-NZ" dirty="0" smtClean="0"/>
              <a:t>Domestic violence</a:t>
            </a:r>
          </a:p>
          <a:p>
            <a:pPr eaLnBrk="1" hangingPunct="1">
              <a:defRPr/>
            </a:pPr>
            <a:r>
              <a:rPr lang="mi-NZ" dirty="0" smtClean="0"/>
              <a:t>Suicide (15-19 yr)</a:t>
            </a:r>
          </a:p>
          <a:p>
            <a:pPr eaLnBrk="1" hangingPunct="1">
              <a:defRPr/>
            </a:pPr>
            <a:endParaRPr lang="mi-NZ" dirty="0" smtClean="0"/>
          </a:p>
          <a:p>
            <a:pPr eaLnBrk="1" hangingPunct="1">
              <a:defRPr/>
            </a:pPr>
            <a:endParaRPr lang="en-NZ" dirty="0" smtClean="0"/>
          </a:p>
        </p:txBody>
      </p:sp>
      <p:sp>
        <p:nvSpPr>
          <p:cNvPr id="3" name="Title 2"/>
          <p:cNvSpPr>
            <a:spLocks noGrp="1"/>
          </p:cNvSpPr>
          <p:nvPr>
            <p:ph type="title"/>
          </p:nvPr>
        </p:nvSpPr>
        <p:spPr>
          <a:xfrm>
            <a:off x="0" y="0"/>
            <a:ext cx="9144000" cy="1206500"/>
          </a:xfrm>
        </p:spPr>
        <p:txBody>
          <a:bodyPr/>
          <a:lstStyle/>
          <a:p>
            <a:pPr eaLnBrk="1" hangingPunct="1">
              <a:defRPr/>
            </a:pPr>
            <a:r>
              <a:rPr lang="mi-NZ" smtClean="0"/>
              <a:t>Māori whānau profile 2012</a:t>
            </a:r>
            <a:endParaRPr lang="en-NZ" dirty="0"/>
          </a:p>
        </p:txBody>
      </p:sp>
      <p:sp>
        <p:nvSpPr>
          <p:cNvPr id="47109"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7110"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7111"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A50EBCC-19DC-48A4-B7FB-CEB6E3023432}" type="slidenum">
              <a:rPr lang="en-US" sz="1000">
                <a:latin typeface="Calibri" pitchFamily="34" charset="0"/>
              </a:rPr>
              <a:pPr algn="r" eaLnBrk="1" hangingPunct="1"/>
              <a:t>40</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up)">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3"/>
          <p:cNvGrpSpPr>
            <a:grpSpLocks/>
          </p:cNvGrpSpPr>
          <p:nvPr/>
        </p:nvGrpSpPr>
        <p:grpSpPr bwMode="auto">
          <a:xfrm>
            <a:off x="8243888" y="1312863"/>
            <a:ext cx="900112" cy="3754437"/>
            <a:chOff x="8244000" y="3102922"/>
            <a:chExt cx="900000" cy="3755078"/>
          </a:xfrm>
        </p:grpSpPr>
        <p:pic>
          <p:nvPicPr>
            <p:cNvPr id="19"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20"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21"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22"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normAutofit/>
          </a:bodyPr>
          <a:lstStyle/>
          <a:p>
            <a:pPr eaLnBrk="1" hangingPunct="1">
              <a:spcBef>
                <a:spcPts val="1000"/>
              </a:spcBef>
              <a:defRPr/>
            </a:pPr>
            <a:r>
              <a:rPr lang="en-NZ" dirty="0" smtClean="0"/>
              <a:t>Collective experience</a:t>
            </a:r>
          </a:p>
          <a:p>
            <a:pPr eaLnBrk="1" hangingPunct="1">
              <a:spcBef>
                <a:spcPts val="1000"/>
              </a:spcBef>
              <a:defRPr/>
            </a:pPr>
            <a:r>
              <a:rPr lang="en-NZ" dirty="0" smtClean="0"/>
              <a:t>Colonisation/ Collaboration</a:t>
            </a:r>
          </a:p>
          <a:p>
            <a:pPr eaLnBrk="1" hangingPunct="1">
              <a:spcBef>
                <a:spcPts val="1000"/>
              </a:spcBef>
              <a:defRPr/>
            </a:pPr>
            <a:r>
              <a:rPr lang="en-NZ" dirty="0" smtClean="0"/>
              <a:t>Confiscation of land and erosion of culture</a:t>
            </a:r>
          </a:p>
          <a:p>
            <a:pPr eaLnBrk="1" hangingPunct="1">
              <a:spcBef>
                <a:spcPts val="1000"/>
              </a:spcBef>
              <a:defRPr/>
            </a:pPr>
            <a:r>
              <a:rPr lang="en-NZ" dirty="0" smtClean="0"/>
              <a:t>Crowns responsibility to protect</a:t>
            </a:r>
          </a:p>
          <a:p>
            <a:pPr eaLnBrk="1" hangingPunct="1">
              <a:spcBef>
                <a:spcPts val="1000"/>
              </a:spcBef>
              <a:defRPr/>
            </a:pPr>
            <a:r>
              <a:rPr lang="en-NZ" dirty="0" smtClean="0"/>
              <a:t>Children - future</a:t>
            </a:r>
          </a:p>
          <a:p>
            <a:pPr marL="0" indent="0" algn="ctr" eaLnBrk="1" hangingPunct="1">
              <a:buFontTx/>
              <a:buNone/>
              <a:defRPr/>
            </a:pPr>
            <a:r>
              <a:rPr lang="en-NZ" sz="2000" i="1" dirty="0" smtClean="0"/>
              <a:t>“indigenous children .. are the custodians of a multitude of cultures, languages, beliefs and knowledge systems, each of which is a precious element of our collective heritage” </a:t>
            </a:r>
          </a:p>
          <a:p>
            <a:pPr marL="0" indent="0" algn="ctr" eaLnBrk="1" hangingPunct="1">
              <a:spcBef>
                <a:spcPts val="600"/>
              </a:spcBef>
              <a:buFontTx/>
              <a:buNone/>
              <a:defRPr/>
            </a:pPr>
            <a:r>
              <a:rPr lang="en-NZ" sz="2000" i="1" dirty="0" smtClean="0"/>
              <a:t>(UNICEF, 2004)</a:t>
            </a:r>
            <a:endParaRPr lang="en-NZ" sz="2000" i="1" dirty="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Indigenous Rights</a:t>
            </a:r>
            <a:endParaRPr lang="en-NZ" dirty="0"/>
          </a:p>
        </p:txBody>
      </p:sp>
      <p:sp>
        <p:nvSpPr>
          <p:cNvPr id="48133"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8134"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8135"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09A3D83-C80A-41FF-B90E-AE1CA8BC0001}" type="slidenum">
              <a:rPr lang="en-US" sz="1000">
                <a:latin typeface="Calibri" pitchFamily="34" charset="0"/>
              </a:rPr>
              <a:pPr algn="r" eaLnBrk="1" hangingPunct="1"/>
              <a:t>41</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up)">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up)">
                                      <p:cBhvr>
                                        <p:cTn id="23" dur="500"/>
                                        <p:tgtEl>
                                          <p:spTgt spid="2">
                                            <p:txEl>
                                              <p:pRg st="4" end="4"/>
                                            </p:txEl>
                                          </p:spTgt>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up)">
                                      <p:cBhvr>
                                        <p:cTn id="3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8"/>
          <p:cNvGrpSpPr>
            <a:grpSpLocks/>
          </p:cNvGrpSpPr>
          <p:nvPr/>
        </p:nvGrpSpPr>
        <p:grpSpPr bwMode="auto">
          <a:xfrm>
            <a:off x="8243888" y="1312863"/>
            <a:ext cx="900112" cy="3754437"/>
            <a:chOff x="8244000" y="3102922"/>
            <a:chExt cx="900000" cy="3755078"/>
          </a:xfrm>
        </p:grpSpPr>
        <p:pic>
          <p:nvPicPr>
            <p:cNvPr id="20"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21"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22"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23"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normAutofit fontScale="70000" lnSpcReduction="20000"/>
          </a:bodyPr>
          <a:lstStyle/>
          <a:p>
            <a:pPr eaLnBrk="1" hangingPunct="1">
              <a:spcBef>
                <a:spcPts val="1000"/>
              </a:spcBef>
              <a:buFontTx/>
              <a:buNone/>
              <a:defRPr/>
            </a:pPr>
            <a:r>
              <a:rPr lang="en-NZ" dirty="0" smtClean="0"/>
              <a:t>All Humans are:</a:t>
            </a:r>
          </a:p>
          <a:p>
            <a:pPr eaLnBrk="1" hangingPunct="1">
              <a:spcBef>
                <a:spcPts val="1000"/>
              </a:spcBef>
              <a:defRPr/>
            </a:pPr>
            <a:r>
              <a:rPr lang="en-NZ" dirty="0" smtClean="0"/>
              <a:t>Born free, equal and without discrimination</a:t>
            </a:r>
          </a:p>
          <a:p>
            <a:pPr eaLnBrk="1" hangingPunct="1">
              <a:spcBef>
                <a:spcPts val="1000"/>
              </a:spcBef>
              <a:defRPr/>
            </a:pPr>
            <a:r>
              <a:rPr lang="en-NZ" dirty="0" smtClean="0"/>
              <a:t>Entitled to life, liberty and security</a:t>
            </a:r>
          </a:p>
          <a:p>
            <a:pPr eaLnBrk="1" hangingPunct="1">
              <a:spcBef>
                <a:spcPts val="1000"/>
              </a:spcBef>
              <a:defRPr/>
            </a:pPr>
            <a:r>
              <a:rPr lang="en-NZ" dirty="0" smtClean="0"/>
              <a:t>Not to be subjected to cruelty, inhuman or degrading treatment or punishment</a:t>
            </a:r>
          </a:p>
          <a:p>
            <a:pPr eaLnBrk="1" hangingPunct="1">
              <a:spcBef>
                <a:spcPts val="1000"/>
              </a:spcBef>
              <a:defRPr/>
            </a:pPr>
            <a:r>
              <a:rPr lang="en-NZ" dirty="0" smtClean="0"/>
              <a:t>Worship however they choose</a:t>
            </a:r>
          </a:p>
          <a:p>
            <a:pPr eaLnBrk="1" hangingPunct="1">
              <a:spcBef>
                <a:spcPts val="1000"/>
              </a:spcBef>
              <a:defRPr/>
            </a:pPr>
            <a:r>
              <a:rPr lang="en-NZ" dirty="0" smtClean="0"/>
              <a:t>Able to access health, education and services that provide adequate standards of living</a:t>
            </a:r>
          </a:p>
          <a:p>
            <a:pPr eaLnBrk="1" hangingPunct="1">
              <a:spcBef>
                <a:spcPts val="1000"/>
              </a:spcBef>
              <a:defRPr/>
            </a:pPr>
            <a:r>
              <a:rPr lang="en-NZ" dirty="0" smtClean="0"/>
              <a:t>Entitled to be protected from harm of any kind</a:t>
            </a:r>
          </a:p>
          <a:p>
            <a:pPr eaLnBrk="1" hangingPunct="1">
              <a:spcBef>
                <a:spcPts val="1000"/>
              </a:spcBef>
              <a:defRPr/>
            </a:pPr>
            <a:r>
              <a:rPr lang="en-NZ" dirty="0" smtClean="0"/>
              <a:t>Entitled to choose their culture</a:t>
            </a:r>
          </a:p>
          <a:p>
            <a:pPr eaLnBrk="1" hangingPunct="1">
              <a:spcBef>
                <a:spcPts val="1000"/>
              </a:spcBef>
              <a:defRPr/>
            </a:pPr>
            <a:r>
              <a:rPr lang="en-NZ" dirty="0" smtClean="0"/>
              <a:t>Entitled to exercise rights and freedoms which allow them to develop to their full capacity</a:t>
            </a: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The Universal Declaration of </a:t>
            </a:r>
            <a:br>
              <a:rPr lang="en-NZ" dirty="0" smtClean="0"/>
            </a:br>
            <a:r>
              <a:rPr lang="en-NZ" dirty="0" smtClean="0"/>
              <a:t>Human Rights (1948)</a:t>
            </a:r>
            <a:endParaRPr lang="en-NZ" dirty="0"/>
          </a:p>
        </p:txBody>
      </p:sp>
      <p:sp>
        <p:nvSpPr>
          <p:cNvPr id="49157"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49158"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49159"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D0F97-3E38-41F3-A8FE-807D657C4345}" type="slidenum">
              <a:rPr lang="en-US" sz="1000">
                <a:latin typeface="Calibri" pitchFamily="34" charset="0"/>
              </a:rPr>
              <a:pPr algn="r" eaLnBrk="1" hangingPunct="1"/>
              <a:t>42</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down)">
                                      <p:cBhvr>
                                        <p:cTn id="11" dur="500"/>
                                        <p:tgtEl>
                                          <p:spTgt spid="2">
                                            <p:txEl>
                                              <p:pRg st="2" end="2"/>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down)">
                                      <p:cBhvr>
                                        <p:cTn id="15" dur="500"/>
                                        <p:tgtEl>
                                          <p:spTgt spid="2">
                                            <p:txEl>
                                              <p:pRg st="3" end="3"/>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down)">
                                      <p:cBhvr>
                                        <p:cTn id="23" dur="500"/>
                                        <p:tgtEl>
                                          <p:spTgt spid="2">
                                            <p:txEl>
                                              <p:pRg st="5" end="5"/>
                                            </p:txEl>
                                          </p:spTgt>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down)">
                                      <p:cBhvr>
                                        <p:cTn id="27" dur="500"/>
                                        <p:tgtEl>
                                          <p:spTgt spid="2">
                                            <p:txEl>
                                              <p:pRg st="6" end="6"/>
                                            </p:txEl>
                                          </p:spTgt>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wipe(down)">
                                      <p:cBhvr>
                                        <p:cTn id="31" dur="500"/>
                                        <p:tgtEl>
                                          <p:spTgt spid="2">
                                            <p:txEl>
                                              <p:pRg st="7" end="7"/>
                                            </p:txEl>
                                          </p:spTgt>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down)">
                                      <p:cBhvr>
                                        <p:cTn id="35"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3"/>
          <p:cNvGrpSpPr>
            <a:grpSpLocks/>
          </p:cNvGrpSpPr>
          <p:nvPr/>
        </p:nvGrpSpPr>
        <p:grpSpPr bwMode="auto">
          <a:xfrm>
            <a:off x="8243888" y="1312863"/>
            <a:ext cx="900112" cy="3754437"/>
            <a:chOff x="8244000" y="3102922"/>
            <a:chExt cx="900000" cy="3755078"/>
          </a:xfrm>
        </p:grpSpPr>
        <p:pic>
          <p:nvPicPr>
            <p:cNvPr id="15"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16"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17"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18"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normAutofit fontScale="70000" lnSpcReduction="20000"/>
          </a:bodyPr>
          <a:lstStyle/>
          <a:p>
            <a:pPr eaLnBrk="1" hangingPunct="1">
              <a:spcBef>
                <a:spcPts val="1000"/>
              </a:spcBef>
              <a:defRPr/>
            </a:pPr>
            <a:r>
              <a:rPr lang="en-NZ" dirty="0" smtClean="0"/>
              <a:t>Access to healthcare</a:t>
            </a:r>
          </a:p>
          <a:p>
            <a:pPr eaLnBrk="1" hangingPunct="1">
              <a:spcBef>
                <a:spcPts val="1000"/>
              </a:spcBef>
              <a:defRPr/>
            </a:pPr>
            <a:r>
              <a:rPr lang="en-NZ" dirty="0" smtClean="0"/>
              <a:t>Access to hospitals</a:t>
            </a:r>
          </a:p>
          <a:p>
            <a:pPr eaLnBrk="1" hangingPunct="1">
              <a:spcBef>
                <a:spcPts val="1000"/>
              </a:spcBef>
              <a:defRPr/>
            </a:pPr>
            <a:r>
              <a:rPr lang="en-NZ" dirty="0" smtClean="0"/>
              <a:t>Safe drinking water</a:t>
            </a:r>
          </a:p>
          <a:p>
            <a:pPr eaLnBrk="1" hangingPunct="1">
              <a:spcBef>
                <a:spcPts val="1000"/>
              </a:spcBef>
              <a:defRPr/>
            </a:pPr>
            <a:r>
              <a:rPr lang="en-NZ" dirty="0" smtClean="0"/>
              <a:t>Sanitation </a:t>
            </a:r>
          </a:p>
          <a:p>
            <a:pPr eaLnBrk="1" hangingPunct="1">
              <a:spcBef>
                <a:spcPts val="1000"/>
              </a:spcBef>
              <a:defRPr/>
            </a:pPr>
            <a:r>
              <a:rPr lang="en-NZ" dirty="0" smtClean="0"/>
              <a:t>Safe food</a:t>
            </a:r>
          </a:p>
          <a:p>
            <a:pPr eaLnBrk="1" hangingPunct="1">
              <a:spcBef>
                <a:spcPts val="1000"/>
              </a:spcBef>
              <a:defRPr/>
            </a:pPr>
            <a:r>
              <a:rPr lang="en-NZ" dirty="0" smtClean="0"/>
              <a:t>Adequate nutrition</a:t>
            </a:r>
          </a:p>
          <a:p>
            <a:pPr eaLnBrk="1" hangingPunct="1">
              <a:spcBef>
                <a:spcPts val="1000"/>
              </a:spcBef>
              <a:defRPr/>
            </a:pPr>
            <a:r>
              <a:rPr lang="en-NZ" dirty="0" smtClean="0"/>
              <a:t>Adequate housing </a:t>
            </a:r>
          </a:p>
          <a:p>
            <a:pPr eaLnBrk="1" hangingPunct="1">
              <a:spcBef>
                <a:spcPts val="1000"/>
              </a:spcBef>
              <a:defRPr/>
            </a:pPr>
            <a:r>
              <a:rPr lang="en-NZ" dirty="0" smtClean="0"/>
              <a:t>Healthy working and living conditions</a:t>
            </a:r>
          </a:p>
          <a:p>
            <a:pPr eaLnBrk="1" hangingPunct="1">
              <a:spcBef>
                <a:spcPts val="1000"/>
              </a:spcBef>
              <a:defRPr/>
            </a:pPr>
            <a:r>
              <a:rPr lang="en-NZ" dirty="0" smtClean="0"/>
              <a:t>Health related education and information</a:t>
            </a:r>
          </a:p>
          <a:p>
            <a:pPr eaLnBrk="1" hangingPunct="1">
              <a:spcBef>
                <a:spcPts val="1000"/>
              </a:spcBef>
              <a:defRPr/>
            </a:pPr>
            <a:r>
              <a:rPr lang="en-NZ" dirty="0" smtClean="0"/>
              <a:t>Gender equality</a:t>
            </a:r>
          </a:p>
          <a:p>
            <a:pPr eaLnBrk="1" hangingPunct="1">
              <a:spcBef>
                <a:spcPts val="1000"/>
              </a:spcBef>
              <a:buFontTx/>
              <a:buNone/>
              <a:defRPr/>
            </a:pPr>
            <a:endParaRPr lang="en-NZ" dirty="0" smtClean="0"/>
          </a:p>
          <a:p>
            <a:pPr algn="ctr" eaLnBrk="1" hangingPunct="1">
              <a:spcBef>
                <a:spcPts val="1000"/>
              </a:spcBef>
              <a:buFontTx/>
              <a:buNone/>
              <a:defRPr/>
            </a:pPr>
            <a:r>
              <a:rPr lang="en-NZ" sz="2000" i="1" dirty="0" smtClean="0"/>
              <a:t>The right to health–is a fundamental Human Right and our understanding of a life of dignity.</a:t>
            </a:r>
          </a:p>
        </p:txBody>
      </p:sp>
      <p:sp>
        <p:nvSpPr>
          <p:cNvPr id="3" name="Title 2"/>
          <p:cNvSpPr>
            <a:spLocks noGrp="1"/>
          </p:cNvSpPr>
          <p:nvPr>
            <p:ph type="title"/>
          </p:nvPr>
        </p:nvSpPr>
        <p:spPr>
          <a:xfrm>
            <a:off x="0" y="0"/>
            <a:ext cx="9144000" cy="1206500"/>
          </a:xfrm>
        </p:spPr>
        <p:txBody>
          <a:bodyPr/>
          <a:lstStyle/>
          <a:p>
            <a:pPr eaLnBrk="1" hangingPunct="1">
              <a:defRPr/>
            </a:pPr>
            <a:r>
              <a:rPr lang="mi-NZ" smtClean="0"/>
              <a:t/>
            </a:r>
            <a:br>
              <a:rPr lang="mi-NZ" smtClean="0"/>
            </a:br>
            <a:r>
              <a:rPr lang="mi-NZ" smtClean="0"/>
              <a:t>Human Rights </a:t>
            </a:r>
            <a:r>
              <a:rPr lang="en-NZ" dirty="0" smtClean="0"/>
              <a:t/>
            </a:r>
            <a:br>
              <a:rPr lang="en-NZ" dirty="0" smtClean="0"/>
            </a:br>
            <a:endParaRPr lang="en-NZ" dirty="0"/>
          </a:p>
        </p:txBody>
      </p:sp>
      <p:sp>
        <p:nvSpPr>
          <p:cNvPr id="50181"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0182"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0183"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FD9E2A9-C633-4460-98E5-D39F0D721D42}" type="slidenum">
              <a:rPr lang="en-US" sz="1000">
                <a:latin typeface="Calibri" pitchFamily="34" charset="0"/>
              </a:rPr>
              <a:pPr algn="r" eaLnBrk="1" hangingPunct="1"/>
              <a:t>43</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4"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down)">
                                      <p:cBhvr>
                                        <p:cTn id="31" dur="500"/>
                                        <p:tgtEl>
                                          <p:spTgt spid="2">
                                            <p:txEl>
                                              <p:pRg st="6" end="6"/>
                                            </p:txEl>
                                          </p:spTgt>
                                        </p:tgtEl>
                                      </p:cBhvr>
                                    </p:animEffect>
                                  </p:childTnLst>
                                </p:cTn>
                              </p:par>
                            </p:childTnLst>
                          </p:cTn>
                        </p:par>
                        <p:par>
                          <p:cTn id="32" fill="hold" nodeType="afterGroup">
                            <p:stCondLst>
                              <p:cond delay="3500"/>
                            </p:stCondLst>
                            <p:childTnLst>
                              <p:par>
                                <p:cTn id="33" presetID="22" presetClass="entr" presetSubtype="4" fill="hold"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down)">
                                      <p:cBhvr>
                                        <p:cTn id="35" dur="500"/>
                                        <p:tgtEl>
                                          <p:spTgt spid="2">
                                            <p:txEl>
                                              <p:pRg st="7" end="7"/>
                                            </p:txEl>
                                          </p:spTgt>
                                        </p:tgtEl>
                                      </p:cBhvr>
                                    </p:animEffect>
                                  </p:childTnLst>
                                </p:cTn>
                              </p:par>
                            </p:childTnLst>
                          </p:cTn>
                        </p:par>
                        <p:par>
                          <p:cTn id="36" fill="hold" nodeType="afterGroup">
                            <p:stCondLst>
                              <p:cond delay="4000"/>
                            </p:stCondLst>
                            <p:childTnLst>
                              <p:par>
                                <p:cTn id="37" presetID="22" presetClass="entr" presetSubtype="4" fill="hold"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wipe(down)">
                                      <p:cBhvr>
                                        <p:cTn id="39" dur="500"/>
                                        <p:tgtEl>
                                          <p:spTgt spid="2">
                                            <p:txEl>
                                              <p:pRg st="8" end="8"/>
                                            </p:txEl>
                                          </p:spTgt>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wipe(down)">
                                      <p:cBhvr>
                                        <p:cTn id="43" dur="500"/>
                                        <p:tgtEl>
                                          <p:spTgt spid="2">
                                            <p:txEl>
                                              <p:pRg st="9" end="9"/>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wipe(down)">
                                      <p:cBhvr>
                                        <p:cTn id="4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3"/>
          <p:cNvGrpSpPr>
            <a:grpSpLocks/>
          </p:cNvGrpSpPr>
          <p:nvPr/>
        </p:nvGrpSpPr>
        <p:grpSpPr bwMode="auto">
          <a:xfrm>
            <a:off x="8243888" y="1312863"/>
            <a:ext cx="900112" cy="3754437"/>
            <a:chOff x="8244000" y="3102922"/>
            <a:chExt cx="900000" cy="3755078"/>
          </a:xfrm>
        </p:grpSpPr>
        <p:pic>
          <p:nvPicPr>
            <p:cNvPr id="5"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6"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7"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8"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normAutofit fontScale="92500"/>
          </a:bodyPr>
          <a:lstStyle/>
          <a:p>
            <a:pPr eaLnBrk="1" hangingPunct="1">
              <a:buFontTx/>
              <a:buNone/>
              <a:defRPr/>
            </a:pPr>
            <a:r>
              <a:rPr lang="en-NZ" b="1" dirty="0" smtClean="0"/>
              <a:t>Article 30</a:t>
            </a:r>
          </a:p>
          <a:p>
            <a:pPr eaLnBrk="1" hangingPunct="1">
              <a:defRPr/>
            </a:pPr>
            <a:r>
              <a:rPr lang="en-NZ" dirty="0" smtClean="0"/>
              <a:t>In those States in which ethnic, religious or linguistic minorities or persons of indigenous origin exist, a child belonging to such a minority or who is indigenous shall not be denied the right, in community with other members of his or her group, to enjoy his or her own culture, to profess and practise his or her own religion, or to use his or her own language.</a:t>
            </a:r>
          </a:p>
          <a:p>
            <a:pPr eaLnBrk="1" hangingPunct="1">
              <a:defRPr/>
            </a:pPr>
            <a:endParaRPr lang="en-NZ" dirty="0"/>
          </a:p>
        </p:txBody>
      </p:sp>
      <p:sp>
        <p:nvSpPr>
          <p:cNvPr id="3" name="Title 2"/>
          <p:cNvSpPr>
            <a:spLocks noGrp="1"/>
          </p:cNvSpPr>
          <p:nvPr>
            <p:ph type="title"/>
          </p:nvPr>
        </p:nvSpPr>
        <p:spPr>
          <a:xfrm>
            <a:off x="0" y="0"/>
            <a:ext cx="9144000" cy="1206500"/>
          </a:xfrm>
        </p:spPr>
        <p:txBody>
          <a:bodyPr/>
          <a:lstStyle/>
          <a:p>
            <a:pPr eaLnBrk="1" hangingPunct="1">
              <a:defRPr/>
            </a:pPr>
            <a:r>
              <a:rPr lang="mi-NZ" sz="3400" dirty="0" smtClean="0"/>
              <a:t>UN Convention Rights of the Child</a:t>
            </a:r>
            <a:endParaRPr lang="en-NZ" sz="3400" dirty="0"/>
          </a:p>
        </p:txBody>
      </p:sp>
      <p:sp>
        <p:nvSpPr>
          <p:cNvPr id="51205"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1206"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1207"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E5839A8-85E7-4887-8C58-C75942E718BA}" type="slidenum">
              <a:rPr lang="en-US" sz="1000">
                <a:latin typeface="Calibri" pitchFamily="34" charset="0"/>
              </a:rPr>
              <a:pPr algn="r" eaLnBrk="1" hangingPunct="1"/>
              <a:t>44</a:t>
            </a:fld>
            <a:endParaRPr lang="en-US" sz="1000">
              <a:latin typeface="Calibri" pitchFamily="34" charset="0"/>
            </a:endParaRPr>
          </a:p>
        </p:txBody>
      </p:sp>
    </p:spTree>
  </p:cSld>
  <p:clrMapOvr>
    <a:masterClrMapping/>
  </p:clrMapOvr>
  <p:transition spd="med">
    <p:pull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3"/>
          <p:cNvGrpSpPr>
            <a:grpSpLocks/>
          </p:cNvGrpSpPr>
          <p:nvPr/>
        </p:nvGrpSpPr>
        <p:grpSpPr bwMode="auto">
          <a:xfrm>
            <a:off x="8243888" y="1312863"/>
            <a:ext cx="900112" cy="3754437"/>
            <a:chOff x="8244000" y="3102922"/>
            <a:chExt cx="900000" cy="3755078"/>
          </a:xfrm>
        </p:grpSpPr>
        <p:pic>
          <p:nvPicPr>
            <p:cNvPr id="5"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6"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7"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8"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lstStyle/>
          <a:p>
            <a:pPr eaLnBrk="1" hangingPunct="1"/>
            <a:r>
              <a:rPr lang="en-NZ" smtClean="0">
                <a:solidFill>
                  <a:srgbClr val="071215"/>
                </a:solidFill>
              </a:rPr>
              <a:t>A system for health protection</a:t>
            </a:r>
          </a:p>
          <a:p>
            <a:pPr eaLnBrk="1" hangingPunct="1"/>
            <a:r>
              <a:rPr lang="en-NZ" smtClean="0">
                <a:solidFill>
                  <a:srgbClr val="071215"/>
                </a:solidFill>
              </a:rPr>
              <a:t>The right to prevention, treatment and control of diseases</a:t>
            </a:r>
          </a:p>
          <a:p>
            <a:pPr eaLnBrk="1" hangingPunct="1"/>
            <a:r>
              <a:rPr lang="en-NZ" smtClean="0">
                <a:solidFill>
                  <a:srgbClr val="071215"/>
                </a:solidFill>
              </a:rPr>
              <a:t>Access to essential medicines</a:t>
            </a:r>
          </a:p>
          <a:p>
            <a:pPr eaLnBrk="1" hangingPunct="1"/>
            <a:r>
              <a:rPr lang="en-NZ" smtClean="0">
                <a:solidFill>
                  <a:srgbClr val="071215"/>
                </a:solidFill>
              </a:rPr>
              <a:t>Maternal, child and reproductive health</a:t>
            </a:r>
          </a:p>
          <a:p>
            <a:pPr eaLnBrk="1" hangingPunct="1"/>
            <a:r>
              <a:rPr lang="en-NZ" smtClean="0">
                <a:solidFill>
                  <a:srgbClr val="071215"/>
                </a:solidFill>
              </a:rPr>
              <a:t>Provision of education and information</a:t>
            </a:r>
          </a:p>
          <a:p>
            <a:pPr eaLnBrk="1" hangingPunct="1"/>
            <a:r>
              <a:rPr lang="en-NZ" smtClean="0">
                <a:solidFill>
                  <a:srgbClr val="071215"/>
                </a:solidFill>
              </a:rPr>
              <a:t>Participation in health related decision-making</a:t>
            </a:r>
          </a:p>
          <a:p>
            <a:pPr eaLnBrk="1" hangingPunct="1"/>
            <a:endParaRPr lang="en-NZ" smtClean="0">
              <a:solidFill>
                <a:srgbClr val="071215"/>
              </a:solidFill>
            </a:endParaRPr>
          </a:p>
        </p:txBody>
      </p:sp>
      <p:sp>
        <p:nvSpPr>
          <p:cNvPr id="3" name="Title 2"/>
          <p:cNvSpPr>
            <a:spLocks noGrp="1"/>
          </p:cNvSpPr>
          <p:nvPr>
            <p:ph type="title"/>
          </p:nvPr>
        </p:nvSpPr>
        <p:spPr>
          <a:xfrm>
            <a:off x="0" y="0"/>
            <a:ext cx="9144000" cy="1206500"/>
          </a:xfrm>
        </p:spPr>
        <p:txBody>
          <a:bodyPr/>
          <a:lstStyle/>
          <a:p>
            <a:pPr eaLnBrk="1" hangingPunct="1">
              <a:defRPr/>
            </a:pPr>
            <a:r>
              <a:rPr lang="mi-NZ" dirty="0" smtClean="0"/>
              <a:t>Māori Child Rights</a:t>
            </a:r>
            <a:endParaRPr lang="en-NZ" dirty="0"/>
          </a:p>
        </p:txBody>
      </p:sp>
      <p:sp>
        <p:nvSpPr>
          <p:cNvPr id="52229"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2230"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2231"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E4359F5-B677-4AC0-8245-FCD3F5F99B51}" type="slidenum">
              <a:rPr lang="en-US" sz="1000">
                <a:latin typeface="Calibri" pitchFamily="34" charset="0"/>
              </a:rPr>
              <a:pPr algn="r" eaLnBrk="1" hangingPunct="1"/>
              <a:t>45</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3"/>
          <p:cNvGrpSpPr>
            <a:grpSpLocks/>
          </p:cNvGrpSpPr>
          <p:nvPr/>
        </p:nvGrpSpPr>
        <p:grpSpPr bwMode="auto">
          <a:xfrm>
            <a:off x="8243888" y="1312863"/>
            <a:ext cx="900112" cy="3754437"/>
            <a:chOff x="8244000" y="3102922"/>
            <a:chExt cx="900000" cy="3755078"/>
          </a:xfrm>
        </p:grpSpPr>
        <p:pic>
          <p:nvPicPr>
            <p:cNvPr id="5" name="Picture 2" descr="E:\IMG_0406.jpg"/>
            <p:cNvPicPr>
              <a:picLocks noChangeAspect="1" noChangeArrowheads="1"/>
            </p:cNvPicPr>
            <p:nvPr/>
          </p:nvPicPr>
          <p:blipFill>
            <a:blip r:embed="rId2" cstate="print">
              <a:lum bright="40000" contrast="-70000"/>
            </a:blip>
            <a:srcRect t="9198" b="15706"/>
            <a:stretch>
              <a:fillRect/>
            </a:stretch>
          </p:blipFill>
          <p:spPr bwMode="auto">
            <a:xfrm>
              <a:off x="8244000" y="5844209"/>
              <a:ext cx="900000" cy="1013791"/>
            </a:xfrm>
            <a:prstGeom prst="rect">
              <a:avLst/>
            </a:prstGeom>
            <a:noFill/>
            <a:ln w="9525">
              <a:noFill/>
              <a:miter lim="800000"/>
              <a:headEnd/>
              <a:tailEnd/>
            </a:ln>
            <a:effectLst>
              <a:softEdge rad="63500"/>
            </a:effectLst>
          </p:spPr>
        </p:pic>
        <p:pic>
          <p:nvPicPr>
            <p:cNvPr id="6" name="Picture 3" descr="E:\IMG_0026.jpg"/>
            <p:cNvPicPr>
              <a:picLocks noChangeAspect="1" noChangeArrowheads="1"/>
            </p:cNvPicPr>
            <p:nvPr/>
          </p:nvPicPr>
          <p:blipFill>
            <a:blip r:embed="rId3" cstate="print">
              <a:lum bright="40000" contrast="-70000"/>
            </a:blip>
            <a:srcRect l="15736" t="15010" r="25546" b="41453"/>
            <a:stretch>
              <a:fillRect/>
            </a:stretch>
          </p:blipFill>
          <p:spPr bwMode="auto">
            <a:xfrm>
              <a:off x="8244000" y="3989220"/>
              <a:ext cx="900000" cy="1000954"/>
            </a:xfrm>
            <a:prstGeom prst="rect">
              <a:avLst/>
            </a:prstGeom>
            <a:noFill/>
            <a:effectLst>
              <a:softEdge rad="63500"/>
            </a:effectLst>
          </p:spPr>
        </p:pic>
        <p:pic>
          <p:nvPicPr>
            <p:cNvPr id="7" name="Picture 4" descr="E:\IMG_0121_10.jpg"/>
            <p:cNvPicPr>
              <a:picLocks noChangeAspect="1" noChangeArrowheads="1"/>
            </p:cNvPicPr>
            <p:nvPr/>
          </p:nvPicPr>
          <p:blipFill>
            <a:blip r:embed="rId4" cstate="print">
              <a:lum bright="40000" contrast="-70000"/>
            </a:blip>
            <a:srcRect l="7281" t="24248" r="75314" b="49190"/>
            <a:stretch>
              <a:fillRect/>
            </a:stretch>
          </p:blipFill>
          <p:spPr bwMode="auto">
            <a:xfrm>
              <a:off x="8244000" y="4956311"/>
              <a:ext cx="900000" cy="915789"/>
            </a:xfrm>
            <a:prstGeom prst="rect">
              <a:avLst/>
            </a:prstGeom>
            <a:noFill/>
            <a:effectLst>
              <a:softEdge rad="63500"/>
            </a:effectLst>
          </p:spPr>
        </p:pic>
        <p:pic>
          <p:nvPicPr>
            <p:cNvPr id="8" name="Picture 6" descr="E:\16_L_Tukupeau.jpg"/>
            <p:cNvPicPr>
              <a:picLocks noChangeAspect="1" noChangeArrowheads="1"/>
            </p:cNvPicPr>
            <p:nvPr/>
          </p:nvPicPr>
          <p:blipFill>
            <a:blip r:embed="rId5" cstate="print">
              <a:lum bright="40000" contrast="-70000"/>
            </a:blip>
            <a:srcRect l="6626" r="48709" b="31807"/>
            <a:stretch>
              <a:fillRect/>
            </a:stretch>
          </p:blipFill>
          <p:spPr bwMode="auto">
            <a:xfrm>
              <a:off x="8244000" y="3102922"/>
              <a:ext cx="900000" cy="916071"/>
            </a:xfrm>
            <a:prstGeom prst="rect">
              <a:avLst/>
            </a:prstGeom>
            <a:noFill/>
            <a:effectLst>
              <a:softEdge rad="63500"/>
            </a:effectLst>
          </p:spPr>
        </p:pic>
      </p:grpSp>
      <p:sp>
        <p:nvSpPr>
          <p:cNvPr id="2" name="Content Placeholder 1"/>
          <p:cNvSpPr>
            <a:spLocks noGrp="1"/>
          </p:cNvSpPr>
          <p:nvPr>
            <p:ph idx="1"/>
          </p:nvPr>
        </p:nvSpPr>
        <p:spPr>
          <a:xfrm>
            <a:off x="414338" y="1600200"/>
            <a:ext cx="8337550" cy="4695825"/>
          </a:xfrm>
        </p:spPr>
        <p:txBody>
          <a:bodyPr>
            <a:normAutofit fontScale="85000" lnSpcReduction="20000"/>
          </a:bodyPr>
          <a:lstStyle/>
          <a:p>
            <a:pPr eaLnBrk="1" hangingPunct="1">
              <a:defRPr/>
            </a:pPr>
            <a:r>
              <a:rPr lang="mi-NZ" dirty="0" smtClean="0"/>
              <a:t>Does Integrity lie in the intention (rhetoric)</a:t>
            </a:r>
          </a:p>
          <a:p>
            <a:pPr eaLnBrk="1" hangingPunct="1">
              <a:defRPr/>
            </a:pPr>
            <a:r>
              <a:rPr lang="mi-NZ" dirty="0" smtClean="0"/>
              <a:t>“</a:t>
            </a:r>
            <a:r>
              <a:rPr lang="en-NZ" dirty="0" smtClean="0"/>
              <a:t>Abstract talk of Human Rights is meaningless if the humanity of people is not recognised” (M Jackson, 2004)</a:t>
            </a:r>
          </a:p>
          <a:p>
            <a:pPr eaLnBrk="1" hangingPunct="1">
              <a:defRPr/>
            </a:pPr>
            <a:r>
              <a:rPr lang="mi-NZ" dirty="0" smtClean="0"/>
              <a:t>Broad principles (measurable)</a:t>
            </a:r>
          </a:p>
          <a:p>
            <a:pPr eaLnBrk="1" hangingPunct="1">
              <a:defRPr/>
            </a:pPr>
            <a:r>
              <a:rPr lang="mi-NZ" dirty="0" smtClean="0"/>
              <a:t>Do these conventiones, treatise, declarations, intersect nationally and internationally to add more weight to compliance or do they undermine</a:t>
            </a:r>
          </a:p>
          <a:p>
            <a:pPr eaLnBrk="1" hangingPunct="1">
              <a:defRPr/>
            </a:pPr>
            <a:r>
              <a:rPr lang="mi-NZ" dirty="0" smtClean="0"/>
              <a:t>Whaty is the consequence of non compliance</a:t>
            </a:r>
          </a:p>
          <a:p>
            <a:pPr eaLnBrk="1" hangingPunct="1">
              <a:defRPr/>
            </a:pPr>
            <a:r>
              <a:rPr lang="mi-NZ" dirty="0" smtClean="0"/>
              <a:t>Equity and social justice</a:t>
            </a:r>
          </a:p>
          <a:p>
            <a:pPr eaLnBrk="1" hangingPunct="1">
              <a:defRPr/>
            </a:pPr>
            <a:endParaRPr lang="mi-NZ" dirty="0" smtClean="0"/>
          </a:p>
          <a:p>
            <a:pPr eaLnBrk="1" hangingPunct="1">
              <a:defRPr/>
            </a:pPr>
            <a:endParaRPr lang="mi-NZ" dirty="0" smtClean="0"/>
          </a:p>
          <a:p>
            <a:pPr eaLnBrk="1" hangingPunct="1">
              <a:defRPr/>
            </a:pPr>
            <a:endParaRPr lang="mi-NZ" dirty="0" smtClean="0"/>
          </a:p>
          <a:p>
            <a:pPr eaLnBrk="1" hangingPunct="1">
              <a:defRPr/>
            </a:pPr>
            <a:endParaRPr lang="en-NZ" dirty="0" smtClean="0"/>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Key points to consider</a:t>
            </a:r>
            <a:endParaRPr lang="en-NZ" dirty="0"/>
          </a:p>
        </p:txBody>
      </p:sp>
      <p:sp>
        <p:nvSpPr>
          <p:cNvPr id="53253"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3254"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3255"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FDCCD4F-415B-4996-95C2-87B076C7ED55}" type="slidenum">
              <a:rPr lang="en-US" sz="1000">
                <a:latin typeface="Calibri" pitchFamily="34" charset="0"/>
              </a:rPr>
              <a:pPr algn="r" eaLnBrk="1" hangingPunct="1"/>
              <a:t>46</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down)">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eaLnBrk="1" hangingPunct="1"/>
            <a:r>
              <a:rPr lang="en-NZ" smtClean="0">
                <a:solidFill>
                  <a:srgbClr val="071215"/>
                </a:solidFill>
              </a:rPr>
              <a:t>Prejudice</a:t>
            </a:r>
          </a:p>
          <a:p>
            <a:pPr lvl="1" eaLnBrk="1" hangingPunct="1">
              <a:buSzTx/>
              <a:buFont typeface="Arial" charset="0"/>
              <a:buChar char="•"/>
            </a:pPr>
            <a:r>
              <a:rPr lang="en-NZ" smtClean="0">
                <a:solidFill>
                  <a:srgbClr val="071215"/>
                </a:solidFill>
              </a:rPr>
              <a:t>Assumptions about the abilities, motives and intentions of others according to their ethnicity. </a:t>
            </a:r>
          </a:p>
          <a:p>
            <a:pPr lvl="1" eaLnBrk="1" hangingPunct="1">
              <a:buSzTx/>
              <a:buFont typeface="Arial" charset="0"/>
              <a:buChar char="•"/>
            </a:pPr>
            <a:r>
              <a:rPr lang="en-NZ" smtClean="0">
                <a:solidFill>
                  <a:srgbClr val="071215"/>
                </a:solidFill>
              </a:rPr>
              <a:t>There is good evidence that this applies in NZ, e.g. stereotypes about Māori: late presentation, non-compliance and treatment preferences.</a:t>
            </a:r>
          </a:p>
          <a:p>
            <a:pPr eaLnBrk="1" hangingPunct="1"/>
            <a:r>
              <a:rPr lang="en-NZ" smtClean="0">
                <a:solidFill>
                  <a:srgbClr val="071215"/>
                </a:solidFill>
              </a:rPr>
              <a:t>Discrimination</a:t>
            </a:r>
          </a:p>
          <a:p>
            <a:pPr lvl="1" eaLnBrk="1" hangingPunct="1">
              <a:buSzTx/>
              <a:buFont typeface="Arial" charset="0"/>
              <a:buChar char="•"/>
            </a:pPr>
            <a:r>
              <a:rPr lang="en-NZ" smtClean="0">
                <a:solidFill>
                  <a:srgbClr val="071215"/>
                </a:solidFill>
              </a:rPr>
              <a:t>Differential actions toward others according to their ethnicity. </a:t>
            </a:r>
          </a:p>
        </p:txBody>
      </p:sp>
      <p:sp>
        <p:nvSpPr>
          <p:cNvPr id="4" name="Title 3"/>
          <p:cNvSpPr>
            <a:spLocks noGrp="1"/>
          </p:cNvSpPr>
          <p:nvPr>
            <p:ph type="title"/>
          </p:nvPr>
        </p:nvSpPr>
        <p:spPr>
          <a:xfrm>
            <a:off x="0" y="0"/>
            <a:ext cx="9144000" cy="1206500"/>
          </a:xfrm>
        </p:spPr>
        <p:txBody>
          <a:bodyPr/>
          <a:lstStyle/>
          <a:p>
            <a:pPr eaLnBrk="1" hangingPunct="1">
              <a:defRPr/>
            </a:pPr>
            <a:r>
              <a:rPr lang="en-NZ" dirty="0" smtClean="0"/>
              <a:t>Does cultural competence</a:t>
            </a:r>
            <a:br>
              <a:rPr lang="en-NZ" dirty="0" smtClean="0"/>
            </a:br>
            <a:r>
              <a:rPr lang="en-NZ" dirty="0" smtClean="0"/>
              <a:t>address health professional bias</a:t>
            </a:r>
            <a:endParaRPr lang="en-NZ" dirty="0"/>
          </a:p>
        </p:txBody>
      </p:sp>
      <p:sp>
        <p:nvSpPr>
          <p:cNvPr id="54276" name="Text Box 4"/>
          <p:cNvSpPr txBox="1">
            <a:spLocks noChangeArrowheads="1"/>
          </p:cNvSpPr>
          <p:nvPr/>
        </p:nvSpPr>
        <p:spPr bwMode="auto">
          <a:xfrm>
            <a:off x="5513388" y="5980113"/>
            <a:ext cx="33432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buFontTx/>
              <a:buAutoNum type="arabicPeriod"/>
            </a:pPr>
            <a:r>
              <a:rPr lang="en-NZ">
                <a:solidFill>
                  <a:schemeClr val="bg1"/>
                </a:solidFill>
                <a:latin typeface="Calibri" pitchFamily="34" charset="0"/>
              </a:rPr>
              <a:t>Jones, 2000</a:t>
            </a:r>
          </a:p>
          <a:p>
            <a:pPr eaLnBrk="1" hangingPunct="1">
              <a:spcBef>
                <a:spcPct val="5000"/>
              </a:spcBef>
              <a:buFontTx/>
              <a:buAutoNum type="arabicPeriod"/>
            </a:pPr>
            <a:r>
              <a:rPr lang="en-NZ">
                <a:solidFill>
                  <a:schemeClr val="bg1"/>
                </a:solidFill>
                <a:latin typeface="Calibri" pitchFamily="34" charset="0"/>
              </a:rPr>
              <a:t>McCreanor and Nairn, 2002</a:t>
            </a:r>
            <a:endParaRPr lang="en-US">
              <a:solidFill>
                <a:schemeClr val="bg1"/>
              </a:solidFill>
              <a:latin typeface="Calibri" pitchFamily="34" charset="0"/>
            </a:endParaRPr>
          </a:p>
        </p:txBody>
      </p:sp>
      <p:sp>
        <p:nvSpPr>
          <p:cNvPr id="54277"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4278"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4279"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42185A6-959D-487A-8E0A-EB1C080F2D45}" type="slidenum">
              <a:rPr lang="en-US" sz="1000">
                <a:latin typeface="Calibri" pitchFamily="34" charset="0"/>
              </a:rPr>
              <a:pPr algn="r" eaLnBrk="1" hangingPunct="1"/>
              <a:t>47</a:t>
            </a:fld>
            <a:endParaRPr lang="en-US" sz="1000">
              <a:latin typeface="Calibri" pitchFamily="34" charset="0"/>
            </a:endParaRPr>
          </a:p>
        </p:txBody>
      </p:sp>
      <p:sp>
        <p:nvSpPr>
          <p:cNvPr id="14" name="Text Box 4"/>
          <p:cNvSpPr txBox="1">
            <a:spLocks noChangeArrowheads="1"/>
          </p:cNvSpPr>
          <p:nvPr/>
        </p:nvSpPr>
        <p:spPr bwMode="auto">
          <a:xfrm>
            <a:off x="5546725" y="5907088"/>
            <a:ext cx="334327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
              </a:spcBef>
              <a:buFontTx/>
              <a:buAutoNum type="arabicPeriod"/>
            </a:pPr>
            <a:r>
              <a:rPr lang="en-NZ" sz="1600" i="1">
                <a:latin typeface="Calibri" pitchFamily="34" charset="0"/>
              </a:rPr>
              <a:t>Jones, 2000</a:t>
            </a:r>
          </a:p>
          <a:p>
            <a:pPr eaLnBrk="1" hangingPunct="1">
              <a:spcBef>
                <a:spcPct val="5000"/>
              </a:spcBef>
              <a:buFontTx/>
              <a:buAutoNum type="arabicPeriod"/>
            </a:pPr>
            <a:r>
              <a:rPr lang="en-NZ" sz="1600" i="1">
                <a:latin typeface="Calibri" pitchFamily="34" charset="0"/>
              </a:rPr>
              <a:t>McCreanor and Nairn, 2002</a:t>
            </a:r>
            <a:endParaRPr lang="en-US" sz="1600" i="1">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500"/>
                                        <p:tgtEl>
                                          <p:spTgt spid="2">
                                            <p:txEl>
                                              <p:pRg st="3" end="3"/>
                                            </p:txEl>
                                          </p:spTgt>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up)">
                                      <p:cBhvr>
                                        <p:cTn id="24" dur="500"/>
                                        <p:tgtEl>
                                          <p:spTgt spid="2">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eaLnBrk="1" hangingPunct="1"/>
            <a:r>
              <a:rPr lang="en-NZ" smtClean="0">
                <a:solidFill>
                  <a:srgbClr val="071215"/>
                </a:solidFill>
              </a:rPr>
              <a:t>Affects thinking and actions at an unconscious level, even among well-meaning, well-educated people who are not overtly biased</a:t>
            </a:r>
          </a:p>
          <a:p>
            <a:pPr eaLnBrk="1" hangingPunct="1"/>
            <a:r>
              <a:rPr lang="en-NZ" smtClean="0">
                <a:solidFill>
                  <a:srgbClr val="071215"/>
                </a:solidFill>
              </a:rPr>
              <a:t>When does it tend to occur?</a:t>
            </a:r>
          </a:p>
          <a:p>
            <a:pPr lvl="1" eaLnBrk="1" hangingPunct="1">
              <a:buSzTx/>
              <a:buFont typeface="Arial" charset="0"/>
              <a:buChar char="•"/>
            </a:pPr>
            <a:r>
              <a:rPr lang="en-NZ" smtClean="0">
                <a:solidFill>
                  <a:srgbClr val="071215"/>
                </a:solidFill>
              </a:rPr>
              <a:t>In situations characterised by time pressure, resource constraints, and high cognitive demand</a:t>
            </a:r>
          </a:p>
          <a:p>
            <a:pPr lvl="1" eaLnBrk="1" hangingPunct="1">
              <a:buSzTx/>
              <a:buFont typeface="Arial" charset="0"/>
              <a:buChar char="•"/>
            </a:pPr>
            <a:r>
              <a:rPr lang="en-NZ" smtClean="0">
                <a:solidFill>
                  <a:srgbClr val="071215"/>
                </a:solidFill>
              </a:rPr>
              <a:t>This occurs due to the need for cognitive ‘shortcuts’ and lack of full information</a:t>
            </a:r>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Stereotyping</a:t>
            </a:r>
            <a:endParaRPr lang="en-NZ" dirty="0"/>
          </a:p>
        </p:txBody>
      </p:sp>
      <p:sp>
        <p:nvSpPr>
          <p:cNvPr id="55300"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5301"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5302"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82FDBF3-508E-4B95-9D03-D0EC938ACD6D}" type="slidenum">
              <a:rPr lang="en-US" sz="1000">
                <a:latin typeface="Calibri" pitchFamily="34" charset="0"/>
              </a:rPr>
              <a:pPr algn="r" eaLnBrk="1" hangingPunct="1"/>
              <a:t>48</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up)">
                                      <p:cBhvr>
                                        <p:cTn id="16" dur="500"/>
                                        <p:tgtEl>
                                          <p:spTgt spid="2">
                                            <p:txEl>
                                              <p:pRg st="2" end="2"/>
                                            </p:txEl>
                                          </p:spTgt>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idx="1"/>
          </p:nvPr>
        </p:nvSpPr>
        <p:spPr>
          <a:xfrm>
            <a:off x="414338" y="1600200"/>
            <a:ext cx="8337550" cy="4695825"/>
          </a:xfrm>
        </p:spPr>
        <p:txBody>
          <a:bodyPr/>
          <a:lstStyle/>
          <a:p>
            <a:pPr eaLnBrk="1" hangingPunct="1"/>
            <a:r>
              <a:rPr lang="en-NZ" smtClean="0">
                <a:solidFill>
                  <a:srgbClr val="071215"/>
                </a:solidFill>
              </a:rPr>
              <a:t>In all countries socially disadvantaged and marginalised groups have poorer health, greater exposure to health hazards, and less access to high quality health care than the more privileged. </a:t>
            </a:r>
          </a:p>
          <a:p>
            <a:pPr eaLnBrk="1" hangingPunct="1">
              <a:buFontTx/>
              <a:buNone/>
            </a:pPr>
            <a:endParaRPr lang="en-NZ" smtClean="0">
              <a:solidFill>
                <a:srgbClr val="071215"/>
              </a:solidFill>
            </a:endParaRPr>
          </a:p>
          <a:p>
            <a:pPr algn="r" eaLnBrk="1" hangingPunct="1">
              <a:spcBef>
                <a:spcPct val="0"/>
              </a:spcBef>
              <a:buFontTx/>
              <a:buNone/>
            </a:pPr>
            <a:r>
              <a:rPr lang="en-NZ" sz="2400" i="1" smtClean="0">
                <a:solidFill>
                  <a:srgbClr val="FF0000"/>
                </a:solidFill>
              </a:rPr>
              <a:t>Pete Hodgson</a:t>
            </a:r>
          </a:p>
          <a:p>
            <a:pPr algn="r" eaLnBrk="1" hangingPunct="1">
              <a:spcBef>
                <a:spcPct val="0"/>
              </a:spcBef>
              <a:buFontTx/>
              <a:buNone/>
            </a:pPr>
            <a:r>
              <a:rPr lang="en-NZ" sz="2400" i="1" smtClean="0">
                <a:solidFill>
                  <a:srgbClr val="FF0000"/>
                </a:solidFill>
              </a:rPr>
              <a:t>Minister of Health</a:t>
            </a:r>
          </a:p>
          <a:p>
            <a:pPr eaLnBrk="1" hangingPunct="1"/>
            <a:endParaRPr lang="en-NZ" smtClean="0">
              <a:solidFill>
                <a:srgbClr val="071215"/>
              </a:solidFill>
            </a:endParaRPr>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Inequalities are not random</a:t>
            </a:r>
            <a:endParaRPr lang="en-NZ" dirty="0"/>
          </a:p>
        </p:txBody>
      </p:sp>
      <p:sp>
        <p:nvSpPr>
          <p:cNvPr id="56324"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6325"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6326"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D3253FB-CE6C-4F08-8092-BB71B52671D4}" type="slidenum">
              <a:rPr lang="en-US" sz="1000">
                <a:latin typeface="Calibri" pitchFamily="34" charset="0"/>
              </a:rPr>
              <a:pPr algn="r" eaLnBrk="1" hangingPunct="1"/>
              <a:t>49</a:t>
            </a:fld>
            <a:endParaRPr lang="en-US" sz="1000">
              <a:latin typeface="Calibri" pitchFamily="34" charset="0"/>
            </a:endParaRPr>
          </a:p>
        </p:txBody>
      </p:sp>
    </p:spTree>
  </p:cSld>
  <p:clrMapOvr>
    <a:masterClrMapping/>
  </p:clrMapOvr>
  <p:transition spd="med">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14338" y="1600200"/>
            <a:ext cx="8337550" cy="4695825"/>
          </a:xfrm>
        </p:spPr>
        <p:txBody>
          <a:bodyPr/>
          <a:lstStyle/>
          <a:p>
            <a:pPr eaLnBrk="1" hangingPunct="1"/>
            <a:r>
              <a:rPr lang="en-NZ" sz="2800" smtClean="0">
                <a:solidFill>
                  <a:srgbClr val="071215"/>
                </a:solidFill>
              </a:rPr>
              <a:t>Because we work with culturally diverse populations?</a:t>
            </a:r>
          </a:p>
          <a:p>
            <a:pPr eaLnBrk="1" hangingPunct="1"/>
            <a:r>
              <a:rPr lang="en-NZ" sz="2800" smtClean="0">
                <a:solidFill>
                  <a:srgbClr val="071215"/>
                </a:solidFill>
              </a:rPr>
              <a:t>Because health statistics show that some populations do well using our health services while others do not e.g. Māori</a:t>
            </a:r>
          </a:p>
          <a:p>
            <a:pPr eaLnBrk="1" hangingPunct="1"/>
            <a:r>
              <a:rPr lang="en-NZ" sz="2800" smtClean="0">
                <a:solidFill>
                  <a:srgbClr val="071215"/>
                </a:solidFill>
              </a:rPr>
              <a:t>Because the contexts in which we work promote cultural incompetence</a:t>
            </a:r>
          </a:p>
          <a:p>
            <a:pPr eaLnBrk="1" hangingPunct="1"/>
            <a:r>
              <a:rPr lang="en-NZ" sz="2800" smtClean="0">
                <a:solidFill>
                  <a:srgbClr val="071215"/>
                </a:solidFill>
              </a:rPr>
              <a:t>No common definition exists across registered authorities in New Zealand</a:t>
            </a:r>
            <a:r>
              <a:rPr lang="en-NZ" smtClean="0">
                <a:solidFill>
                  <a:srgbClr val="071215"/>
                </a:solidFill>
              </a:rPr>
              <a:t>.</a:t>
            </a:r>
          </a:p>
          <a:p>
            <a:pPr marL="446088" lvl="1" indent="0" eaLnBrk="1" hangingPunct="1">
              <a:buSzTx/>
              <a:buFont typeface="Arial" charset="0"/>
              <a:buNone/>
            </a:pPr>
            <a:endParaRPr lang="en-NZ" smtClean="0">
              <a:solidFill>
                <a:srgbClr val="071215"/>
              </a:solidFill>
            </a:endParaRPr>
          </a:p>
        </p:txBody>
      </p:sp>
      <p:sp>
        <p:nvSpPr>
          <p:cNvPr id="8" name="Title 7"/>
          <p:cNvSpPr>
            <a:spLocks noGrp="1"/>
          </p:cNvSpPr>
          <p:nvPr>
            <p:ph type="title"/>
          </p:nvPr>
        </p:nvSpPr>
        <p:spPr>
          <a:xfrm>
            <a:off x="0" y="0"/>
            <a:ext cx="9144000" cy="1206500"/>
          </a:xfrm>
        </p:spPr>
        <p:txBody>
          <a:bodyPr/>
          <a:lstStyle/>
          <a:p>
            <a:pPr eaLnBrk="1" hangingPunct="1">
              <a:defRPr/>
            </a:pPr>
            <a:r>
              <a:rPr lang="en-NZ" dirty="0" smtClean="0"/>
              <a:t>Cultural Competence - Why? </a:t>
            </a:r>
            <a:endParaRPr lang="en-NZ" dirty="0"/>
          </a:p>
        </p:txBody>
      </p:sp>
      <p:sp>
        <p:nvSpPr>
          <p:cNvPr id="11268"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11269"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11270"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CECD055-97D2-438C-AD4D-28E235998851}" type="slidenum">
              <a:rPr lang="en-US" sz="1000">
                <a:latin typeface="Calibri" pitchFamily="34" charset="0"/>
              </a:rPr>
              <a:pPr algn="r" eaLnBrk="1" hangingPunct="1"/>
              <a:t>5</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Grp="1" noChangeAspect="1"/>
          </p:cNvGraphicFramePr>
          <p:nvPr>
            <p:ph sz="half" idx="1"/>
          </p:nvPr>
        </p:nvGraphicFramePr>
        <p:xfrm>
          <a:off x="911225" y="1600200"/>
          <a:ext cx="3130550" cy="4695825"/>
        </p:xfrm>
        <a:graphic>
          <a:graphicData uri="http://schemas.openxmlformats.org/presentationml/2006/ole">
            <mc:AlternateContent xmlns:mc="http://schemas.openxmlformats.org/markup-compatibility/2006">
              <mc:Choice xmlns:v="urn:schemas-microsoft-com:vml" Requires="v">
                <p:oleObj spid="_x0000_s57352" name="Photo Editor Photo" r:id="rId4" imgW="8573697" imgH="12857143" progId="">
                  <p:embed/>
                </p:oleObj>
              </mc:Choice>
              <mc:Fallback>
                <p:oleObj name="Photo Editor Photo" r:id="rId4" imgW="8573697" imgH="12857143" progId="">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25" y="1600200"/>
                        <a:ext cx="313055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7347" name="Content Placeholder 2"/>
          <p:cNvSpPr>
            <a:spLocks noGrp="1"/>
          </p:cNvSpPr>
          <p:nvPr>
            <p:ph sz="half" idx="2"/>
          </p:nvPr>
        </p:nvSpPr>
        <p:spPr/>
        <p:txBody>
          <a:bodyPr/>
          <a:lstStyle/>
          <a:p>
            <a:pPr eaLnBrk="1" hangingPunct="1"/>
            <a:r>
              <a:rPr lang="en-NZ" sz="3200" smtClean="0">
                <a:solidFill>
                  <a:srgbClr val="071215"/>
                </a:solidFill>
              </a:rPr>
              <a:t>Disparities are consistently found across a wide range of disease areas, clinical settings and services.</a:t>
            </a:r>
          </a:p>
          <a:p>
            <a:pPr eaLnBrk="1" hangingPunct="1"/>
            <a:endParaRPr lang="mi-NZ" sz="3200" smtClean="0">
              <a:solidFill>
                <a:srgbClr val="071215"/>
              </a:solidFill>
            </a:endParaRPr>
          </a:p>
          <a:p>
            <a:pPr algn="r" eaLnBrk="1" hangingPunct="1">
              <a:buFontTx/>
              <a:buNone/>
            </a:pPr>
            <a:r>
              <a:rPr lang="mi-NZ" sz="2400" i="1" smtClean="0">
                <a:solidFill>
                  <a:srgbClr val="FF0000"/>
                </a:solidFill>
              </a:rPr>
              <a:t>Joseph Betancourt</a:t>
            </a:r>
          </a:p>
          <a:p>
            <a:pPr eaLnBrk="1" hangingPunct="1">
              <a:buFontTx/>
              <a:buNone/>
            </a:pPr>
            <a:endParaRPr lang="mi-NZ" sz="3200" smtClean="0">
              <a:solidFill>
                <a:srgbClr val="071215"/>
              </a:solidFill>
            </a:endParaRPr>
          </a:p>
          <a:p>
            <a:pPr eaLnBrk="1" hangingPunct="1"/>
            <a:endParaRPr lang="en-NZ" sz="3200" smtClean="0">
              <a:solidFill>
                <a:srgbClr val="071215"/>
              </a:solidFill>
            </a:endParaRPr>
          </a:p>
        </p:txBody>
      </p:sp>
      <p:sp>
        <p:nvSpPr>
          <p:cNvPr id="4" name="Title 3"/>
          <p:cNvSpPr>
            <a:spLocks noGrp="1"/>
          </p:cNvSpPr>
          <p:nvPr>
            <p:ph type="title"/>
          </p:nvPr>
        </p:nvSpPr>
        <p:spPr>
          <a:xfrm>
            <a:off x="0" y="0"/>
            <a:ext cx="9144000" cy="1206500"/>
          </a:xfrm>
        </p:spPr>
        <p:txBody>
          <a:bodyPr/>
          <a:lstStyle/>
          <a:p>
            <a:pPr eaLnBrk="1" hangingPunct="1">
              <a:defRPr/>
            </a:pPr>
            <a:r>
              <a:rPr lang="en-NZ" dirty="0" smtClean="0"/>
              <a:t>Evidence</a:t>
            </a:r>
            <a:endParaRPr lang="en-NZ" dirty="0"/>
          </a:p>
        </p:txBody>
      </p:sp>
      <p:sp>
        <p:nvSpPr>
          <p:cNvPr id="57349"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57350"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57351"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AD02938-BA50-4439-B72F-9110B6DAB318}" type="slidenum">
              <a:rPr lang="en-US" sz="1000">
                <a:latin typeface="Calibri" pitchFamily="34" charset="0"/>
              </a:rPr>
              <a:pPr algn="r" eaLnBrk="1" hangingPunct="1"/>
              <a:t>50</a:t>
            </a:fld>
            <a:endParaRPr lang="en-US" sz="1000">
              <a:latin typeface="Calibri" pitchFamily="34" charset="0"/>
            </a:endParaRPr>
          </a:p>
        </p:txBody>
      </p:sp>
    </p:spTree>
  </p:cSld>
  <p:clrMapOvr>
    <a:masterClrMapping/>
  </p:clrMapOvr>
  <p:transition spd="med">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eaLnBrk="1" hangingPunct="1"/>
            <a:r>
              <a:rPr lang="en-NZ" smtClean="0">
                <a:solidFill>
                  <a:srgbClr val="071215"/>
                </a:solidFill>
              </a:rPr>
              <a:t>Cultural sensitivity/ awareness</a:t>
            </a:r>
          </a:p>
          <a:p>
            <a:pPr eaLnBrk="1" hangingPunct="1"/>
            <a:r>
              <a:rPr lang="mi-NZ" smtClean="0">
                <a:solidFill>
                  <a:srgbClr val="071215"/>
                </a:solidFill>
              </a:rPr>
              <a:t>Cross cultural – </a:t>
            </a:r>
            <a:r>
              <a:rPr lang="en-NZ" smtClean="0">
                <a:solidFill>
                  <a:srgbClr val="071215"/>
                </a:solidFill>
              </a:rPr>
              <a:t>self analysis</a:t>
            </a:r>
          </a:p>
          <a:p>
            <a:pPr eaLnBrk="1" hangingPunct="1"/>
            <a:r>
              <a:rPr lang="en-NZ" smtClean="0">
                <a:solidFill>
                  <a:srgbClr val="071215"/>
                </a:solidFill>
              </a:rPr>
              <a:t>Cultural safety – patient perception</a:t>
            </a:r>
          </a:p>
          <a:p>
            <a:pPr eaLnBrk="1" hangingPunct="1"/>
            <a:r>
              <a:rPr lang="en-NZ" smtClean="0">
                <a:solidFill>
                  <a:srgbClr val="071215"/>
                </a:solidFill>
              </a:rPr>
              <a:t>Cultural competency –standards of practice</a:t>
            </a:r>
          </a:p>
          <a:p>
            <a:pPr eaLnBrk="1" hangingPunct="1"/>
            <a:r>
              <a:rPr lang="en-NZ" smtClean="0">
                <a:solidFill>
                  <a:srgbClr val="071215"/>
                </a:solidFill>
              </a:rPr>
              <a:t>Cultural agility – relocatable</a:t>
            </a:r>
          </a:p>
        </p:txBody>
      </p:sp>
      <p:sp>
        <p:nvSpPr>
          <p:cNvPr id="3" name="Title 2"/>
          <p:cNvSpPr>
            <a:spLocks noGrp="1"/>
          </p:cNvSpPr>
          <p:nvPr>
            <p:ph type="title"/>
          </p:nvPr>
        </p:nvSpPr>
        <p:spPr>
          <a:xfrm>
            <a:off x="0" y="0"/>
            <a:ext cx="9144000" cy="1206500"/>
          </a:xfrm>
        </p:spPr>
        <p:txBody>
          <a:bodyPr/>
          <a:lstStyle/>
          <a:p>
            <a:pPr eaLnBrk="1" hangingPunct="1">
              <a:defRPr/>
            </a:pPr>
            <a:r>
              <a:rPr lang="en-NZ" dirty="0" smtClean="0"/>
              <a:t>What’s in a name?</a:t>
            </a:r>
            <a:endParaRPr lang="en-NZ" dirty="0"/>
          </a:p>
        </p:txBody>
      </p:sp>
      <p:sp>
        <p:nvSpPr>
          <p:cNvPr id="12292" name="Date Placeholder 9"/>
          <p:cNvSpPr txBox="1">
            <a:spLocks/>
          </p:cNvSpPr>
          <p:nvPr/>
        </p:nvSpPr>
        <p:spPr bwMode="auto">
          <a:xfrm>
            <a:off x="6727825" y="6408738"/>
            <a:ext cx="19192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a:latin typeface="Calibri" pitchFamily="34" charset="0"/>
              </a:rPr>
              <a:t> November 2012</a:t>
            </a:r>
          </a:p>
        </p:txBody>
      </p:sp>
      <p:sp>
        <p:nvSpPr>
          <p:cNvPr id="12293" name="Footer Placeholder 21"/>
          <p:cNvSpPr txBox="1">
            <a:spLocks/>
          </p:cNvSpPr>
          <p:nvPr/>
        </p:nvSpPr>
        <p:spPr bwMode="auto">
          <a:xfrm>
            <a:off x="4379913" y="6408738"/>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pt-BR" sz="1000" i="1">
                <a:latin typeface="Calibri" pitchFamily="34" charset="0"/>
              </a:rPr>
              <a:t>© Mauriora Associates 2012</a:t>
            </a:r>
            <a:endParaRPr lang="en-US" sz="1000">
              <a:latin typeface="Calibri" pitchFamily="34" charset="0"/>
            </a:endParaRPr>
          </a:p>
        </p:txBody>
      </p:sp>
      <p:sp>
        <p:nvSpPr>
          <p:cNvPr id="12294" name="Slide Number Placeholder 17"/>
          <p:cNvSpPr txBox="1">
            <a:spLocks/>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2895158-BAC2-40DA-A42D-61A87FBDCE23}" type="slidenum">
              <a:rPr lang="en-US" sz="1000">
                <a:latin typeface="Calibri" pitchFamily="34" charset="0"/>
              </a:rPr>
              <a:pPr algn="r" eaLnBrk="1" hangingPunct="1"/>
              <a:t>6</a:t>
            </a:fld>
            <a:endParaRPr lang="en-US" sz="1000">
              <a:latin typeface="Calibri" pitchFamily="34" charset="0"/>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62113" y="2081213"/>
            <a:ext cx="5842000" cy="3733800"/>
          </a:xfrm>
        </p:spPr>
      </p:pic>
      <p:sp>
        <p:nvSpPr>
          <p:cNvPr id="3" name="Title 2"/>
          <p:cNvSpPr>
            <a:spLocks noGrp="1"/>
          </p:cNvSpPr>
          <p:nvPr>
            <p:ph type="title"/>
          </p:nvPr>
        </p:nvSpPr>
        <p:spPr>
          <a:xfrm>
            <a:off x="0" y="0"/>
            <a:ext cx="9144000" cy="1206500"/>
          </a:xfrm>
        </p:spPr>
        <p:txBody>
          <a:bodyPr/>
          <a:lstStyle/>
          <a:p>
            <a:pPr>
              <a:defRPr/>
            </a:pPr>
            <a:r>
              <a:rPr lang="en-NZ" dirty="0" smtClean="0"/>
              <a:t>Partnership</a:t>
            </a:r>
            <a:endParaRPr lang="en-NZ" dirty="0"/>
          </a:p>
        </p:txBody>
      </p:sp>
    </p:spTree>
  </p:cSld>
  <p:clrMapOvr>
    <a:masterClrMapping/>
  </p:clrMapOvr>
  <p:transition>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338" y="1600200"/>
            <a:ext cx="8337550" cy="4695825"/>
          </a:xfrm>
        </p:spPr>
        <p:txBody>
          <a:bodyPr/>
          <a:lstStyle/>
          <a:p>
            <a:pPr>
              <a:defRPr/>
            </a:pPr>
            <a:r>
              <a:rPr lang="en-NZ" dirty="0"/>
              <a:t>Māori </a:t>
            </a:r>
            <a:r>
              <a:rPr lang="en-NZ" dirty="0" smtClean="0"/>
              <a:t>are </a:t>
            </a:r>
            <a:r>
              <a:rPr lang="en-NZ" dirty="0"/>
              <a:t>indigenous </a:t>
            </a:r>
            <a:r>
              <a:rPr lang="en-NZ" dirty="0" smtClean="0"/>
              <a:t>to Aotearoa</a:t>
            </a:r>
          </a:p>
          <a:p>
            <a:pPr>
              <a:defRPr/>
            </a:pPr>
            <a:r>
              <a:rPr lang="en-NZ" dirty="0" smtClean="0"/>
              <a:t>Māori + Crown + Treaty = Governance partners</a:t>
            </a:r>
            <a:endParaRPr lang="en-NZ" dirty="0"/>
          </a:p>
          <a:p>
            <a:pPr>
              <a:defRPr/>
            </a:pPr>
            <a:r>
              <a:rPr lang="en-NZ" dirty="0" smtClean="0"/>
              <a:t>Māori people retained </a:t>
            </a:r>
            <a:r>
              <a:rPr lang="en-NZ" dirty="0"/>
              <a:t>s</a:t>
            </a:r>
            <a:r>
              <a:rPr lang="en-NZ" dirty="0" smtClean="0"/>
              <a:t>overeignty</a:t>
            </a:r>
            <a:endParaRPr lang="en-NZ" dirty="0"/>
          </a:p>
          <a:p>
            <a:pPr>
              <a:defRPr/>
            </a:pPr>
            <a:r>
              <a:rPr lang="en-NZ" dirty="0" smtClean="0"/>
              <a:t>The Treaty took account of the preservation and ownership </a:t>
            </a:r>
            <a:r>
              <a:rPr lang="en-NZ" dirty="0"/>
              <a:t>of </a:t>
            </a:r>
            <a:r>
              <a:rPr lang="en-NZ" dirty="0" smtClean="0"/>
              <a:t>Māori land, sea, beliefs and treasures</a:t>
            </a:r>
          </a:p>
          <a:p>
            <a:pPr>
              <a:defRPr/>
            </a:pPr>
            <a:endParaRPr lang="en-NZ" dirty="0"/>
          </a:p>
          <a:p>
            <a:pPr>
              <a:defRPr/>
            </a:pPr>
            <a:endParaRPr lang="en-NZ" dirty="0"/>
          </a:p>
        </p:txBody>
      </p:sp>
      <p:sp>
        <p:nvSpPr>
          <p:cNvPr id="3" name="Title 2"/>
          <p:cNvSpPr>
            <a:spLocks noGrp="1"/>
          </p:cNvSpPr>
          <p:nvPr>
            <p:ph type="title"/>
          </p:nvPr>
        </p:nvSpPr>
        <p:spPr>
          <a:xfrm>
            <a:off x="0" y="0"/>
            <a:ext cx="9144000" cy="1206500"/>
          </a:xfrm>
        </p:spPr>
        <p:txBody>
          <a:bodyPr/>
          <a:lstStyle/>
          <a:p>
            <a:pPr>
              <a:defRPr/>
            </a:pPr>
            <a:r>
              <a:rPr lang="en-NZ" dirty="0" err="1" smtClean="0"/>
              <a:t>Indigeneity</a:t>
            </a:r>
            <a:endParaRPr lang="en-NZ" dirty="0"/>
          </a:p>
        </p:txBody>
      </p:sp>
    </p:spTree>
  </p:cSld>
  <p:clrMapOvr>
    <a:masterClrMapping/>
  </p:clrMapOvr>
  <p:transition>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06500"/>
          </a:xfrm>
        </p:spPr>
        <p:txBody>
          <a:bodyPr/>
          <a:lstStyle/>
          <a:p>
            <a:pPr>
              <a:defRPr/>
            </a:pPr>
            <a:r>
              <a:rPr lang="en-NZ" dirty="0" err="1" smtClean="0"/>
              <a:t>Taonga</a:t>
            </a:r>
            <a:endParaRPr lang="en-NZ" dirty="0"/>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3" y="1862138"/>
            <a:ext cx="3038475"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u"/>
  </p:transition>
  <p:timing>
    <p:tnLst>
      <p:par>
        <p:cTn id="1" dur="indefinite" restart="never" nodeType="tmRoot"/>
      </p:par>
    </p:tnLst>
  </p:timing>
</p:sld>
</file>

<file path=ppt/theme/theme1.xml><?xml version="1.0" encoding="utf-8"?>
<a:theme xmlns:a="http://schemas.openxmlformats.org/drawingml/2006/main" name="Mauriora 3">
  <a:themeElements>
    <a:clrScheme name="Mauriora 2012">
      <a:dk1>
        <a:sysClr val="windowText" lastClr="000000"/>
      </a:dk1>
      <a:lt1>
        <a:sysClr val="window" lastClr="FFFFFF"/>
      </a:lt1>
      <a:dk2>
        <a:srgbClr val="22473E"/>
      </a:dk2>
      <a:lt2>
        <a:srgbClr val="88BF6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uriora 2012">
      <a:majorFont>
        <a:latin typeface="Trebuchet MS"/>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MO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 MO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 MO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 MO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 MO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 MO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 MO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 MO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 MO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 MO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 MO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 MO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uriora 2012">
    <a:dk1>
      <a:sysClr val="windowText" lastClr="000000"/>
    </a:dk1>
    <a:lt1>
      <a:sysClr val="window" lastClr="FFFFFF"/>
    </a:lt1>
    <a:dk2>
      <a:srgbClr val="22473E"/>
    </a:dk2>
    <a:lt2>
      <a:srgbClr val="88BF6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Mauriora 2012">
    <a:dk1>
      <a:sysClr val="windowText" lastClr="000000"/>
    </a:dk1>
    <a:lt1>
      <a:sysClr val="window" lastClr="FFFFFF"/>
    </a:lt1>
    <a:dk2>
      <a:srgbClr val="22473E"/>
    </a:dk2>
    <a:lt2>
      <a:srgbClr val="88BF6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Mauriora 2012">
    <a:dk1>
      <a:sysClr val="windowText" lastClr="000000"/>
    </a:dk1>
    <a:lt1>
      <a:sysClr val="window" lastClr="FFFFFF"/>
    </a:lt1>
    <a:dk2>
      <a:srgbClr val="22473E"/>
    </a:dk2>
    <a:lt2>
      <a:srgbClr val="88BF6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uriora 2012">
    <a:majorFont>
      <a:latin typeface="Trebuchet MS"/>
      <a:ea typeface=""/>
      <a:cs typeface=""/>
    </a:majorFont>
    <a:minorFont>
      <a:latin typeface="Calibri"/>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Mauriora 3</Template>
  <TotalTime>584</TotalTime>
  <Words>2435</Words>
  <Application>Microsoft Office PowerPoint</Application>
  <PresentationFormat>On-screen Show (4:3)</PresentationFormat>
  <Paragraphs>459</Paragraphs>
  <Slides>50</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5" baseType="lpstr">
      <vt:lpstr>Arial</vt:lpstr>
      <vt:lpstr>Trebuchet MS</vt:lpstr>
      <vt:lpstr>Calibri</vt:lpstr>
      <vt:lpstr>Mauriora 3</vt:lpstr>
      <vt:lpstr>Photo Editor Photo</vt:lpstr>
      <vt:lpstr>Māori Cultural Competency in Aotearoa / NZ</vt:lpstr>
      <vt:lpstr> Vision – Kaupapa</vt:lpstr>
      <vt:lpstr>Mission - Responsibility</vt:lpstr>
      <vt:lpstr>Culture means…</vt:lpstr>
      <vt:lpstr>Cultural Competence - Why? </vt:lpstr>
      <vt:lpstr>What’s in a name?</vt:lpstr>
      <vt:lpstr>Partnership</vt:lpstr>
      <vt:lpstr>Indigeneity</vt:lpstr>
      <vt:lpstr>Taonga</vt:lpstr>
      <vt:lpstr>Mauriora Associates Capacity and Capability</vt:lpstr>
      <vt:lpstr>Culturally Competent  New Zealand  Health Practitioners</vt:lpstr>
      <vt:lpstr>Health Practitioners Competence  Assurance Act 2003</vt:lpstr>
      <vt:lpstr>  Health Practitioners  Competence Assurance Act 2003 S29   </vt:lpstr>
      <vt:lpstr> Health Practitioners  Competence Assurance Act 2003 S118 </vt:lpstr>
      <vt:lpstr>NZ Registered Authorities</vt:lpstr>
      <vt:lpstr>Non-regulated  Health Practitioners</vt:lpstr>
      <vt:lpstr>Code of Health and Disability  Services </vt:lpstr>
      <vt:lpstr> Challenges for Registration Authorities</vt:lpstr>
      <vt:lpstr>The cultural competency online training tool (CCTT)</vt:lpstr>
      <vt:lpstr>DVD Trailer</vt:lpstr>
      <vt:lpstr>Introduction</vt:lpstr>
      <vt:lpstr>Module 1</vt:lpstr>
      <vt:lpstr>Module 2</vt:lpstr>
      <vt:lpstr>Module 3</vt:lpstr>
      <vt:lpstr>Assessment</vt:lpstr>
      <vt:lpstr>Certificate</vt:lpstr>
      <vt:lpstr>Feedback</vt:lpstr>
      <vt:lpstr>Progressive/Categorical Training</vt:lpstr>
      <vt:lpstr>Successes</vt:lpstr>
      <vt:lpstr>User Feedback</vt:lpstr>
      <vt:lpstr> Registered &amp; Non-registered  Health Workforce </vt:lpstr>
      <vt:lpstr>Expected outcomes</vt:lpstr>
      <vt:lpstr>Key Points to Remember</vt:lpstr>
      <vt:lpstr>International Collateral </vt:lpstr>
      <vt:lpstr>Content</vt:lpstr>
      <vt:lpstr>1835 Declaration of Independance</vt:lpstr>
      <vt:lpstr>1840 Te Tiriti o Waitangi/  The Treaty of Waitangi</vt:lpstr>
      <vt:lpstr>Te Tiriti o Waitangi </vt:lpstr>
      <vt:lpstr>Māori child health profile 2000</vt:lpstr>
      <vt:lpstr>Māori whānau profile 2012</vt:lpstr>
      <vt:lpstr>Indigenous Rights</vt:lpstr>
      <vt:lpstr>The Universal Declaration of  Human Rights (1948)</vt:lpstr>
      <vt:lpstr> Human Rights  </vt:lpstr>
      <vt:lpstr>UN Convention Rights of the Child</vt:lpstr>
      <vt:lpstr>Māori Child Rights</vt:lpstr>
      <vt:lpstr>Key points to consider</vt:lpstr>
      <vt:lpstr>Does cultural competence address health professional bias</vt:lpstr>
      <vt:lpstr>Stereotyping</vt:lpstr>
      <vt:lpstr>Inequalities are not random</vt:lpstr>
      <vt:lpstr>Evidence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Māori Cultural Competency in Aotearoa / NZ</dc:title>
  <dc:creator>sarahmaruberghan</dc:creator>
  <cp:lastModifiedBy>BCEC</cp:lastModifiedBy>
  <cp:revision>69</cp:revision>
  <dcterms:created xsi:type="dcterms:W3CDTF">2012-11-18T23:20:41Z</dcterms:created>
  <dcterms:modified xsi:type="dcterms:W3CDTF">2012-11-21T23:07:07Z</dcterms:modified>
</cp:coreProperties>
</file>