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2" r:id="rId7"/>
    <p:sldId id="265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EC"/>
    <a:srgbClr val="BF053A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4660"/>
  </p:normalViewPr>
  <p:slideViewPr>
    <p:cSldViewPr>
      <p:cViewPr>
        <p:scale>
          <a:sx n="66" d="100"/>
          <a:sy n="66" d="100"/>
        </p:scale>
        <p:origin x="-2934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F493B-5A15-41D8-8740-06F2F2A8EB70}" type="datetimeFigureOut">
              <a:rPr lang="en-AU" smtClean="0"/>
              <a:pPr/>
              <a:t>22/11/2012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CF132-38F1-4C78-9400-B2DA489D13F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od@sarrah.org.au" TargetMode="External"/><Relationship Id="rId2" Type="http://schemas.openxmlformats.org/officeDocument/2006/relationships/hyperlink" Target="http://www.sarrah.org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97971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divot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A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Services for Australian Rural and Remote Allied Health (SARRAH)</a:t>
            </a:r>
            <a:endParaRPr lang="en-A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 descr="eye chart.jpg"/>
          <p:cNvPicPr>
            <a:picLocks noChangeAspect="1"/>
          </p:cNvPicPr>
          <p:nvPr/>
        </p:nvPicPr>
        <p:blipFill>
          <a:blip r:embed="rId2" cstate="print"/>
          <a:srcRect t="9740"/>
          <a:stretch>
            <a:fillRect/>
          </a:stretch>
        </p:blipFill>
        <p:spPr>
          <a:xfrm>
            <a:off x="539552" y="2420888"/>
            <a:ext cx="1960240" cy="2669760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preg 1.jpg"/>
          <p:cNvPicPr>
            <a:picLocks noChangeAspect="1"/>
          </p:cNvPicPr>
          <p:nvPr/>
        </p:nvPicPr>
        <p:blipFill>
          <a:blip r:embed="rId3" cstate="print"/>
          <a:srcRect t="8001" r="7789"/>
          <a:stretch>
            <a:fillRect/>
          </a:stretch>
        </p:blipFill>
        <p:spPr>
          <a:xfrm>
            <a:off x="3563888" y="2420888"/>
            <a:ext cx="1944216" cy="2678191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hysi 2.jpg"/>
          <p:cNvPicPr>
            <a:picLocks noChangeAspect="1"/>
          </p:cNvPicPr>
          <p:nvPr/>
        </p:nvPicPr>
        <p:blipFill>
          <a:blip r:embed="rId4" cstate="print"/>
          <a:srcRect t="7980"/>
          <a:stretch>
            <a:fillRect/>
          </a:stretch>
        </p:blipFill>
        <p:spPr>
          <a:xfrm flipH="1">
            <a:off x="1995609" y="3429000"/>
            <a:ext cx="1928319" cy="266429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t 2.jpg"/>
          <p:cNvPicPr>
            <a:picLocks noChangeAspect="1"/>
          </p:cNvPicPr>
          <p:nvPr/>
        </p:nvPicPr>
        <p:blipFill>
          <a:blip r:embed="rId5" cstate="print"/>
          <a:srcRect t="6673" r="7719" b="9105"/>
          <a:stretch>
            <a:fillRect/>
          </a:stretch>
        </p:blipFill>
        <p:spPr>
          <a:xfrm>
            <a:off x="6588224" y="2420888"/>
            <a:ext cx="1944216" cy="266429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OT 2.jpg"/>
          <p:cNvPicPr>
            <a:picLocks noChangeAspect="1"/>
          </p:cNvPicPr>
          <p:nvPr/>
        </p:nvPicPr>
        <p:blipFill>
          <a:blip r:embed="rId6" cstate="print"/>
          <a:srcRect r="32063" b="9172"/>
          <a:stretch>
            <a:fillRect/>
          </a:stretch>
        </p:blipFill>
        <p:spPr>
          <a:xfrm>
            <a:off x="5076056" y="3429000"/>
            <a:ext cx="1944216" cy="266429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hw 2.jpg"/>
          <p:cNvPicPr>
            <a:picLocks noChangeAspect="1"/>
          </p:cNvPicPr>
          <p:nvPr/>
        </p:nvPicPr>
        <p:blipFill>
          <a:blip r:embed="rId7" cstate="print"/>
          <a:srcRect l="9310" r="4486"/>
          <a:stretch>
            <a:fillRect/>
          </a:stretch>
        </p:blipFill>
        <p:spPr>
          <a:xfrm>
            <a:off x="3203848" y="4725144"/>
            <a:ext cx="2520280" cy="194421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720080"/>
          </a:xfrm>
        </p:spPr>
        <p:txBody>
          <a:bodyPr>
            <a:noAutofit/>
          </a:bodyPr>
          <a:lstStyle/>
          <a:p>
            <a:r>
              <a:rPr lang="en-AU" sz="6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A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36724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Who we are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What we do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Who are our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Allied health scholarship schemes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High impact strategies for action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Questions</a:t>
            </a:r>
            <a:endParaRPr lang="en-AU" dirty="0"/>
          </a:p>
        </p:txBody>
      </p:sp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11352"/>
            <a:ext cx="9144000" cy="137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AU" sz="6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 Are</a:t>
            </a:r>
            <a:r>
              <a:rPr lang="en-A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marL="514350" indent="-514350"/>
            <a:r>
              <a:rPr lang="en-AU" sz="2600" dirty="0" smtClean="0"/>
              <a:t>Nationally recognised as a peak body representing rural and remote allied health professionals (AHPs).</a:t>
            </a:r>
          </a:p>
          <a:p>
            <a:pPr marL="514350" indent="-514350"/>
            <a:r>
              <a:rPr lang="en-AU" sz="2600" dirty="0" smtClean="0"/>
              <a:t>Established in 1995 as a ‘grassroots’ organisation, able to address the very particular needs of the individual rural and remote AHP.</a:t>
            </a:r>
          </a:p>
          <a:p>
            <a:pPr marL="514350" indent="-514350"/>
            <a:r>
              <a:rPr lang="en-AU" sz="2600" dirty="0" smtClean="0"/>
              <a:t>Recognises rural and remote Australia as a continuum of communities outside of major metropolitan centres.</a:t>
            </a:r>
          </a:p>
          <a:p>
            <a:pPr marL="514350" indent="-514350"/>
            <a:r>
              <a:rPr lang="en-AU" sz="2600" dirty="0" smtClean="0"/>
              <a:t>Committed to providing support for AHPs in all sectors.</a:t>
            </a:r>
          </a:p>
          <a:p>
            <a:pPr marL="514350" indent="-514350"/>
            <a:r>
              <a:rPr lang="en-AU" sz="2600" dirty="0" smtClean="0"/>
              <a:t>Advocates for rural and remote AHPs, AHP practices and AHP students on local, state and national levels.</a:t>
            </a:r>
          </a:p>
        </p:txBody>
      </p:sp>
      <p:pic>
        <p:nvPicPr>
          <p:cNvPr id="16" name="Picture 15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11352"/>
            <a:ext cx="9144000" cy="137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AU" sz="6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do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08512"/>
          </a:xfrm>
        </p:spPr>
        <p:txBody>
          <a:bodyPr>
            <a:normAutofit fontScale="40000" lnSpcReduction="20000"/>
          </a:bodyPr>
          <a:lstStyle/>
          <a:p>
            <a:pPr marL="514350" indent="-514350" algn="ctr">
              <a:buNone/>
            </a:pPr>
            <a:endParaRPr lang="en-A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en-AU" sz="6500" dirty="0" smtClean="0"/>
              <a:t>Inform and influence by contributing “our” perspective to policy and planning processes that govern health service delivery to rural and remote Australian communities.</a:t>
            </a:r>
          </a:p>
          <a:p>
            <a:pPr marL="514350" indent="-514350">
              <a:lnSpc>
                <a:spcPct val="120000"/>
              </a:lnSpc>
              <a:spcBef>
                <a:spcPts val="624"/>
              </a:spcBef>
            </a:pPr>
            <a:r>
              <a:rPr lang="en-AU" sz="6500" dirty="0" smtClean="0"/>
              <a:t>Administer 5 allied health streams, approximately 900 scholars, under the Commonwealth Governments Nursing and Allied Health Scholarship Support Scheme.</a:t>
            </a:r>
          </a:p>
          <a:p>
            <a:pPr marL="514350" indent="-514350">
              <a:lnSpc>
                <a:spcPct val="120000"/>
              </a:lnSpc>
              <a:spcBef>
                <a:spcPts val="624"/>
              </a:spcBef>
            </a:pPr>
            <a:r>
              <a:rPr lang="en-AU" sz="6500" dirty="0" smtClean="0"/>
              <a:t>Receive and administer, as one of six key organisations, Government funding under the Rural and Remote Health Stakeholder Support Scheme.</a:t>
            </a:r>
          </a:p>
        </p:txBody>
      </p:sp>
      <p:pic>
        <p:nvPicPr>
          <p:cNvPr id="5" name="Picture 4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3968"/>
            <a:ext cx="9144000" cy="137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AU" sz="6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Our Members</a:t>
            </a:r>
            <a:r>
              <a:rPr lang="en-A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AU" sz="2600" dirty="0" smtClean="0"/>
              <a:t>SARRAH’s membership base comes from a range of allied health professions and students including but not restricted to:</a:t>
            </a:r>
          </a:p>
          <a:p>
            <a:pPr marL="914400" lvl="1" indent="-514350"/>
            <a:r>
              <a:rPr lang="en-AU" sz="2200" dirty="0" smtClean="0"/>
              <a:t>Audiology			- Osteopathy		</a:t>
            </a:r>
          </a:p>
          <a:p>
            <a:pPr marL="914400" lvl="1" indent="-514350"/>
            <a:r>
              <a:rPr lang="en-AU" sz="2200" dirty="0" smtClean="0"/>
              <a:t>Dental &amp; Oral Health		- Paramedic Practice</a:t>
            </a:r>
          </a:p>
          <a:p>
            <a:pPr marL="914400" lvl="1" indent="-514350"/>
            <a:r>
              <a:rPr lang="en-AU" sz="2200" dirty="0" smtClean="0"/>
              <a:t>Dietetics	 &amp; Nutrition		- Pharmacy</a:t>
            </a:r>
          </a:p>
          <a:p>
            <a:pPr marL="914400" lvl="1" indent="-514350"/>
            <a:r>
              <a:rPr lang="en-AU" sz="2200" dirty="0" smtClean="0"/>
              <a:t>Diabetes Education		- Physiotherapy</a:t>
            </a:r>
          </a:p>
          <a:p>
            <a:pPr marL="914400" lvl="1" indent="-514350"/>
            <a:r>
              <a:rPr lang="en-AU" sz="2200" dirty="0" smtClean="0"/>
              <a:t>Exercise Physiology		- Podiatry</a:t>
            </a:r>
          </a:p>
          <a:p>
            <a:pPr marL="914400" lvl="1" indent="-514350"/>
            <a:r>
              <a:rPr lang="en-AU" sz="2200" dirty="0" smtClean="0"/>
              <a:t>Medical Radiation Science		- Prosthetics &amp; Orthotics	</a:t>
            </a:r>
          </a:p>
          <a:p>
            <a:pPr marL="914400" lvl="1" indent="-514350"/>
            <a:r>
              <a:rPr lang="en-AU" sz="2200" dirty="0" smtClean="0"/>
              <a:t>Occupational Therapy 		- Psychology</a:t>
            </a:r>
          </a:p>
          <a:p>
            <a:pPr marL="914400" lvl="1" indent="-514350"/>
            <a:r>
              <a:rPr lang="en-AU" sz="2200" dirty="0" smtClean="0"/>
              <a:t>Optometry			- Social Work</a:t>
            </a:r>
          </a:p>
          <a:p>
            <a:pPr marL="914400" lvl="1" indent="-514350"/>
            <a:r>
              <a:rPr lang="en-AU" sz="2200" dirty="0" smtClean="0"/>
              <a:t>Orthoptics			- Speech Pathology.								</a:t>
            </a:r>
          </a:p>
          <a:p>
            <a:pPr marL="914400" lvl="1" indent="-514350"/>
            <a:endParaRPr lang="en-AU" sz="2200" dirty="0" smtClean="0"/>
          </a:p>
          <a:p>
            <a:pPr marL="914400" lvl="1" indent="-514350"/>
            <a:endParaRPr lang="en-AU" sz="2200" dirty="0" smtClean="0"/>
          </a:p>
          <a:p>
            <a:pPr marL="914400" lvl="1" indent="-514350"/>
            <a:endParaRPr lang="en-AU" sz="2200" dirty="0" smtClean="0"/>
          </a:p>
          <a:p>
            <a:pPr marL="914400" lvl="1" indent="-514350"/>
            <a:endParaRPr lang="en-AU" sz="2200" dirty="0" smtClean="0"/>
          </a:p>
        </p:txBody>
      </p:sp>
      <p:pic>
        <p:nvPicPr>
          <p:cNvPr id="5" name="Picture 4" descr="Pictur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3968"/>
            <a:ext cx="9144000" cy="137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AU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Allied Health Scholarship Schemes</a:t>
            </a:r>
            <a:r>
              <a:rPr lang="en-A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741987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AU" sz="2600" u="sng" dirty="0" smtClean="0"/>
              <a:t>Clinical Placement </a:t>
            </a:r>
            <a:r>
              <a:rPr lang="en-AU" sz="2600" dirty="0" smtClean="0"/>
              <a:t>– up to $11,000 for students studying an undergraduate or entry level course to experience a short term work placement in a rural or remote setting. </a:t>
            </a:r>
          </a:p>
          <a:p>
            <a:pPr marL="514350" indent="-514350"/>
            <a:r>
              <a:rPr lang="en-AU" sz="2600" u="sng" dirty="0" smtClean="0"/>
              <a:t>Clinical Psychology </a:t>
            </a:r>
            <a:r>
              <a:rPr lang="en-AU" sz="2600" dirty="0" smtClean="0"/>
              <a:t>– up to $30,000 for a qualified generalist psychologists to obtain endorsement as a clinical psychologist.</a:t>
            </a:r>
          </a:p>
          <a:p>
            <a:pPr marL="514350" indent="-514350"/>
            <a:r>
              <a:rPr lang="en-AU" sz="2600" u="sng" dirty="0" smtClean="0"/>
              <a:t>Continuing Professional Development </a:t>
            </a:r>
            <a:r>
              <a:rPr lang="en-AU" sz="2600" dirty="0" smtClean="0"/>
              <a:t>– up to $3,000</a:t>
            </a:r>
            <a:r>
              <a:rPr lang="en-AU" sz="2600" dirty="0" smtClean="0">
                <a:solidFill>
                  <a:srgbClr val="FF0000"/>
                </a:solidFill>
              </a:rPr>
              <a:t> </a:t>
            </a:r>
            <a:r>
              <a:rPr lang="en-AU" sz="2600" dirty="0" smtClean="0"/>
              <a:t>for practitioners to undertake short courses or attend conferences.</a:t>
            </a:r>
          </a:p>
          <a:p>
            <a:pPr marL="514350" indent="-514350"/>
            <a:r>
              <a:rPr lang="en-AU" sz="2600" u="sng" dirty="0" smtClean="0"/>
              <a:t>Post Graduate </a:t>
            </a:r>
            <a:r>
              <a:rPr lang="en-AU" sz="2600" dirty="0" smtClean="0"/>
              <a:t>– up to $15,000 per annum for practitioners to undertake postgraduate study.</a:t>
            </a:r>
          </a:p>
          <a:p>
            <a:pPr marL="514350" indent="-514350"/>
            <a:r>
              <a:rPr lang="en-AU" sz="2600" u="sng" dirty="0" smtClean="0"/>
              <a:t>Undergraduate</a:t>
            </a:r>
            <a:r>
              <a:rPr lang="en-AU" sz="2600" dirty="0" smtClean="0"/>
              <a:t>  (entry level) – a minimum of $10,000 per annum for students to study an eligible allied or oral health course at University.</a:t>
            </a:r>
          </a:p>
          <a:p>
            <a:pPr marL="514350" indent="-514350">
              <a:buFontTx/>
              <a:buChar char="-"/>
            </a:pPr>
            <a:endParaRPr lang="en-AU" sz="2600" dirty="0" smtClean="0"/>
          </a:p>
          <a:p>
            <a:pPr marL="514350" indent="-514350">
              <a:buFontTx/>
              <a:buChar char="-"/>
            </a:pPr>
            <a:endParaRPr lang="en-AU" sz="2600" dirty="0" smtClean="0"/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3968"/>
            <a:ext cx="9144000" cy="13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AU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Impact Strategies for Action</a:t>
            </a:r>
            <a:endParaRPr lang="en-A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7544" y="1340768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en-AU" sz="2800" dirty="0" smtClean="0"/>
              <a:t>Overarching principles</a:t>
            </a:r>
          </a:p>
          <a:p>
            <a:pPr marL="914400" lvl="1" indent="-514350">
              <a:buFontTx/>
              <a:buChar char="-"/>
            </a:pPr>
            <a:r>
              <a:rPr lang="en-AU" sz="2400" dirty="0" smtClean="0"/>
              <a:t>Ecologically sustainable communities</a:t>
            </a:r>
          </a:p>
          <a:p>
            <a:pPr marL="914400" lvl="1" indent="-514350">
              <a:buFontTx/>
              <a:buChar char="-"/>
            </a:pPr>
            <a:r>
              <a:rPr lang="en-AU" sz="2400" dirty="0" smtClean="0"/>
              <a:t>Health gaps and workforce shortages in rural and remote Australia</a:t>
            </a:r>
          </a:p>
          <a:p>
            <a:pPr marL="914400" lvl="1" indent="-514350">
              <a:buFontTx/>
              <a:buChar char="-"/>
            </a:pPr>
            <a:r>
              <a:rPr lang="en-AU" sz="2400" dirty="0" smtClean="0"/>
              <a:t>Rural proof all policies.</a:t>
            </a:r>
          </a:p>
        </p:txBody>
      </p:sp>
      <p:pic>
        <p:nvPicPr>
          <p:cNvPr id="8" name="Picture 7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3968"/>
            <a:ext cx="9144000" cy="137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AU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Impact Strategies for Action</a:t>
            </a:r>
            <a:endParaRPr lang="en-A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7544" y="1196752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/>
            <a:r>
              <a:rPr lang="en-AU" sz="2800" dirty="0" smtClean="0"/>
              <a:t>High impact strategies</a:t>
            </a:r>
          </a:p>
          <a:p>
            <a:pPr marL="914400" lvl="1" indent="-514350">
              <a:spcBef>
                <a:spcPts val="500"/>
              </a:spcBef>
              <a:buFontTx/>
              <a:buChar char="-"/>
            </a:pPr>
            <a:r>
              <a:rPr lang="en-AU" sz="2400" dirty="0" smtClean="0"/>
              <a:t>Appoint a </a:t>
            </a:r>
            <a:r>
              <a:rPr lang="en-AU" sz="2400" dirty="0" smtClean="0">
                <a:solidFill>
                  <a:srgbClr val="FF0000"/>
                </a:solidFill>
              </a:rPr>
              <a:t>Chief Allied Health Officer</a:t>
            </a:r>
          </a:p>
          <a:p>
            <a:pPr marL="914400" lvl="1" indent="-514350">
              <a:spcBef>
                <a:spcPts val="500"/>
              </a:spcBef>
              <a:buFontTx/>
              <a:buChar char="-"/>
            </a:pPr>
            <a:r>
              <a:rPr lang="en-AU" sz="2400" dirty="0" smtClean="0"/>
              <a:t>Establish a national rural health policy underpinned by a </a:t>
            </a:r>
            <a:r>
              <a:rPr lang="en-AU" sz="2400" dirty="0" smtClean="0">
                <a:solidFill>
                  <a:srgbClr val="FF0000"/>
                </a:solidFill>
              </a:rPr>
              <a:t>rural and remote health plan</a:t>
            </a:r>
          </a:p>
          <a:p>
            <a:pPr marL="914400" lvl="1" indent="-514350">
              <a:spcBef>
                <a:spcPts val="500"/>
              </a:spcBef>
              <a:buFontTx/>
              <a:buChar char="-"/>
            </a:pPr>
            <a:r>
              <a:rPr lang="en-AU" sz="2400" dirty="0" smtClean="0"/>
              <a:t>Develop an </a:t>
            </a:r>
            <a:r>
              <a:rPr lang="en-AU" sz="2400" dirty="0" smtClean="0">
                <a:solidFill>
                  <a:srgbClr val="FF0000"/>
                </a:solidFill>
              </a:rPr>
              <a:t>allied health evidence database </a:t>
            </a:r>
            <a:r>
              <a:rPr lang="en-AU" sz="2400" dirty="0" smtClean="0"/>
              <a:t>to inform strategies for workforce development and reform.</a:t>
            </a:r>
          </a:p>
          <a:p>
            <a:pPr marL="914400" lvl="1" indent="-514350">
              <a:spcBef>
                <a:spcPts val="500"/>
              </a:spcBef>
              <a:buFontTx/>
              <a:buChar char="-"/>
            </a:pPr>
            <a:r>
              <a:rPr lang="en-AU" sz="2400" dirty="0" smtClean="0"/>
              <a:t>Implement greater equity in </a:t>
            </a:r>
            <a:r>
              <a:rPr lang="en-AU" sz="2400" dirty="0" smtClean="0">
                <a:solidFill>
                  <a:srgbClr val="FF0000"/>
                </a:solidFill>
              </a:rPr>
              <a:t>allied health workforce </a:t>
            </a:r>
            <a:r>
              <a:rPr lang="en-AU" sz="2400" dirty="0" smtClean="0"/>
              <a:t>support initiatives such as scholarship schemes, education and training programs, national rural mentorship program.</a:t>
            </a:r>
          </a:p>
          <a:p>
            <a:pPr marL="514350" indent="-514350">
              <a:buNone/>
            </a:pPr>
            <a:endParaRPr lang="en-AU" sz="5900" dirty="0" smtClean="0"/>
          </a:p>
        </p:txBody>
      </p:sp>
      <p:pic>
        <p:nvPicPr>
          <p:cNvPr id="8" name="Picture 7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3968"/>
            <a:ext cx="9144000" cy="137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AU" sz="4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r>
              <a:rPr lang="en-A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7544" y="1340768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None/>
            </a:pPr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Website: </a:t>
            </a:r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http://www.sarrah.org.au</a:t>
            </a:r>
            <a:endParaRPr lang="en-A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</a:t>
            </a:r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rod@sarrah.org.au</a:t>
            </a:r>
            <a:endParaRPr lang="en-A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Tel: 02 6285 4960</a:t>
            </a:r>
            <a:endParaRPr lang="en-AU" sz="2400" dirty="0"/>
          </a:p>
        </p:txBody>
      </p:sp>
      <p:pic>
        <p:nvPicPr>
          <p:cNvPr id="8" name="Picture 7" descr="Pictur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3968"/>
            <a:ext cx="9144000" cy="1374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442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Services for Australian Rural and Remote Allied Health (SARRAH)</vt:lpstr>
      <vt:lpstr>Overview</vt:lpstr>
      <vt:lpstr>Who We Are </vt:lpstr>
      <vt:lpstr>What we do </vt:lpstr>
      <vt:lpstr>Who Are Our Members </vt:lpstr>
      <vt:lpstr>Allied Health Scholarship Schemes </vt:lpstr>
      <vt:lpstr>High Impact Strategies for Action</vt:lpstr>
      <vt:lpstr>High Impact Strategies for Action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SARRAH Annual General Meeting</dc:title>
  <dc:creator>Jessicah Mullins</dc:creator>
  <cp:lastModifiedBy>BCEC</cp:lastModifiedBy>
  <cp:revision>100</cp:revision>
  <dcterms:created xsi:type="dcterms:W3CDTF">2010-10-13T05:02:34Z</dcterms:created>
  <dcterms:modified xsi:type="dcterms:W3CDTF">2012-11-21T22:00:00Z</dcterms:modified>
</cp:coreProperties>
</file>